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5"/>
  </p:notesMasterIdLst>
  <p:sldIdLst>
    <p:sldId id="329" r:id="rId3"/>
    <p:sldId id="362" r:id="rId4"/>
    <p:sldId id="406" r:id="rId5"/>
    <p:sldId id="408" r:id="rId6"/>
    <p:sldId id="409" r:id="rId7"/>
    <p:sldId id="410" r:id="rId8"/>
    <p:sldId id="411" r:id="rId9"/>
    <p:sldId id="412" r:id="rId10"/>
    <p:sldId id="413" r:id="rId11"/>
    <p:sldId id="369" r:id="rId12"/>
    <p:sldId id="371" r:id="rId13"/>
    <p:sldId id="372" r:id="rId14"/>
    <p:sldId id="392" r:id="rId15"/>
    <p:sldId id="401" r:id="rId16"/>
    <p:sldId id="414" r:id="rId17"/>
    <p:sldId id="395" r:id="rId18"/>
    <p:sldId id="397" r:id="rId19"/>
    <p:sldId id="396" r:id="rId20"/>
    <p:sldId id="403" r:id="rId21"/>
    <p:sldId id="398" r:id="rId22"/>
    <p:sldId id="399" r:id="rId23"/>
    <p:sldId id="415" r:id="rId24"/>
  </p:sldIdLst>
  <p:sldSz cx="9144000" cy="6858000" type="screen4x3"/>
  <p:notesSz cx="7077075" cy="934561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8BFF8B"/>
    <a:srgbClr val="008000"/>
    <a:srgbClr val="00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</a:ln>
          </a:bottom>
          <a:insideH>
            <a:ln w="12700" cap="flat">
              <a:solidFill>
                <a:schemeClr val="accent3"/>
              </a:solidFill>
              <a:prstDash val="solid"/>
              <a:round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BEEE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chemeClr val="accent3"/>
              </a:solidFill>
              <a:prstDash val="solid"/>
              <a:round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</a:ln>
          </a:bottom>
          <a:insideH>
            <a:ln w="12700" cap="flat">
              <a:solidFill>
                <a:schemeClr val="accent3"/>
              </a:solidFill>
              <a:prstDash val="solid"/>
              <a:round/>
            </a:ln>
          </a:insideH>
          <a:insideV>
            <a:ln w="12700" cap="flat">
              <a:solidFill>
                <a:schemeClr val="accent3"/>
              </a:solidFill>
              <a:prstDash val="solid"/>
              <a:round/>
            </a:ln>
          </a:insideV>
        </a:tcBdr>
        <a:fill>
          <a:solidFill>
            <a:srgbClr val="EBEEEF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3"/>
              </a:solidFill>
              <a:prstDash val="solid"/>
              <a:round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3"/>
              </a:solidFill>
              <a:prstDash val="solid"/>
              <a:round/>
            </a:ln>
          </a:top>
          <a:bottom>
            <a:ln w="12700" cap="flat">
              <a:solidFill>
                <a:schemeClr val="accent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2CD"/>
          </a:solidFill>
        </a:fill>
      </a:tcStyle>
    </a:wholeTbl>
    <a:band2H>
      <a:tcTxStyle/>
      <a:tcStyle>
        <a:tcBdr/>
        <a:fill>
          <a:solidFill>
            <a:srgbClr val="FFF1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/>
      <a:tcStyle>
        <a:tcBdr/>
        <a:fill>
          <a:solidFill>
            <a:srgbClr val="EBEE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/>
      <a:tcStyle>
        <a:tcBdr/>
        <a:fill>
          <a:solidFill>
            <a:srgbClr val="FCFF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1"/>
  </p:normalViewPr>
  <p:slideViewPr>
    <p:cSldViewPr snapToGrid="0">
      <p:cViewPr varScale="1">
        <p:scale>
          <a:sx n="67" d="100"/>
          <a:sy n="67" d="100"/>
        </p:scale>
        <p:origin x="75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4157699037620299E-2"/>
          <c:y val="3.5729032393767901E-2"/>
          <c:w val="0.93056452318460203"/>
          <c:h val="0.688632665015343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RMM 2016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/>
            <a:sp3d/>
          </c:spPr>
          <c:invertIfNegative val="0"/>
          <c:dLbls>
            <c:dLbl>
              <c:idx val="17"/>
              <c:layout>
                <c:manualLayout>
                  <c:x val="3.4970042314986446E-2"/>
                  <c:y val="2.903564032368618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 smtClean="0"/>
                      <a:t>30.5</a:t>
                    </a:r>
                    <a:endParaRPr lang="en-US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Hoja1!$A$2:$A$33</c:f>
              <c:strCache>
                <c:ptCount val="32"/>
                <c:pt idx="0">
                  <c:v>Colima</c:v>
                </c:pt>
                <c:pt idx="1">
                  <c:v>B.C.S.</c:v>
                </c:pt>
                <c:pt idx="2">
                  <c:v>Yuc.</c:v>
                </c:pt>
                <c:pt idx="3">
                  <c:v>Ags.</c:v>
                </c:pt>
                <c:pt idx="4">
                  <c:v>Qro</c:v>
                </c:pt>
                <c:pt idx="5">
                  <c:v>Sinaloa</c:v>
                </c:pt>
                <c:pt idx="6">
                  <c:v>Nuevo León</c:v>
                </c:pt>
                <c:pt idx="7">
                  <c:v>Tlax.</c:v>
                </c:pt>
                <c:pt idx="8">
                  <c:v>Puebla</c:v>
                </c:pt>
                <c:pt idx="9">
                  <c:v>Mor.</c:v>
                </c:pt>
                <c:pt idx="10">
                  <c:v>Edo. Mex.</c:v>
                </c:pt>
                <c:pt idx="11">
                  <c:v>Dgo.</c:v>
                </c:pt>
                <c:pt idx="12">
                  <c:v>Qroo</c:v>
                </c:pt>
                <c:pt idx="13">
                  <c:v>Jal.</c:v>
                </c:pt>
                <c:pt idx="14">
                  <c:v>Ver.</c:v>
                </c:pt>
                <c:pt idx="15">
                  <c:v>Mich.</c:v>
                </c:pt>
                <c:pt idx="16">
                  <c:v>Camp.</c:v>
                </c:pt>
                <c:pt idx="17">
                  <c:v>Sonora</c:v>
                </c:pt>
                <c:pt idx="18">
                  <c:v>S.L.P.</c:v>
                </c:pt>
                <c:pt idx="19">
                  <c:v>Hgo.</c:v>
                </c:pt>
                <c:pt idx="20">
                  <c:v>Tab.</c:v>
                </c:pt>
                <c:pt idx="21">
                  <c:v>Gto.</c:v>
                </c:pt>
                <c:pt idx="22">
                  <c:v>Zac.</c:v>
                </c:pt>
                <c:pt idx="23">
                  <c:v>B.C.</c:v>
                </c:pt>
                <c:pt idx="24">
                  <c:v>CDMX</c:v>
                </c:pt>
                <c:pt idx="25">
                  <c:v>Nay.</c:v>
                </c:pt>
                <c:pt idx="26">
                  <c:v>Coah.</c:v>
                </c:pt>
                <c:pt idx="27">
                  <c:v>Tam.</c:v>
                </c:pt>
                <c:pt idx="28">
                  <c:v>Chih.</c:v>
                </c:pt>
                <c:pt idx="29">
                  <c:v>Oax.</c:v>
                </c:pt>
                <c:pt idx="30">
                  <c:v>Gro.</c:v>
                </c:pt>
                <c:pt idx="31">
                  <c:v>Chis.</c:v>
                </c:pt>
              </c:strCache>
            </c:strRef>
          </c:cat>
          <c:val>
            <c:numRef>
              <c:f>Hoja1!$B$2:$B$33</c:f>
              <c:numCache>
                <c:formatCode>0.0</c:formatCode>
                <c:ptCount val="32"/>
                <c:pt idx="0">
                  <c:v>36.9</c:v>
                </c:pt>
                <c:pt idx="1">
                  <c:v>8.1</c:v>
                </c:pt>
                <c:pt idx="2">
                  <c:v>22.4</c:v>
                </c:pt>
                <c:pt idx="3">
                  <c:v>18.5</c:v>
                </c:pt>
                <c:pt idx="4">
                  <c:v>27.2</c:v>
                </c:pt>
                <c:pt idx="5">
                  <c:v>34.5</c:v>
                </c:pt>
                <c:pt idx="6">
                  <c:v>35.200000000000003</c:v>
                </c:pt>
                <c:pt idx="7">
                  <c:v>45.1</c:v>
                </c:pt>
                <c:pt idx="8">
                  <c:v>36.6</c:v>
                </c:pt>
                <c:pt idx="9">
                  <c:v>34</c:v>
                </c:pt>
                <c:pt idx="10">
                  <c:v>38.9</c:v>
                </c:pt>
                <c:pt idx="11">
                  <c:v>40.200000000000003</c:v>
                </c:pt>
                <c:pt idx="12">
                  <c:v>34.1</c:v>
                </c:pt>
                <c:pt idx="13">
                  <c:v>27.3</c:v>
                </c:pt>
                <c:pt idx="14">
                  <c:v>29.6</c:v>
                </c:pt>
                <c:pt idx="15">
                  <c:v>26.1</c:v>
                </c:pt>
                <c:pt idx="16">
                  <c:v>46</c:v>
                </c:pt>
                <c:pt idx="17">
                  <c:v>37.700000000000003</c:v>
                </c:pt>
                <c:pt idx="18">
                  <c:v>24.6</c:v>
                </c:pt>
                <c:pt idx="19">
                  <c:v>41.4</c:v>
                </c:pt>
                <c:pt idx="20">
                  <c:v>29.9</c:v>
                </c:pt>
                <c:pt idx="21">
                  <c:v>33.200000000000003</c:v>
                </c:pt>
                <c:pt idx="22">
                  <c:v>23.1</c:v>
                </c:pt>
                <c:pt idx="23">
                  <c:v>29.7</c:v>
                </c:pt>
                <c:pt idx="24">
                  <c:v>32</c:v>
                </c:pt>
                <c:pt idx="25">
                  <c:v>26.6</c:v>
                </c:pt>
                <c:pt idx="26">
                  <c:v>36.4</c:v>
                </c:pt>
                <c:pt idx="27">
                  <c:v>32.200000000000003</c:v>
                </c:pt>
                <c:pt idx="28">
                  <c:v>35.700000000000003</c:v>
                </c:pt>
                <c:pt idx="29">
                  <c:v>42.6</c:v>
                </c:pt>
                <c:pt idx="30">
                  <c:v>54.1</c:v>
                </c:pt>
                <c:pt idx="31">
                  <c:v>57.1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4B-437A-AC59-FE7CB1BCAB03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RMM 2017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Hoja1!$A$2:$A$33</c:f>
              <c:strCache>
                <c:ptCount val="32"/>
                <c:pt idx="0">
                  <c:v>Colima</c:v>
                </c:pt>
                <c:pt idx="1">
                  <c:v>B.C.S.</c:v>
                </c:pt>
                <c:pt idx="2">
                  <c:v>Yuc.</c:v>
                </c:pt>
                <c:pt idx="3">
                  <c:v>Ags.</c:v>
                </c:pt>
                <c:pt idx="4">
                  <c:v>Qro</c:v>
                </c:pt>
                <c:pt idx="5">
                  <c:v>Sinaloa</c:v>
                </c:pt>
                <c:pt idx="6">
                  <c:v>Nuevo León</c:v>
                </c:pt>
                <c:pt idx="7">
                  <c:v>Tlax.</c:v>
                </c:pt>
                <c:pt idx="8">
                  <c:v>Puebla</c:v>
                </c:pt>
                <c:pt idx="9">
                  <c:v>Mor.</c:v>
                </c:pt>
                <c:pt idx="10">
                  <c:v>Edo. Mex.</c:v>
                </c:pt>
                <c:pt idx="11">
                  <c:v>Dgo.</c:v>
                </c:pt>
                <c:pt idx="12">
                  <c:v>Qroo</c:v>
                </c:pt>
                <c:pt idx="13">
                  <c:v>Jal.</c:v>
                </c:pt>
                <c:pt idx="14">
                  <c:v>Ver.</c:v>
                </c:pt>
                <c:pt idx="15">
                  <c:v>Mich.</c:v>
                </c:pt>
                <c:pt idx="16">
                  <c:v>Camp.</c:v>
                </c:pt>
                <c:pt idx="17">
                  <c:v>Sonora</c:v>
                </c:pt>
                <c:pt idx="18">
                  <c:v>S.L.P.</c:v>
                </c:pt>
                <c:pt idx="19">
                  <c:v>Hgo.</c:v>
                </c:pt>
                <c:pt idx="20">
                  <c:v>Tab.</c:v>
                </c:pt>
                <c:pt idx="21">
                  <c:v>Gto.</c:v>
                </c:pt>
                <c:pt idx="22">
                  <c:v>Zac.</c:v>
                </c:pt>
                <c:pt idx="23">
                  <c:v>B.C.</c:v>
                </c:pt>
                <c:pt idx="24">
                  <c:v>CDMX</c:v>
                </c:pt>
                <c:pt idx="25">
                  <c:v>Nay.</c:v>
                </c:pt>
                <c:pt idx="26">
                  <c:v>Coah.</c:v>
                </c:pt>
                <c:pt idx="27">
                  <c:v>Tam.</c:v>
                </c:pt>
                <c:pt idx="28">
                  <c:v>Chih.</c:v>
                </c:pt>
                <c:pt idx="29">
                  <c:v>Oax.</c:v>
                </c:pt>
                <c:pt idx="30">
                  <c:v>Gro.</c:v>
                </c:pt>
                <c:pt idx="31">
                  <c:v>Chis.</c:v>
                </c:pt>
              </c:strCache>
            </c:strRef>
          </c:cat>
          <c:val>
            <c:numRef>
              <c:f>Hoja1!$C$2:$C$33</c:f>
              <c:numCache>
                <c:formatCode>0.0</c:formatCode>
                <c:ptCount val="32"/>
                <c:pt idx="0">
                  <c:v>7.4</c:v>
                </c:pt>
                <c:pt idx="1">
                  <c:v>8.1999999999999993</c:v>
                </c:pt>
                <c:pt idx="2">
                  <c:v>9.9</c:v>
                </c:pt>
                <c:pt idx="3">
                  <c:v>18.5</c:v>
                </c:pt>
                <c:pt idx="4">
                  <c:v>17.399999999999999</c:v>
                </c:pt>
                <c:pt idx="5">
                  <c:v>16.2</c:v>
                </c:pt>
                <c:pt idx="6">
                  <c:v>24.1</c:v>
                </c:pt>
                <c:pt idx="7">
                  <c:v>33.4</c:v>
                </c:pt>
                <c:pt idx="8">
                  <c:v>25.9</c:v>
                </c:pt>
                <c:pt idx="9">
                  <c:v>21.9</c:v>
                </c:pt>
                <c:pt idx="10">
                  <c:v>25.2</c:v>
                </c:pt>
                <c:pt idx="11">
                  <c:v>28.8</c:v>
                </c:pt>
                <c:pt idx="12">
                  <c:v>33.700000000000003</c:v>
                </c:pt>
                <c:pt idx="13">
                  <c:v>28.8</c:v>
                </c:pt>
                <c:pt idx="14">
                  <c:v>30.3</c:v>
                </c:pt>
                <c:pt idx="15">
                  <c:v>36.1</c:v>
                </c:pt>
                <c:pt idx="16">
                  <c:v>28.2</c:v>
                </c:pt>
                <c:pt idx="17">
                  <c:v>32.1</c:v>
                </c:pt>
                <c:pt idx="18">
                  <c:v>30.5</c:v>
                </c:pt>
                <c:pt idx="19">
                  <c:v>34</c:v>
                </c:pt>
                <c:pt idx="20">
                  <c:v>31.6</c:v>
                </c:pt>
                <c:pt idx="21">
                  <c:v>34.299999999999997</c:v>
                </c:pt>
                <c:pt idx="22">
                  <c:v>33.4</c:v>
                </c:pt>
                <c:pt idx="23">
                  <c:v>32.5</c:v>
                </c:pt>
                <c:pt idx="24">
                  <c:v>35.299999999999997</c:v>
                </c:pt>
                <c:pt idx="25">
                  <c:v>38.5</c:v>
                </c:pt>
                <c:pt idx="26">
                  <c:v>36.1</c:v>
                </c:pt>
                <c:pt idx="27">
                  <c:v>40.799999999999997</c:v>
                </c:pt>
                <c:pt idx="28">
                  <c:v>43.9</c:v>
                </c:pt>
                <c:pt idx="29">
                  <c:v>46.9</c:v>
                </c:pt>
                <c:pt idx="30">
                  <c:v>51.7</c:v>
                </c:pt>
                <c:pt idx="31">
                  <c:v>60.9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4B-437A-AC59-FE7CB1BCA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28764096"/>
        <c:axId val="1028757568"/>
        <c:axId val="0"/>
      </c:bar3DChart>
      <c:catAx>
        <c:axId val="1028764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8757568"/>
        <c:crosses val="autoZero"/>
        <c:auto val="1"/>
        <c:lblAlgn val="ctr"/>
        <c:lblOffset val="100"/>
        <c:noMultiLvlLbl val="0"/>
      </c:catAx>
      <c:valAx>
        <c:axId val="102875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8764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003710727387014"/>
          <c:y val="0.1874619923741962"/>
          <c:w val="0.80763652684267029"/>
          <c:h val="0.63896954275809037"/>
        </c:manualLayout>
      </c:layout>
      <c:lineChart>
        <c:grouping val="standard"/>
        <c:varyColors val="0"/>
        <c:ser>
          <c:idx val="3"/>
          <c:order val="0"/>
          <c:tx>
            <c:strRef>
              <c:f>Hoja1!$D$1</c:f>
              <c:strCache>
                <c:ptCount val="1"/>
                <c:pt idx="0">
                  <c:v>TASA</c:v>
                </c:pt>
              </c:strCache>
            </c:strRef>
          </c:tx>
          <c:spPr>
            <a:ln w="19050" cap="rnd" cmpd="sng" algn="ctr">
              <a:solidFill>
                <a:schemeClr val="accent6">
                  <a:lumMod val="60000"/>
                </a:schemeClr>
              </a:solidFill>
              <a:prstDash val="solid"/>
              <a:round/>
            </a:ln>
            <a:effectLst/>
          </c:spPr>
          <c:marker>
            <c:symbol val="diamond"/>
            <c:size val="7"/>
            <c:spPr>
              <a:solidFill>
                <a:schemeClr val="accent6">
                  <a:lumMod val="60000"/>
                </a:schemeClr>
              </a:solidFill>
              <a:ln w="6350" cap="flat" cmpd="sng" algn="ctr">
                <a:solidFill>
                  <a:schemeClr val="accent6">
                    <a:lumMod val="60000"/>
                  </a:schemeClr>
                </a:solidFill>
                <a:prstDash val="solid"/>
                <a:round/>
              </a:ln>
              <a:effectLst/>
            </c:spPr>
          </c:marker>
          <c:cat>
            <c:numRef>
              <c:f>Hoja1!$A$2:$A$10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Hoja1!$D$2:$D$10</c:f>
              <c:numCache>
                <c:formatCode>0.00</c:formatCode>
                <c:ptCount val="9"/>
                <c:pt idx="0">
                  <c:v>18.968369115430427</c:v>
                </c:pt>
                <c:pt idx="1">
                  <c:v>15.925996831448018</c:v>
                </c:pt>
                <c:pt idx="2">
                  <c:v>13.120587453887396</c:v>
                </c:pt>
                <c:pt idx="3">
                  <c:v>14.559040387955607</c:v>
                </c:pt>
                <c:pt idx="4">
                  <c:v>13.535249053849224</c:v>
                </c:pt>
                <c:pt idx="5">
                  <c:v>13.328057427850871</c:v>
                </c:pt>
                <c:pt idx="6" formatCode="General">
                  <c:v>13.95</c:v>
                </c:pt>
                <c:pt idx="7" formatCode="General">
                  <c:v>14.36</c:v>
                </c:pt>
                <c:pt idx="8" formatCode="General">
                  <c:v>11.73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9791456"/>
        <c:axId val="1219795264"/>
      </c:lineChart>
      <c:catAx>
        <c:axId val="1219791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95264"/>
        <c:crossesAt val="0"/>
        <c:auto val="1"/>
        <c:lblAlgn val="ctr"/>
        <c:lblOffset val="100"/>
        <c:noMultiLvlLbl val="0"/>
      </c:catAx>
      <c:valAx>
        <c:axId val="121979526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91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100"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MX" sz="2160" b="1" i="0" u="none" strike="noStrike" kern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MX" noProof="0"/>
              <a:t>Eventos obstétricos </a:t>
            </a:r>
            <a:r>
              <a:rPr lang="es-MX" baseline="0" noProof="0" smtClean="0"/>
              <a:t>2009-2017</a:t>
            </a:r>
            <a:endParaRPr lang="es-MX" noProof="0"/>
          </a:p>
        </c:rich>
      </c:tx>
      <c:layout>
        <c:manualLayout>
          <c:xMode val="edge"/>
          <c:yMode val="edge"/>
          <c:x val="0.28944871082982898"/>
          <c:y val="3.92052617339967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MX" sz="2160" b="1" i="0" u="none" strike="noStrike" kern="1200" baseline="0" noProof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15"/>
      <c:rotY val="20"/>
      <c:rAngAx val="1"/>
    </c:view3D>
    <c:floor>
      <c:thickness val="0"/>
      <c:spPr>
        <a:noFill/>
        <a:ln w="9525" cap="flat" cmpd="sng" algn="ctr">
          <a:solidFill>
            <a:schemeClr val="tx1">
              <a:tint val="75000"/>
              <a:shade val="95000"/>
              <a:satMod val="104999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4999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1911715581007"/>
          <c:y val="0.27730533683289599"/>
          <c:w val="0.777785254115964"/>
          <c:h val="0.4594088957271150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Eventos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chemeClr val="tx2"/>
              </a:solidFill>
            </a:ln>
            <a:effectLst/>
            <a:sp3d>
              <a:contourClr>
                <a:schemeClr val="tx2"/>
              </a:contourClr>
            </a:sp3d>
          </c:spPr>
          <c:invertIfNegative val="0"/>
          <c:cat>
            <c:strRef>
              <c:f>Hoja1!$A$2:$A$10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2017*</c:v>
                </c:pt>
              </c:strCache>
            </c:strRef>
          </c:cat>
          <c:val>
            <c:numRef>
              <c:f>Hoja1!$B$2:$B$10</c:f>
              <c:numCache>
                <c:formatCode>#,##0</c:formatCode>
                <c:ptCount val="9"/>
                <c:pt idx="0">
                  <c:v>56702</c:v>
                </c:pt>
                <c:pt idx="1">
                  <c:v>60300</c:v>
                </c:pt>
                <c:pt idx="2">
                  <c:v>66194</c:v>
                </c:pt>
                <c:pt idx="3">
                  <c:v>68846</c:v>
                </c:pt>
                <c:pt idx="4">
                  <c:v>66960</c:v>
                </c:pt>
                <c:pt idx="5">
                  <c:v>66355</c:v>
                </c:pt>
                <c:pt idx="6">
                  <c:v>70674</c:v>
                </c:pt>
                <c:pt idx="7">
                  <c:v>70538</c:v>
                </c:pt>
                <c:pt idx="8">
                  <c:v>59445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3"/>
        <c:gapDepth val="294"/>
        <c:shape val="box"/>
        <c:axId val="1028768992"/>
        <c:axId val="1028769536"/>
        <c:axId val="0"/>
      </c:bar3DChart>
      <c:catAx>
        <c:axId val="1028768992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4999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8769536"/>
        <c:crosses val="autoZero"/>
        <c:auto val="1"/>
        <c:lblAlgn val="ctr"/>
        <c:lblOffset val="100"/>
        <c:noMultiLvlLbl val="0"/>
      </c:catAx>
      <c:valAx>
        <c:axId val="102876953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4999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Eventos obstétricos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4999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8768992"/>
        <c:crosses val="autoZero"/>
        <c:crossBetween val="between"/>
        <c:majorUnit val="10000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tint val="75000"/>
                <a:shade val="95000"/>
                <a:satMod val="104999"/>
              </a:schemeClr>
            </a:solidFill>
            <a:prstDash val="solid"/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106673332592701E-2"/>
          <c:y val="0.13328629104103701"/>
          <c:w val="0.96178665333481494"/>
          <c:h val="0.678407063785364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Muertes Maternas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952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Hoja1!$A$2:$A$16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Hoja1!$B$2:$B$16</c:f>
              <c:numCache>
                <c:formatCode>General</c:formatCode>
                <c:ptCount val="15"/>
                <c:pt idx="0">
                  <c:v>38</c:v>
                </c:pt>
                <c:pt idx="1">
                  <c:v>32</c:v>
                </c:pt>
                <c:pt idx="2">
                  <c:v>25</c:v>
                </c:pt>
                <c:pt idx="3">
                  <c:v>19</c:v>
                </c:pt>
                <c:pt idx="4">
                  <c:v>30</c:v>
                </c:pt>
                <c:pt idx="5">
                  <c:v>17</c:v>
                </c:pt>
                <c:pt idx="6">
                  <c:v>28</c:v>
                </c:pt>
                <c:pt idx="7">
                  <c:v>22</c:v>
                </c:pt>
                <c:pt idx="8">
                  <c:v>24</c:v>
                </c:pt>
                <c:pt idx="9">
                  <c:v>22</c:v>
                </c:pt>
                <c:pt idx="10">
                  <c:v>17</c:v>
                </c:pt>
                <c:pt idx="11">
                  <c:v>13</c:v>
                </c:pt>
                <c:pt idx="12">
                  <c:v>16</c:v>
                </c:pt>
                <c:pt idx="13">
                  <c:v>13</c:v>
                </c:pt>
                <c:pt idx="14">
                  <c:v>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28773344"/>
        <c:axId val="1028773888"/>
      </c:barChart>
      <c:lineChart>
        <c:grouping val="stacke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Razón de Mortalidad Materna (RMM)**</c:v>
                </c:pt>
              </c:strCache>
            </c:strRef>
          </c:tx>
          <c:spPr>
            <a:ln w="571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57150">
                <a:solidFill>
                  <a:srgbClr val="C0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0576417435099803E-2"/>
                  <c:y val="-4.99158374436383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3227696922564159E-2"/>
                  <c:y val="-4.99158374436383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227696922564159E-2"/>
                  <c:y val="-5.657128243612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9394882050142578E-2"/>
                  <c:y val="-6.3226989454002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2046161537606933E-2"/>
                  <c:y val="-4.3260392451153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9394882050142578E-2"/>
                  <c:y val="-9.317622989479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3515905640114007E-2"/>
                  <c:y val="-4.658811494739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2.4985649742621137E-2"/>
                  <c:y val="-6.98821724210936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0576417435099803E-2"/>
                  <c:y val="-4.658811494739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1757952820057031E-2"/>
                  <c:y val="-4.32603924511532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8.8184646150427735E-3"/>
                  <c:y val="-4.9915837443638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2.4985649742621189E-2"/>
                  <c:y val="-5.98990049323660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2.351590564011417E-2"/>
                  <c:y val="-4.9915837443638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2.0576417435099911E-2"/>
                  <c:y val="-5.6571282436123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2.0576417435099911E-2"/>
                  <c:y val="-5.657128243612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Hoja1!$A$2:$A$16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Hoja1!$C$2:$C$16</c:f>
              <c:numCache>
                <c:formatCode>General</c:formatCode>
                <c:ptCount val="15"/>
                <c:pt idx="0">
                  <c:v>66.5</c:v>
                </c:pt>
                <c:pt idx="1">
                  <c:v>56.7</c:v>
                </c:pt>
                <c:pt idx="2">
                  <c:v>44.8</c:v>
                </c:pt>
                <c:pt idx="3">
                  <c:v>34.4</c:v>
                </c:pt>
                <c:pt idx="4">
                  <c:v>54.7</c:v>
                </c:pt>
                <c:pt idx="5">
                  <c:v>31.1</c:v>
                </c:pt>
                <c:pt idx="6">
                  <c:v>51.3</c:v>
                </c:pt>
                <c:pt idx="7">
                  <c:v>40.6</c:v>
                </c:pt>
                <c:pt idx="8">
                  <c:v>44.7</c:v>
                </c:pt>
                <c:pt idx="9">
                  <c:v>40.700000000000003</c:v>
                </c:pt>
                <c:pt idx="10">
                  <c:v>31.8</c:v>
                </c:pt>
                <c:pt idx="11">
                  <c:v>24.1</c:v>
                </c:pt>
                <c:pt idx="12">
                  <c:v>30.1</c:v>
                </c:pt>
                <c:pt idx="13">
                  <c:v>24.6</c:v>
                </c:pt>
                <c:pt idx="14">
                  <c:v>30.5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28774976"/>
        <c:axId val="1028758112"/>
      </c:lineChart>
      <c:catAx>
        <c:axId val="1028773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8773888"/>
        <c:crosses val="autoZero"/>
        <c:auto val="1"/>
        <c:lblAlgn val="ctr"/>
        <c:lblOffset val="100"/>
        <c:noMultiLvlLbl val="0"/>
      </c:catAx>
      <c:valAx>
        <c:axId val="10287738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28773344"/>
        <c:crosses val="autoZero"/>
        <c:crossBetween val="between"/>
      </c:valAx>
      <c:valAx>
        <c:axId val="1028758112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028774976"/>
        <c:crosses val="max"/>
        <c:crossBetween val="between"/>
      </c:valAx>
      <c:catAx>
        <c:axId val="1028774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287581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0038294356182601"/>
          <c:y val="0.92177913145918799"/>
          <c:w val="0.53162576843313702"/>
          <c:h val="6.3404118619943703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5921479896820604E-2"/>
          <c:y val="3.0153220898546999E-2"/>
          <c:w val="0.92314134451672902"/>
          <c:h val="0.77072642507886602"/>
        </c:manualLayout>
      </c:layout>
      <c:lineChart>
        <c:grouping val="standar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Nacional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pPr>
              <a:ln>
                <a:solidFill>
                  <a:srgbClr val="008000"/>
                </a:solidFill>
              </a:ln>
            </c:spPr>
          </c:marker>
          <c:dLbls>
            <c:dLbl>
              <c:idx val="2"/>
              <c:layout>
                <c:manualLayout>
                  <c:x val="-3.2102641992046002E-2"/>
                  <c:y val="3.55020419187139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63">
                <a:noFill/>
              </a:ln>
            </c:spPr>
            <c:txPr>
              <a:bodyPr/>
              <a:lstStyle/>
              <a:p>
                <a:pPr>
                  <a:defRPr sz="1399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Hoja1!$B$1:$I$1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strCache>
            </c:strRef>
          </c:cat>
          <c:val>
            <c:numRef>
              <c:f>Hoja1!$B$2:$I$2</c:f>
              <c:numCache>
                <c:formatCode>#,###.0</c:formatCode>
                <c:ptCount val="8"/>
                <c:pt idx="0">
                  <c:v>20.51</c:v>
                </c:pt>
                <c:pt idx="1">
                  <c:v>20.68</c:v>
                </c:pt>
                <c:pt idx="2">
                  <c:v>20.73</c:v>
                </c:pt>
                <c:pt idx="3">
                  <c:v>20.7</c:v>
                </c:pt>
                <c:pt idx="4">
                  <c:v>20.22</c:v>
                </c:pt>
                <c:pt idx="5">
                  <c:v>19.47</c:v>
                </c:pt>
                <c:pt idx="6">
                  <c:v>19.02</c:v>
                </c:pt>
                <c:pt idx="7" formatCode="General">
                  <c:v>19.29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Estatal</c:v>
                </c:pt>
              </c:strCache>
            </c:strRef>
          </c:tx>
          <c:spPr>
            <a:ln>
              <a:solidFill>
                <a:srgbClr val="800000"/>
              </a:solidFill>
            </a:ln>
          </c:spPr>
          <c:marker>
            <c:spPr>
              <a:solidFill>
                <a:srgbClr val="800000"/>
              </a:solidFill>
              <a:ln w="12681" cmpd="sng"/>
            </c:spPr>
          </c:marker>
          <c:dPt>
            <c:idx val="6"/>
            <c:marker>
              <c:spPr>
                <a:solidFill>
                  <a:srgbClr val="800000"/>
                </a:solidFill>
                <a:ln w="12681" cmpd="sng">
                  <a:solidFill>
                    <a:schemeClr val="accent1">
                      <a:lumMod val="75000"/>
                    </a:schemeClr>
                  </a:solidFill>
                </a:ln>
              </c:spPr>
            </c:marker>
            <c:bubble3D val="0"/>
          </c:dPt>
          <c:dLbls>
            <c:dLbl>
              <c:idx val="2"/>
              <c:layout>
                <c:manualLayout>
                  <c:x val="-3.2102641992046002E-2"/>
                  <c:y val="-3.5501802481716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63">
                <a:noFill/>
              </a:ln>
            </c:spPr>
            <c:txPr>
              <a:bodyPr/>
              <a:lstStyle/>
              <a:p>
                <a:pPr>
                  <a:defRPr sz="1399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Hoja1!$B$1:$I$1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strCache>
            </c:strRef>
          </c:cat>
          <c:val>
            <c:numRef>
              <c:f>Hoja1!$B$3:$I$3</c:f>
              <c:numCache>
                <c:formatCode>#,###.0</c:formatCode>
                <c:ptCount val="8"/>
                <c:pt idx="0">
                  <c:v>20.239999999999998</c:v>
                </c:pt>
                <c:pt idx="1">
                  <c:v>20.36</c:v>
                </c:pt>
                <c:pt idx="2">
                  <c:v>20.97</c:v>
                </c:pt>
                <c:pt idx="3">
                  <c:v>20.39</c:v>
                </c:pt>
                <c:pt idx="4">
                  <c:v>19.670000000000002</c:v>
                </c:pt>
                <c:pt idx="5">
                  <c:v>18.97</c:v>
                </c:pt>
                <c:pt idx="6">
                  <c:v>18.46</c:v>
                </c:pt>
                <c:pt idx="7" formatCode="General">
                  <c:v>18.920000000000002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8777152"/>
        <c:axId val="1028777696"/>
      </c:lineChart>
      <c:catAx>
        <c:axId val="1028777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399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028777696"/>
        <c:crosses val="autoZero"/>
        <c:auto val="1"/>
        <c:lblAlgn val="ctr"/>
        <c:lblOffset val="100"/>
        <c:noMultiLvlLbl val="0"/>
      </c:catAx>
      <c:valAx>
        <c:axId val="1028777696"/>
        <c:scaling>
          <c:orientation val="minMax"/>
          <c:max val="27"/>
          <c:min val="15"/>
        </c:scaling>
        <c:delete val="0"/>
        <c:axPos val="l"/>
        <c:numFmt formatCode="#,###.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399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028777152"/>
        <c:crosses val="autoZero"/>
        <c:crossBetween val="between"/>
        <c:majorUnit val="2"/>
        <c:minorUnit val="1"/>
      </c:valAx>
      <c:spPr>
        <a:noFill/>
        <a:ln w="25376">
          <a:noFill/>
        </a:ln>
      </c:spPr>
    </c:plotArea>
    <c:legend>
      <c:legendPos val="b"/>
      <c:layout>
        <c:manualLayout>
          <c:xMode val="edge"/>
          <c:yMode val="edge"/>
          <c:x val="0.72601995547016795"/>
          <c:y val="0.14923496299296993"/>
          <c:w val="0.24319858247807513"/>
          <c:h val="6.0978808517102578E-2"/>
        </c:manualLayout>
      </c:layout>
      <c:overlay val="0"/>
      <c:txPr>
        <a:bodyPr/>
        <a:lstStyle/>
        <a:p>
          <a:pPr>
            <a:defRPr sz="1284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0">
      <a:gsLst>
        <a:gs pos="0">
          <a:srgbClr val="FFFBF5"/>
        </a:gs>
        <a:gs pos="77000">
          <a:srgbClr val="FFFBF5">
            <a:alpha val="51490"/>
          </a:srgbClr>
        </a:gs>
        <a:gs pos="100000">
          <a:srgbClr val="008000">
            <a:alpha val="37000"/>
          </a:srgbClr>
        </a:gs>
      </a:gsLst>
      <a:lin ang="5400000" scaled="1"/>
      <a:tileRect/>
    </a:gradFill>
  </c:spPr>
  <c:txPr>
    <a:bodyPr/>
    <a:lstStyle/>
    <a:p>
      <a:pPr>
        <a:defRPr sz="1399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334472095693072E-2"/>
          <c:y val="9.8829584775086493E-2"/>
          <c:w val="0.87278045494945"/>
          <c:h val="0.68058189158016147"/>
        </c:manualLayout>
      </c:layout>
      <c:lineChart>
        <c:grouping val="standard"/>
        <c:varyColors val="0"/>
        <c:ser>
          <c:idx val="1"/>
          <c:order val="0"/>
          <c:tx>
            <c:strRef>
              <c:f>Hoja1!$B$1</c:f>
              <c:strCache>
                <c:ptCount val="1"/>
                <c:pt idx="0">
                  <c:v>San Luis Potosí</c:v>
                </c:pt>
              </c:strCache>
            </c:strRef>
          </c:tx>
          <c:spPr>
            <a:ln w="50800">
              <a:solidFill>
                <a:srgbClr val="006411"/>
              </a:solidFill>
              <a:prstDash val="solid"/>
            </a:ln>
          </c:spPr>
          <c:marker>
            <c:symbol val="diamond"/>
            <c:size val="4"/>
            <c:spPr>
              <a:noFill/>
              <a:ln w="22629" cmpd="sng">
                <a:solidFill>
                  <a:srgbClr val="006600"/>
                </a:solidFill>
                <a:round/>
              </a:ln>
              <a:effectLst/>
            </c:spPr>
          </c:marker>
          <c:dLbls>
            <c:spPr>
              <a:noFill/>
              <a:ln w="20114">
                <a:noFill/>
              </a:ln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Hoja1!$A$2:$A$10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Hoja1!$B$2:$B$10</c:f>
              <c:numCache>
                <c:formatCode>General</c:formatCode>
                <c:ptCount val="9"/>
                <c:pt idx="0">
                  <c:v>14.67</c:v>
                </c:pt>
                <c:pt idx="1">
                  <c:v>14.13</c:v>
                </c:pt>
                <c:pt idx="2">
                  <c:v>13.98</c:v>
                </c:pt>
                <c:pt idx="3">
                  <c:v>12.82</c:v>
                </c:pt>
                <c:pt idx="4">
                  <c:v>13.07</c:v>
                </c:pt>
                <c:pt idx="5">
                  <c:v>12.46</c:v>
                </c:pt>
                <c:pt idx="6">
                  <c:v>12.05</c:v>
                </c:pt>
                <c:pt idx="7">
                  <c:v>11.7</c:v>
                </c:pt>
                <c:pt idx="8">
                  <c:v>11.3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Hoja1!$C$1</c:f>
              <c:strCache>
                <c:ptCount val="1"/>
                <c:pt idx="0">
                  <c:v>Nacional</c:v>
                </c:pt>
              </c:strCache>
            </c:strRef>
          </c:tx>
          <c:spPr>
            <a:ln w="20114">
              <a:solidFill>
                <a:srgbClr val="FFFF00"/>
              </a:solidFill>
              <a:prstDash val="solid"/>
            </a:ln>
          </c:spPr>
          <c:marker>
            <c:spPr>
              <a:noFill/>
              <a:ln w="22629" cmpd="sng">
                <a:solidFill>
                  <a:schemeClr val="accent3">
                    <a:lumMod val="75000"/>
                  </a:schemeClr>
                </a:solidFill>
                <a:round/>
              </a:ln>
              <a:effectLst/>
            </c:spPr>
          </c:marker>
          <c:dLbls>
            <c:spPr>
              <a:noFill/>
              <a:ln w="20114">
                <a:noFill/>
              </a:ln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Hoja1!$A$2:$A$10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Hoja1!$C$2:$C$10</c:f>
              <c:numCache>
                <c:formatCode>General</c:formatCode>
                <c:ptCount val="9"/>
                <c:pt idx="0">
                  <c:v>14.6</c:v>
                </c:pt>
                <c:pt idx="1">
                  <c:v>14.1</c:v>
                </c:pt>
                <c:pt idx="2">
                  <c:v>13.7</c:v>
                </c:pt>
                <c:pt idx="3">
                  <c:v>13.3</c:v>
                </c:pt>
                <c:pt idx="4">
                  <c:v>13</c:v>
                </c:pt>
                <c:pt idx="5">
                  <c:v>12.5</c:v>
                </c:pt>
                <c:pt idx="6">
                  <c:v>12.5</c:v>
                </c:pt>
                <c:pt idx="7">
                  <c:v>11.9</c:v>
                </c:pt>
                <c:pt idx="8">
                  <c:v>11.6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8778784"/>
        <c:axId val="1028779328"/>
      </c:lineChart>
      <c:catAx>
        <c:axId val="1028778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14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800"/>
            </a:pPr>
            <a:endParaRPr lang="es-MX"/>
          </a:p>
        </c:txPr>
        <c:crossAx val="1028779328"/>
        <c:crosses val="autoZero"/>
        <c:auto val="1"/>
        <c:lblAlgn val="ctr"/>
        <c:lblOffset val="100"/>
        <c:noMultiLvlLbl val="0"/>
      </c:catAx>
      <c:valAx>
        <c:axId val="1028779328"/>
        <c:scaling>
          <c:orientation val="minMax"/>
        </c:scaling>
        <c:delete val="0"/>
        <c:axPos val="r"/>
        <c:majorGridlines>
          <c:spPr>
            <a:ln w="2514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es-MX" sz="1800" dirty="0" smtClean="0"/>
                  <a:t>*Tasa</a:t>
                </a:r>
                <a:endParaRPr lang="es-MX" sz="1800" dirty="0"/>
              </a:p>
            </c:rich>
          </c:tx>
          <c:layout/>
          <c:overlay val="0"/>
          <c:spPr>
            <a:noFill/>
            <a:ln w="20114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2514">
            <a:solidFill>
              <a:srgbClr val="C0C0C0"/>
            </a:solidFill>
            <a:prstDash val="solid"/>
          </a:ln>
        </c:spPr>
        <c:txPr>
          <a:bodyPr rot="-60000000" vert="horz"/>
          <a:lstStyle/>
          <a:p>
            <a:pPr>
              <a:defRPr sz="1800"/>
            </a:pPr>
            <a:endParaRPr lang="es-MX"/>
          </a:p>
        </c:txPr>
        <c:crossAx val="1028778784"/>
        <c:crosses val="max"/>
        <c:crossBetween val="between"/>
      </c:valAx>
      <c:spPr>
        <a:gradFill>
          <a:gsLst>
            <a:gs pos="72000">
              <a:schemeClr val="accent1">
                <a:lumMod val="5000"/>
                <a:lumOff val="95000"/>
              </a:schemeClr>
            </a:gs>
            <a:gs pos="100000">
              <a:srgbClr val="008000">
                <a:alpha val="37000"/>
              </a:srgbClr>
            </a:gs>
          </a:gsLst>
          <a:lin ang="5400000" scaled="1"/>
        </a:gradFill>
        <a:ln w="20114">
          <a:noFill/>
        </a:ln>
      </c:spPr>
    </c:plotArea>
    <c:legend>
      <c:legendPos val="b"/>
      <c:layout>
        <c:manualLayout>
          <c:xMode val="edge"/>
          <c:yMode val="edge"/>
          <c:x val="0.4839205595767716"/>
          <c:y val="0.64883419838523648"/>
          <c:w val="0.29577811712533703"/>
          <c:h val="9.4100922722029995E-2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 baseline="280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SLP</c:v>
                </c:pt>
              </c:strCache>
            </c:strRef>
          </c:tx>
          <c:spPr>
            <a:ln w="28575" cap="rnd">
              <a:solidFill>
                <a:srgbClr val="00CC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Hoja1!$A$2:$A$13</c:f>
              <c:strCache>
                <c:ptCount val="12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2005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32.4</c:v>
                </c:pt>
                <c:pt idx="1">
                  <c:v>25.9</c:v>
                </c:pt>
                <c:pt idx="2">
                  <c:v>20.9</c:v>
                </c:pt>
                <c:pt idx="3">
                  <c:v>17</c:v>
                </c:pt>
                <c:pt idx="4">
                  <c:v>14.1</c:v>
                </c:pt>
                <c:pt idx="5">
                  <c:v>14</c:v>
                </c:pt>
                <c:pt idx="6">
                  <c:v>12.8</c:v>
                </c:pt>
                <c:pt idx="7">
                  <c:v>13.1</c:v>
                </c:pt>
                <c:pt idx="8">
                  <c:v>12.5</c:v>
                </c:pt>
                <c:pt idx="9">
                  <c:v>12.57</c:v>
                </c:pt>
                <c:pt idx="10">
                  <c:v>9.9</c:v>
                </c:pt>
                <c:pt idx="11">
                  <c:v>7.7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México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FFC000"/>
                </a:solidFill>
              </a:ln>
              <a:effectLst/>
            </c:spPr>
          </c:marker>
          <c:cat>
            <c:strRef>
              <c:f>Hoja1!$A$2:$A$13</c:f>
              <c:strCache>
                <c:ptCount val="12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2005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strCache>
            </c:strRef>
          </c:cat>
          <c:val>
            <c:numRef>
              <c:f>Hoja1!$C$2:$C$13</c:f>
              <c:numCache>
                <c:formatCode>General</c:formatCode>
                <c:ptCount val="12"/>
                <c:pt idx="0">
                  <c:v>32.5</c:v>
                </c:pt>
                <c:pt idx="1">
                  <c:v>26</c:v>
                </c:pt>
                <c:pt idx="2">
                  <c:v>20.8</c:v>
                </c:pt>
                <c:pt idx="3">
                  <c:v>16.899999999999999</c:v>
                </c:pt>
                <c:pt idx="4">
                  <c:v>14.1</c:v>
                </c:pt>
                <c:pt idx="5">
                  <c:v>13.7</c:v>
                </c:pt>
                <c:pt idx="6">
                  <c:v>13.3</c:v>
                </c:pt>
                <c:pt idx="7">
                  <c:v>13</c:v>
                </c:pt>
                <c:pt idx="8">
                  <c:v>12.5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9783840"/>
        <c:axId val="1219782208"/>
      </c:lineChart>
      <c:catAx>
        <c:axId val="1219783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82208"/>
        <c:crosses val="autoZero"/>
        <c:auto val="1"/>
        <c:lblAlgn val="ctr"/>
        <c:lblOffset val="100"/>
        <c:noMultiLvlLbl val="0"/>
      </c:catAx>
      <c:valAx>
        <c:axId val="12197822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83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5936679790026"/>
          <c:y val="0.89451500984251964"/>
          <c:w val="0.77764583333333337"/>
          <c:h val="8.67349901574803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1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199324157413177E-2"/>
          <c:y val="3.1205368180257945E-2"/>
          <c:w val="0.91519585822777771"/>
          <c:h val="0.88442654037536939"/>
        </c:manualLayout>
      </c:layout>
      <c:lineChart>
        <c:grouping val="standard"/>
        <c:varyColors val="0"/>
        <c:ser>
          <c:idx val="0"/>
          <c:order val="0"/>
          <c:tx>
            <c:strRef>
              <c:f>EDAS!$B$1</c:f>
              <c:strCache>
                <c:ptCount val="1"/>
                <c:pt idx="0">
                  <c:v>SLP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chemeClr val="accent3">
                  <a:lumMod val="50000"/>
                </a:schemeClr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EDAS!$A$2:$A$10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2017*</c:v>
                </c:pt>
              </c:strCache>
            </c:strRef>
          </c:cat>
          <c:val>
            <c:numRef>
              <c:f>EDAS!$B$2:$B$10</c:f>
              <c:numCache>
                <c:formatCode>General</c:formatCode>
                <c:ptCount val="9"/>
              </c:numCache>
            </c:numRef>
          </c:val>
          <c:smooth val="0"/>
        </c:ser>
        <c:ser>
          <c:idx val="1"/>
          <c:order val="1"/>
          <c:tx>
            <c:strRef>
              <c:f>EDAS!$C$1</c:f>
              <c:strCache>
                <c:ptCount val="1"/>
                <c:pt idx="0">
                  <c:v>Ajustada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ln>
                <a:solidFill>
                  <a:srgbClr val="FFC000"/>
                </a:solidFill>
              </a:ln>
            </c:spPr>
          </c:marker>
          <c:cat>
            <c:strRef>
              <c:f>EDAS!$A$2:$A$10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2017*</c:v>
                </c:pt>
              </c:strCache>
            </c:strRef>
          </c:cat>
          <c:val>
            <c:numRef>
              <c:f>EDAS!$C$2:$C$10</c:f>
              <c:numCache>
                <c:formatCode>General</c:formatCode>
                <c:ptCount val="9"/>
                <c:pt idx="0">
                  <c:v>5.2</c:v>
                </c:pt>
                <c:pt idx="1">
                  <c:v>8.3000000000000007</c:v>
                </c:pt>
                <c:pt idx="2">
                  <c:v>4.5</c:v>
                </c:pt>
                <c:pt idx="3">
                  <c:v>6.4</c:v>
                </c:pt>
                <c:pt idx="4">
                  <c:v>8.3000000000000007</c:v>
                </c:pt>
                <c:pt idx="5">
                  <c:v>5.3</c:v>
                </c:pt>
                <c:pt idx="6">
                  <c:v>7.6</c:v>
                </c:pt>
                <c:pt idx="7">
                  <c:v>7.3</c:v>
                </c:pt>
                <c:pt idx="8">
                  <c:v>4.4000000000000004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9794720"/>
        <c:axId val="1219782752"/>
      </c:lineChart>
      <c:catAx>
        <c:axId val="121979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 i="1"/>
            </a:pPr>
            <a:endParaRPr lang="es-MX"/>
          </a:p>
        </c:txPr>
        <c:crossAx val="1219782752"/>
        <c:crosses val="autoZero"/>
        <c:auto val="1"/>
        <c:lblAlgn val="ctr"/>
        <c:lblOffset val="100"/>
        <c:noMultiLvlLbl val="0"/>
      </c:catAx>
      <c:valAx>
        <c:axId val="1219782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 b="1" i="1"/>
            </a:pPr>
            <a:endParaRPr lang="es-MX"/>
          </a:p>
        </c:txPr>
        <c:crossAx val="1219794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833698612612098E-2"/>
          <c:y val="6.2129825081163811E-2"/>
          <c:w val="0.89056150746223794"/>
          <c:h val="0.8073719278153344"/>
        </c:manualLayout>
      </c:layout>
      <c:lineChart>
        <c:grouping val="standard"/>
        <c:varyColors val="0"/>
        <c:ser>
          <c:idx val="0"/>
          <c:order val="0"/>
          <c:tx>
            <c:strRef>
              <c:f>EDAS!$B$1</c:f>
              <c:strCache>
                <c:ptCount val="1"/>
                <c:pt idx="0">
                  <c:v>SLP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chemeClr val="accent3">
                  <a:lumMod val="50000"/>
                </a:schemeClr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EDAS!$A$2:$A$10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2017*</c:v>
                </c:pt>
              </c:strCache>
            </c:strRef>
          </c:cat>
          <c:val>
            <c:numRef>
              <c:f>EDAS!$B$2:$B$10</c:f>
              <c:numCache>
                <c:formatCode>General</c:formatCode>
                <c:ptCount val="9"/>
              </c:numCache>
            </c:numRef>
          </c:val>
          <c:smooth val="0"/>
        </c:ser>
        <c:ser>
          <c:idx val="1"/>
          <c:order val="1"/>
          <c:tx>
            <c:strRef>
              <c:f>EDAS!$C$1</c:f>
              <c:strCache>
                <c:ptCount val="1"/>
                <c:pt idx="0">
                  <c:v>Ajustada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ln>
                <a:solidFill>
                  <a:srgbClr val="FFC000"/>
                </a:solidFill>
              </a:ln>
            </c:spPr>
          </c:marker>
          <c:cat>
            <c:strRef>
              <c:f>EDAS!$A$2:$A$10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2017*</c:v>
                </c:pt>
              </c:strCache>
            </c:strRef>
          </c:cat>
          <c:val>
            <c:numRef>
              <c:f>EDAS!$C$2:$C$10</c:f>
              <c:numCache>
                <c:formatCode>General</c:formatCode>
                <c:ptCount val="9"/>
                <c:pt idx="0">
                  <c:v>21</c:v>
                </c:pt>
                <c:pt idx="1">
                  <c:v>17.600000000000001</c:v>
                </c:pt>
                <c:pt idx="2">
                  <c:v>17.7</c:v>
                </c:pt>
                <c:pt idx="3">
                  <c:v>12.1</c:v>
                </c:pt>
                <c:pt idx="4">
                  <c:v>14.4</c:v>
                </c:pt>
                <c:pt idx="5">
                  <c:v>20.5</c:v>
                </c:pt>
                <c:pt idx="6">
                  <c:v>16.8</c:v>
                </c:pt>
                <c:pt idx="7">
                  <c:v>16</c:v>
                </c:pt>
                <c:pt idx="8">
                  <c:v>16.100000000000001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9793632"/>
        <c:axId val="1219781664"/>
      </c:lineChart>
      <c:catAx>
        <c:axId val="121979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 i="1"/>
            </a:pPr>
            <a:endParaRPr lang="es-MX"/>
          </a:p>
        </c:txPr>
        <c:crossAx val="1219781664"/>
        <c:crosses val="autoZero"/>
        <c:auto val="1"/>
        <c:lblAlgn val="ctr"/>
        <c:lblOffset val="100"/>
        <c:noMultiLvlLbl val="0"/>
      </c:catAx>
      <c:valAx>
        <c:axId val="1219781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600" b="1" i="1"/>
            </a:pPr>
            <a:endParaRPr lang="es-MX"/>
          </a:p>
        </c:txPr>
        <c:crossAx val="1219793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978166316003448E-2"/>
          <c:y val="6.9919072615923006E-2"/>
          <c:w val="0.91815983642951127"/>
          <c:h val="0.684719707045223"/>
        </c:manualLayout>
      </c:layout>
      <c:lineChart>
        <c:grouping val="standard"/>
        <c:varyColors val="0"/>
        <c:ser>
          <c:idx val="1"/>
          <c:order val="0"/>
          <c:tx>
            <c:strRef>
              <c:f>'VIH-sida'!$D$2</c:f>
              <c:strCache>
                <c:ptCount val="1"/>
                <c:pt idx="0">
                  <c:v>SLP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'VIH-sida'!$B$3:$B$20</c:f>
              <c:numCache>
                <c:formatCode>General</c:formatCod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numCache>
            </c:numRef>
          </c:cat>
          <c:val>
            <c:numRef>
              <c:f>'VIH-sida'!$D$3:$D$20</c:f>
              <c:numCache>
                <c:formatCode>General</c:formatCode>
                <c:ptCount val="18"/>
                <c:pt idx="0">
                  <c:v>1.51</c:v>
                </c:pt>
                <c:pt idx="1">
                  <c:v>2.08</c:v>
                </c:pt>
                <c:pt idx="2">
                  <c:v>1.98</c:v>
                </c:pt>
                <c:pt idx="3">
                  <c:v>2.25</c:v>
                </c:pt>
                <c:pt idx="4">
                  <c:v>1.83</c:v>
                </c:pt>
                <c:pt idx="5">
                  <c:v>2.06</c:v>
                </c:pt>
                <c:pt idx="6">
                  <c:v>2.64</c:v>
                </c:pt>
                <c:pt idx="7">
                  <c:v>2.42</c:v>
                </c:pt>
                <c:pt idx="8">
                  <c:v>2.66</c:v>
                </c:pt>
                <c:pt idx="9" formatCode="#,##0.00">
                  <c:v>2.6264591799999999</c:v>
                </c:pt>
                <c:pt idx="10" formatCode="#,##0.00">
                  <c:v>2.40783441</c:v>
                </c:pt>
                <c:pt idx="11" formatCode="#,##0.00">
                  <c:v>2.3039995200000001</c:v>
                </c:pt>
                <c:pt idx="12" formatCode="#,##0.00">
                  <c:v>2.8034123900000001</c:v>
                </c:pt>
                <c:pt idx="13" formatCode="#,##0.00">
                  <c:v>1.9243971</c:v>
                </c:pt>
                <c:pt idx="14" formatCode="#,##0.00">
                  <c:v>2.89567364</c:v>
                </c:pt>
                <c:pt idx="15" formatCode="#,##0.00">
                  <c:v>2.36</c:v>
                </c:pt>
                <c:pt idx="16" formatCode="#,##0.00">
                  <c:v>1.8</c:v>
                </c:pt>
                <c:pt idx="17" formatCode="#,##0.00">
                  <c:v>1.89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'VIH-sida'!$E$2</c:f>
              <c:strCache>
                <c:ptCount val="1"/>
                <c:pt idx="0">
                  <c:v>México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'VIH-sida'!$B$3:$B$20</c:f>
              <c:numCache>
                <c:formatCode>General</c:formatCod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numCache>
            </c:numRef>
          </c:cat>
          <c:val>
            <c:numRef>
              <c:f>'VIH-sida'!$E$3:$E$20</c:f>
              <c:numCache>
                <c:formatCode>General</c:formatCode>
                <c:ptCount val="18"/>
                <c:pt idx="0">
                  <c:v>4.18</c:v>
                </c:pt>
                <c:pt idx="1">
                  <c:v>4.2300000000000004</c:v>
                </c:pt>
                <c:pt idx="2">
                  <c:v>4.33</c:v>
                </c:pt>
                <c:pt idx="3">
                  <c:v>4.41</c:v>
                </c:pt>
                <c:pt idx="4">
                  <c:v>4.46</c:v>
                </c:pt>
                <c:pt idx="5">
                  <c:v>4.34</c:v>
                </c:pt>
                <c:pt idx="6">
                  <c:v>4.57</c:v>
                </c:pt>
                <c:pt idx="7">
                  <c:v>4.6399999999999997</c:v>
                </c:pt>
                <c:pt idx="8">
                  <c:v>4.66</c:v>
                </c:pt>
                <c:pt idx="9" formatCode="0.00">
                  <c:v>4.54</c:v>
                </c:pt>
                <c:pt idx="10" formatCode="0.00">
                  <c:v>4.2509967399999997</c:v>
                </c:pt>
                <c:pt idx="11" formatCode="0.00">
                  <c:v>4.3600000000000003</c:v>
                </c:pt>
                <c:pt idx="12" formatCode="0.00">
                  <c:v>4.2476212499999999</c:v>
                </c:pt>
                <c:pt idx="13" formatCode="0.00">
                  <c:v>4.21</c:v>
                </c:pt>
                <c:pt idx="14" formatCode="0.00">
                  <c:v>4.0154301099999996</c:v>
                </c:pt>
                <c:pt idx="15" formatCode="0.00">
                  <c:v>3.92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9788736"/>
        <c:axId val="1219793088"/>
      </c:lineChart>
      <c:catAx>
        <c:axId val="121978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93088"/>
        <c:crosses val="autoZero"/>
        <c:auto val="1"/>
        <c:lblAlgn val="ctr"/>
        <c:lblOffset val="100"/>
        <c:noMultiLvlLbl val="0"/>
      </c:catAx>
      <c:valAx>
        <c:axId val="121979308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88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050961390575196E-2"/>
          <c:y val="0.91638264417875614"/>
          <c:w val="0.78633067002014934"/>
          <c:h val="8.36173558212440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101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8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2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0.42314</cdr:x>
      <cdr:y>0.85696</cdr:y>
    </cdr:from>
    <cdr:to>
      <cdr:x>0.57685</cdr:x>
      <cdr:y>0.91739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619176" y="3271330"/>
          <a:ext cx="951431" cy="2306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1400" b="1" i="1" dirty="0">
              <a:solidFill>
                <a:schemeClr val="tx1"/>
              </a:solidFill>
            </a:rPr>
            <a:t>Año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201738" y="700088"/>
            <a:ext cx="4673600" cy="3505200"/>
          </a:xfrm>
          <a:prstGeom prst="rect">
            <a:avLst/>
          </a:prstGeom>
        </p:spPr>
        <p:txBody>
          <a:bodyPr lIns="92424" tIns="46212" rIns="92424" bIns="46212"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43612" y="4439167"/>
            <a:ext cx="5189855" cy="4205526"/>
          </a:xfrm>
          <a:prstGeom prst="rect">
            <a:avLst/>
          </a:prstGeom>
        </p:spPr>
        <p:txBody>
          <a:bodyPr lIns="92424" tIns="46212" rIns="92424" bIns="46212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272103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0581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el título"/>
          <p:cNvSpPr>
            <a:spLocks noGrp="1"/>
          </p:cNvSpPr>
          <p:nvPr>
            <p:ph type="title"/>
          </p:nvPr>
        </p:nvSpPr>
        <p:spPr>
          <a:xfrm>
            <a:off x="311699" y="2867799"/>
            <a:ext cx="8520601" cy="1122300"/>
          </a:xfrm>
          <a:prstGeom prst="rect">
            <a:avLst/>
          </a:prstGeom>
        </p:spPr>
        <p:txBody>
          <a:bodyPr anchor="ctr"/>
          <a:lstStyle>
            <a:lvl1pPr algn="ctr">
              <a:defRPr sz="3600"/>
            </a:lvl1pPr>
          </a:lstStyle>
          <a:p>
            <a:r>
              <a:t>Texto del título</a:t>
            </a:r>
          </a:p>
        </p:txBody>
      </p:sp>
      <p:sp>
        <p:nvSpPr>
          <p:cNvPr id="30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08" name="Nivel de texto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pic>
        <p:nvPicPr>
          <p:cNvPr id="109" name="Imagen 6" descr="Imagen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Shape 145" descr="Shape 14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151488" y="6695851"/>
            <a:ext cx="8890908" cy="1621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Imagen 8" descr="Imagen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43411" y="6083408"/>
            <a:ext cx="994207" cy="612445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1" name="Nivel de texto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43346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el título"/>
          <p:cNvSpPr>
            <a:spLocks noGrp="1"/>
          </p:cNvSpPr>
          <p:nvPr>
            <p:ph type="title"/>
          </p:nvPr>
        </p:nvSpPr>
        <p:spPr>
          <a:xfrm>
            <a:off x="311699" y="2867799"/>
            <a:ext cx="8520601" cy="1122300"/>
          </a:xfrm>
          <a:prstGeom prst="rect">
            <a:avLst/>
          </a:prstGeom>
        </p:spPr>
        <p:txBody>
          <a:bodyPr anchor="ctr"/>
          <a:lstStyle>
            <a:lvl1pPr algn="ctr">
              <a:defRPr sz="3600"/>
            </a:lvl1pPr>
          </a:lstStyle>
          <a:p>
            <a:r>
              <a:t>Texto del título</a:t>
            </a:r>
          </a:p>
        </p:txBody>
      </p:sp>
      <p:sp>
        <p:nvSpPr>
          <p:cNvPr id="30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57677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8" name="Nivel de texto 1…"/>
          <p:cNvSpPr>
            <a:spLocks noGrp="1"/>
          </p:cNvSpPr>
          <p:nvPr>
            <p:ph type="body" sz="half" idx="1"/>
          </p:nvPr>
        </p:nvSpPr>
        <p:spPr>
          <a:xfrm>
            <a:off x="311699" y="1536633"/>
            <a:ext cx="3999900" cy="4555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9" name="Shape 23"/>
          <p:cNvSpPr>
            <a:spLocks noGrp="1"/>
          </p:cNvSpPr>
          <p:nvPr>
            <p:ph type="body" sz="half" idx="13"/>
          </p:nvPr>
        </p:nvSpPr>
        <p:spPr>
          <a:xfrm>
            <a:off x="4832399" y="1536633"/>
            <a:ext cx="3999900" cy="4555200"/>
          </a:xfrm>
          <a:prstGeom prst="rect">
            <a:avLst/>
          </a:prstGeom>
        </p:spPr>
        <p:txBody>
          <a:bodyPr/>
          <a:lstStyle/>
          <a:p>
            <a:pPr>
              <a:defRPr sz="1400"/>
            </a:pPr>
            <a:endParaRPr/>
          </a:p>
        </p:txBody>
      </p:sp>
      <p:sp>
        <p:nvSpPr>
          <p:cNvPr id="40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3264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8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2290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o del título"/>
          <p:cNvSpPr>
            <a:spLocks noGrp="1"/>
          </p:cNvSpPr>
          <p:nvPr>
            <p:ph type="title"/>
          </p:nvPr>
        </p:nvSpPr>
        <p:spPr>
          <a:xfrm>
            <a:off x="311699" y="740799"/>
            <a:ext cx="2808000" cy="1007702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Texto del título</a:t>
            </a:r>
          </a:p>
        </p:txBody>
      </p:sp>
      <p:sp>
        <p:nvSpPr>
          <p:cNvPr id="56" name="Nivel de texto 1…"/>
          <p:cNvSpPr>
            <a:spLocks noGrp="1"/>
          </p:cNvSpPr>
          <p:nvPr>
            <p:ph type="body" sz="quarter" idx="1"/>
          </p:nvPr>
        </p:nvSpPr>
        <p:spPr>
          <a:xfrm>
            <a:off x="311699" y="1852800"/>
            <a:ext cx="2808000" cy="423930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7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731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o del título"/>
          <p:cNvSpPr>
            <a:spLocks noGrp="1"/>
          </p:cNvSpPr>
          <p:nvPr>
            <p:ph type="title"/>
          </p:nvPr>
        </p:nvSpPr>
        <p:spPr>
          <a:xfrm>
            <a:off x="490250" y="600199"/>
            <a:ext cx="6367801" cy="5454300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r>
              <a:t>Texto del título</a:t>
            </a:r>
          </a:p>
        </p:txBody>
      </p:sp>
      <p:sp>
        <p:nvSpPr>
          <p:cNvPr id="65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81583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title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36"/>
          <p:cNvSpPr/>
          <p:nvPr/>
        </p:nvSpPr>
        <p:spPr>
          <a:xfrm>
            <a:off x="4572000" y="-165"/>
            <a:ext cx="4572000" cy="6858001"/>
          </a:xfrm>
          <a:prstGeom prst="rect">
            <a:avLst/>
          </a:prstGeom>
          <a:solidFill>
            <a:srgbClr val="EEEEE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1400"/>
            </a:pPr>
            <a:endParaRPr sz="1400"/>
          </a:p>
        </p:txBody>
      </p:sp>
      <p:sp>
        <p:nvSpPr>
          <p:cNvPr id="73" name="Texto del título"/>
          <p:cNvSpPr>
            <a:spLocks noGrp="1"/>
          </p:cNvSpPr>
          <p:nvPr>
            <p:ph type="title"/>
          </p:nvPr>
        </p:nvSpPr>
        <p:spPr>
          <a:xfrm>
            <a:off x="265500" y="1644232"/>
            <a:ext cx="4045199" cy="1976401"/>
          </a:xfrm>
          <a:prstGeom prst="rect">
            <a:avLst/>
          </a:prstGeom>
        </p:spPr>
        <p:txBody>
          <a:bodyPr anchor="b"/>
          <a:lstStyle>
            <a:lvl1pPr algn="ctr">
              <a:defRPr sz="4200"/>
            </a:lvl1pPr>
          </a:lstStyle>
          <a:p>
            <a:r>
              <a:t>Texto del título</a:t>
            </a:r>
          </a:p>
        </p:txBody>
      </p:sp>
      <p:sp>
        <p:nvSpPr>
          <p:cNvPr id="74" name="Nivel de texto 1…"/>
          <p:cNvSpPr>
            <a:spLocks noGrp="1"/>
          </p:cNvSpPr>
          <p:nvPr>
            <p:ph type="body" sz="quarter" idx="1"/>
          </p:nvPr>
        </p:nvSpPr>
        <p:spPr>
          <a:xfrm>
            <a:off x="265500" y="3737431"/>
            <a:ext cx="4045199" cy="1646702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defRPr sz="21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" name="Shape 39"/>
          <p:cNvSpPr>
            <a:spLocks noGrp="1"/>
          </p:cNvSpPr>
          <p:nvPr>
            <p:ph type="body" sz="half" idx="13"/>
          </p:nvPr>
        </p:nvSpPr>
        <p:spPr>
          <a:xfrm>
            <a:off x="4939500" y="965433"/>
            <a:ext cx="3837000" cy="4926901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76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2087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Nivel de texto 1…"/>
          <p:cNvSpPr>
            <a:spLocks noGrp="1"/>
          </p:cNvSpPr>
          <p:nvPr>
            <p:ph type="body" sz="quarter" idx="1"/>
          </p:nvPr>
        </p:nvSpPr>
        <p:spPr>
          <a:xfrm>
            <a:off x="311699" y="5640766"/>
            <a:ext cx="5998802" cy="8067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</a:lvl1pPr>
            <a:lvl2pPr>
              <a:lnSpc>
                <a:spcPct val="100000"/>
              </a:lnSpc>
              <a:spcBef>
                <a:spcPts val="0"/>
              </a:spcBef>
            </a:lvl2pPr>
            <a:lvl3pPr>
              <a:lnSpc>
                <a:spcPct val="100000"/>
              </a:lnSpc>
              <a:spcBef>
                <a:spcPts val="0"/>
              </a:spcBef>
            </a:lvl3pPr>
            <a:lvl4pPr>
              <a:lnSpc>
                <a:spcPct val="100000"/>
              </a:lnSpc>
              <a:spcBef>
                <a:spcPts val="0"/>
              </a:spcBef>
            </a:lvl4pPr>
            <a:lvl5pPr>
              <a:lnSpc>
                <a:spcPct val="100000"/>
              </a:lnSpc>
              <a:spcBef>
                <a:spcPts val="0"/>
              </a:spcBef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4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1672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o del título"/>
          <p:cNvSpPr>
            <a:spLocks noGrp="1"/>
          </p:cNvSpPr>
          <p:nvPr>
            <p:ph type="title"/>
          </p:nvPr>
        </p:nvSpPr>
        <p:spPr>
          <a:xfrm>
            <a:off x="311699" y="1474833"/>
            <a:ext cx="8520601" cy="2618099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t>Texto del título</a:t>
            </a:r>
          </a:p>
        </p:txBody>
      </p:sp>
      <p:sp>
        <p:nvSpPr>
          <p:cNvPr id="92" name="Nivel de texto 1…"/>
          <p:cNvSpPr>
            <a:spLocks noGrp="1"/>
          </p:cNvSpPr>
          <p:nvPr>
            <p:ph type="body" sz="half" idx="1"/>
          </p:nvPr>
        </p:nvSpPr>
        <p:spPr>
          <a:xfrm>
            <a:off x="311699" y="4202965"/>
            <a:ext cx="8520601" cy="1734301"/>
          </a:xfrm>
          <a:prstGeom prst="rect">
            <a:avLst/>
          </a:prstGeom>
        </p:spPr>
        <p:txBody>
          <a:bodyPr/>
          <a:lstStyle>
            <a:lvl1pPr algn="ctr"/>
            <a:lvl2pPr algn="ctr"/>
            <a:lvl3pPr algn="ctr"/>
            <a:lvl4pPr algn="ctr"/>
            <a:lvl5pPr algn="ctr"/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3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90409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8" name="Nivel de texto 1…"/>
          <p:cNvSpPr>
            <a:spLocks noGrp="1"/>
          </p:cNvSpPr>
          <p:nvPr>
            <p:ph type="body" sz="half" idx="1"/>
          </p:nvPr>
        </p:nvSpPr>
        <p:spPr>
          <a:xfrm>
            <a:off x="311699" y="1536633"/>
            <a:ext cx="3999900" cy="4555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9" name="Shape 23"/>
          <p:cNvSpPr>
            <a:spLocks noGrp="1"/>
          </p:cNvSpPr>
          <p:nvPr>
            <p:ph type="body" sz="half" idx="13"/>
          </p:nvPr>
        </p:nvSpPr>
        <p:spPr>
          <a:xfrm>
            <a:off x="4832399" y="1536633"/>
            <a:ext cx="3999900" cy="4555200"/>
          </a:xfrm>
          <a:prstGeom prst="rect">
            <a:avLst/>
          </a:prstGeom>
        </p:spPr>
        <p:txBody>
          <a:bodyPr/>
          <a:lstStyle/>
          <a:p>
            <a:pPr>
              <a:defRPr sz="1400"/>
            </a:pPr>
            <a:endParaRPr/>
          </a:p>
        </p:txBody>
      </p:sp>
      <p:sp>
        <p:nvSpPr>
          <p:cNvPr id="40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03276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08" name="Nivel de texto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pic>
        <p:nvPicPr>
          <p:cNvPr id="109" name="Imagen 6" descr="Imagen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Shape 145" descr="Shape 14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151488" y="6695851"/>
            <a:ext cx="8890908" cy="1621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Imagen 8" descr="Imagen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43411" y="6083408"/>
            <a:ext cx="994207" cy="612445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21958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8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o del título"/>
          <p:cNvSpPr>
            <a:spLocks noGrp="1"/>
          </p:cNvSpPr>
          <p:nvPr>
            <p:ph type="title"/>
          </p:nvPr>
        </p:nvSpPr>
        <p:spPr>
          <a:xfrm>
            <a:off x="311699" y="740799"/>
            <a:ext cx="2808000" cy="1007702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Texto del título</a:t>
            </a:r>
          </a:p>
        </p:txBody>
      </p:sp>
      <p:sp>
        <p:nvSpPr>
          <p:cNvPr id="56" name="Nivel de texto 1…"/>
          <p:cNvSpPr>
            <a:spLocks noGrp="1"/>
          </p:cNvSpPr>
          <p:nvPr>
            <p:ph type="body" sz="quarter" idx="1"/>
          </p:nvPr>
        </p:nvSpPr>
        <p:spPr>
          <a:xfrm>
            <a:off x="311699" y="1852800"/>
            <a:ext cx="2808000" cy="4239301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7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o del título"/>
          <p:cNvSpPr>
            <a:spLocks noGrp="1"/>
          </p:cNvSpPr>
          <p:nvPr>
            <p:ph type="title"/>
          </p:nvPr>
        </p:nvSpPr>
        <p:spPr>
          <a:xfrm>
            <a:off x="490250" y="600199"/>
            <a:ext cx="6367801" cy="5454300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r>
              <a:t>Texto del título</a:t>
            </a:r>
          </a:p>
        </p:txBody>
      </p:sp>
      <p:sp>
        <p:nvSpPr>
          <p:cNvPr id="65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title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36"/>
          <p:cNvSpPr/>
          <p:nvPr/>
        </p:nvSpPr>
        <p:spPr>
          <a:xfrm>
            <a:off x="4572000" y="-165"/>
            <a:ext cx="4572000" cy="6858001"/>
          </a:xfrm>
          <a:prstGeom prst="rect">
            <a:avLst/>
          </a:prstGeom>
          <a:solidFill>
            <a:srgbClr val="EEEEE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1400"/>
            </a:pPr>
            <a:endParaRPr/>
          </a:p>
        </p:txBody>
      </p:sp>
      <p:sp>
        <p:nvSpPr>
          <p:cNvPr id="73" name="Texto del título"/>
          <p:cNvSpPr>
            <a:spLocks noGrp="1"/>
          </p:cNvSpPr>
          <p:nvPr>
            <p:ph type="title"/>
          </p:nvPr>
        </p:nvSpPr>
        <p:spPr>
          <a:xfrm>
            <a:off x="265500" y="1644232"/>
            <a:ext cx="4045199" cy="1976401"/>
          </a:xfrm>
          <a:prstGeom prst="rect">
            <a:avLst/>
          </a:prstGeom>
        </p:spPr>
        <p:txBody>
          <a:bodyPr anchor="b"/>
          <a:lstStyle>
            <a:lvl1pPr algn="ctr">
              <a:defRPr sz="4200"/>
            </a:lvl1pPr>
          </a:lstStyle>
          <a:p>
            <a:r>
              <a:t>Texto del título</a:t>
            </a:r>
          </a:p>
        </p:txBody>
      </p:sp>
      <p:sp>
        <p:nvSpPr>
          <p:cNvPr id="74" name="Nivel de texto 1…"/>
          <p:cNvSpPr>
            <a:spLocks noGrp="1"/>
          </p:cNvSpPr>
          <p:nvPr>
            <p:ph type="body" sz="quarter" idx="1"/>
          </p:nvPr>
        </p:nvSpPr>
        <p:spPr>
          <a:xfrm>
            <a:off x="265500" y="3737431"/>
            <a:ext cx="4045199" cy="1646702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defRPr sz="21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" name="Shape 39"/>
          <p:cNvSpPr>
            <a:spLocks noGrp="1"/>
          </p:cNvSpPr>
          <p:nvPr>
            <p:ph type="body" sz="half" idx="13"/>
          </p:nvPr>
        </p:nvSpPr>
        <p:spPr>
          <a:xfrm>
            <a:off x="4939500" y="965433"/>
            <a:ext cx="3837000" cy="4926901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76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Nivel de texto 1…"/>
          <p:cNvSpPr>
            <a:spLocks noGrp="1"/>
          </p:cNvSpPr>
          <p:nvPr>
            <p:ph type="body" sz="quarter" idx="1"/>
          </p:nvPr>
        </p:nvSpPr>
        <p:spPr>
          <a:xfrm>
            <a:off x="311699" y="5640766"/>
            <a:ext cx="5998802" cy="80670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</a:lvl1pPr>
            <a:lvl2pPr>
              <a:lnSpc>
                <a:spcPct val="100000"/>
              </a:lnSpc>
              <a:spcBef>
                <a:spcPts val="0"/>
              </a:spcBef>
            </a:lvl2pPr>
            <a:lvl3pPr>
              <a:lnSpc>
                <a:spcPct val="100000"/>
              </a:lnSpc>
              <a:spcBef>
                <a:spcPts val="0"/>
              </a:spcBef>
            </a:lvl3pPr>
            <a:lvl4pPr>
              <a:lnSpc>
                <a:spcPct val="100000"/>
              </a:lnSpc>
              <a:spcBef>
                <a:spcPts val="0"/>
              </a:spcBef>
            </a:lvl4pPr>
            <a:lvl5pPr>
              <a:lnSpc>
                <a:spcPct val="100000"/>
              </a:lnSpc>
              <a:spcBef>
                <a:spcPts val="0"/>
              </a:spcBef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4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o del título"/>
          <p:cNvSpPr>
            <a:spLocks noGrp="1"/>
          </p:cNvSpPr>
          <p:nvPr>
            <p:ph type="title"/>
          </p:nvPr>
        </p:nvSpPr>
        <p:spPr>
          <a:xfrm>
            <a:off x="311699" y="1474833"/>
            <a:ext cx="8520601" cy="2618099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t>Texto del título</a:t>
            </a:r>
          </a:p>
        </p:txBody>
      </p:sp>
      <p:sp>
        <p:nvSpPr>
          <p:cNvPr id="92" name="Nivel de texto 1…"/>
          <p:cNvSpPr>
            <a:spLocks noGrp="1"/>
          </p:cNvSpPr>
          <p:nvPr>
            <p:ph type="body" sz="half" idx="1"/>
          </p:nvPr>
        </p:nvSpPr>
        <p:spPr>
          <a:xfrm>
            <a:off x="311699" y="4202965"/>
            <a:ext cx="8520601" cy="1734301"/>
          </a:xfrm>
          <a:prstGeom prst="rect">
            <a:avLst/>
          </a:prstGeom>
        </p:spPr>
        <p:txBody>
          <a:bodyPr/>
          <a:lstStyle>
            <a:lvl1pPr algn="ctr"/>
            <a:lvl2pPr algn="ctr"/>
            <a:lvl3pPr algn="ctr"/>
            <a:lvl4pPr algn="ctr"/>
            <a:lvl5pPr algn="ctr"/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3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>
            <a:spLocks noGrp="1"/>
          </p:cNvSpPr>
          <p:nvPr>
            <p:ph type="title"/>
          </p:nvPr>
        </p:nvSpPr>
        <p:spPr>
          <a:xfrm>
            <a:off x="311699" y="593366"/>
            <a:ext cx="8520601" cy="76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>
            <a:spLocks noGrp="1"/>
          </p:cNvSpPr>
          <p:nvPr>
            <p:ph type="body" idx="1"/>
          </p:nvPr>
        </p:nvSpPr>
        <p:spPr>
          <a:xfrm>
            <a:off x="311699" y="1536633"/>
            <a:ext cx="8520601" cy="455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>
            <a:spLocks noGrp="1"/>
          </p:cNvSpPr>
          <p:nvPr>
            <p:ph type="sldNum" sz="quarter" idx="2"/>
          </p:nvPr>
        </p:nvSpPr>
        <p:spPr>
          <a:xfrm>
            <a:off x="8684343" y="6320772"/>
            <a:ext cx="336814" cy="318396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 algn="r">
              <a:defRPr sz="10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1pPr>
      <a:lvl2pPr marL="0" marR="0" indent="4572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2pPr>
      <a:lvl3pPr marL="0" marR="0" indent="9144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3pPr>
      <a:lvl4pPr marL="0" marR="0" indent="13716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4pPr>
      <a:lvl5pPr marL="0" marR="0" indent="18288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5pPr>
      <a:lvl6pPr marL="0" marR="0" indent="22860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6pPr>
      <a:lvl7pPr marL="0" marR="0" indent="27432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7pPr>
      <a:lvl8pPr marL="0" marR="0" indent="32004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8pPr>
      <a:lvl9pPr marL="0" marR="0" indent="36576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64000">
              <a:srgbClr val="008000">
                <a:alpha val="11000"/>
              </a:srgbClr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>
            <a:spLocks noGrp="1"/>
          </p:cNvSpPr>
          <p:nvPr>
            <p:ph type="title"/>
          </p:nvPr>
        </p:nvSpPr>
        <p:spPr>
          <a:xfrm>
            <a:off x="311699" y="593366"/>
            <a:ext cx="8520601" cy="76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>
            <a:spLocks noGrp="1"/>
          </p:cNvSpPr>
          <p:nvPr>
            <p:ph type="body" idx="1"/>
          </p:nvPr>
        </p:nvSpPr>
        <p:spPr>
          <a:xfrm>
            <a:off x="311699" y="1536633"/>
            <a:ext cx="8520601" cy="455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>
            <a:spLocks noGrp="1"/>
          </p:cNvSpPr>
          <p:nvPr>
            <p:ph type="sldNum" sz="quarter" idx="2"/>
          </p:nvPr>
        </p:nvSpPr>
        <p:spPr>
          <a:xfrm>
            <a:off x="8684343" y="6320772"/>
            <a:ext cx="336814" cy="318396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 algn="r">
              <a:defRPr sz="10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fld id="{86CB4B4D-7CA3-9044-876B-883B54F8677D}" type="slidenum">
              <a:rPr>
                <a:solidFill>
                  <a:srgbClr val="212121">
                    <a:lumOff val="21764"/>
                  </a:srgbClr>
                </a:solidFill>
              </a:rPr>
              <a:pPr/>
              <a:t>‹Nº›</a:t>
            </a:fld>
            <a:endParaRPr>
              <a:solidFill>
                <a:srgbClr val="212121">
                  <a:lumOff val="21764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4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1pPr>
      <a:lvl2pPr marL="0" marR="0" indent="4572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2pPr>
      <a:lvl3pPr marL="0" marR="0" indent="9144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3pPr>
      <a:lvl4pPr marL="0" marR="0" indent="13716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4pPr>
      <a:lvl5pPr marL="0" marR="0" indent="18288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5pPr>
      <a:lvl6pPr marL="0" marR="0" indent="22860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6pPr>
      <a:lvl7pPr marL="0" marR="0" indent="27432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7pPr>
      <a:lvl8pPr marL="0" marR="0" indent="32004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8pPr>
      <a:lvl9pPr marL="0" marR="0" indent="3657600" algn="l" defTabSz="914400" rtl="0" latinLnBrk="0">
        <a:lnSpc>
          <a:spcPct val="115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Hoja_de_c_lculo_de_Microsoft_Excel_97-20031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313661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000000"/>
                </a:solidFill>
              </a:rPr>
              <a:t>Indicadores</a:t>
            </a:r>
            <a:endParaRPr lang="es-MX" sz="3200" b="1" dirty="0">
              <a:solidFill>
                <a:srgbClr val="0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308304" y="116632"/>
            <a:ext cx="1579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chemeClr val="bg1"/>
                </a:solidFill>
              </a:rPr>
              <a:t>Salud</a:t>
            </a:r>
            <a:endParaRPr lang="es-MX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868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1115616" y="1040760"/>
            <a:ext cx="5761986" cy="528866"/>
          </a:xfrm>
          <a:prstGeom prst="rect">
            <a:avLst/>
          </a:prstGeom>
          <a:noFill/>
        </p:spPr>
        <p:txBody>
          <a:bodyPr vert="horz" lIns="72841" tIns="36421" rIns="72841" bIns="36421" rtlCol="0">
            <a:no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400" b="1" i="1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Mortalidad Infantil</a:t>
            </a:r>
            <a:endParaRPr lang="es-ES" sz="2400" b="1" i="1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79985" y="4952784"/>
            <a:ext cx="8640960" cy="830997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altLang="es-MX" sz="1600" b="1" i="1" dirty="0" smtClean="0">
                <a:solidFill>
                  <a:srgbClr val="000000"/>
                </a:solidFill>
              </a:rPr>
              <a:t>La mortalidad Infantil en San Luis Potosí refleja el mismo comportamiento observado a Nivel Nacional, manteniendo una reducción en el numero total de defunciones 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con ajuste de 640 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en 2015 a 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622 en 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2016 y 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598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 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de enero a </a:t>
            </a:r>
            <a:r>
              <a:rPr lang="es-MX" altLang="es-MX" sz="1600" b="1" i="1" dirty="0" smtClean="0">
                <a:solidFill>
                  <a:srgbClr val="000000"/>
                </a:solidFill>
              </a:rPr>
              <a:t>octubre más lo proyectado de noviembre a diciembre. </a:t>
            </a:r>
            <a:endParaRPr lang="es-MX" altLang="es-MX" sz="1600" b="1" i="1" dirty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7" name="6 Objet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906479"/>
              </p:ext>
            </p:extLst>
          </p:nvPr>
        </p:nvGraphicFramePr>
        <p:xfrm>
          <a:off x="279985" y="1484784"/>
          <a:ext cx="8640960" cy="34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51520" y="6237312"/>
            <a:ext cx="8784976" cy="40229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buClr>
                <a:srgbClr val="000000"/>
              </a:buClr>
              <a:buSzPct val="100000"/>
            </a:pPr>
            <a:r>
              <a:rPr lang="es-MX" sz="1000" dirty="0">
                <a:solidFill>
                  <a:srgbClr val="000000"/>
                </a:solidFill>
              </a:rPr>
              <a:t>Fuente: </a:t>
            </a:r>
            <a:r>
              <a:rPr lang="es-MX" sz="1000" dirty="0" smtClean="0">
                <a:solidFill>
                  <a:srgbClr val="000000"/>
                </a:solidFill>
              </a:rPr>
              <a:t>Defunciones enero-agosto 2017 SEED</a:t>
            </a:r>
            <a:r>
              <a:rPr lang="es-MX" sz="1000" dirty="0">
                <a:solidFill>
                  <a:srgbClr val="000000"/>
                </a:solidFill>
              </a:rPr>
              <a:t>, Dirección General de Información en Salud (DGIS) </a:t>
            </a:r>
            <a:r>
              <a:rPr lang="es-MX" sz="1000" dirty="0" smtClean="0">
                <a:solidFill>
                  <a:srgbClr val="000000"/>
                </a:solidFill>
              </a:rPr>
              <a:t>,RNVE </a:t>
            </a:r>
            <a:r>
              <a:rPr lang="es-MX" sz="1000" dirty="0">
                <a:solidFill>
                  <a:srgbClr val="000000"/>
                </a:solidFill>
              </a:rPr>
              <a:t>CONAPO 2009-2017  </a:t>
            </a:r>
          </a:p>
          <a:p>
            <a:pPr>
              <a:buClr>
                <a:srgbClr val="000000"/>
              </a:buClr>
              <a:buSzPct val="100000"/>
            </a:pPr>
            <a:r>
              <a:rPr lang="es-MX" sz="1000" dirty="0">
                <a:solidFill>
                  <a:srgbClr val="000000"/>
                </a:solidFill>
              </a:rPr>
              <a:t>Tasa por 1000 NVE   * Tasa con factor de </a:t>
            </a:r>
            <a:r>
              <a:rPr lang="es-MX" sz="1000" dirty="0" smtClean="0">
                <a:solidFill>
                  <a:srgbClr val="000000"/>
                </a:solidFill>
              </a:rPr>
              <a:t>ajuste aplicado de acuerdo a Metodología DGIS</a:t>
            </a:r>
            <a:endParaRPr lang="es-MX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1215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4"/>
          <p:cNvSpPr txBox="1">
            <a:spLocks/>
          </p:cNvSpPr>
          <p:nvPr/>
        </p:nvSpPr>
        <p:spPr>
          <a:xfrm>
            <a:off x="0" y="188640"/>
            <a:ext cx="8915969" cy="5040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85750" marR="0" lvl="0" indent="151130" algn="l" rtl="0">
              <a:lnSpc>
                <a:spcPct val="100000"/>
              </a:lnSpc>
              <a:spcBef>
                <a:spcPts val="48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76200" algn="l" rtl="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45085" algn="l" rtl="0">
              <a:lnSpc>
                <a:spcPct val="100000"/>
              </a:lnSpc>
              <a:spcBef>
                <a:spcPts val="36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115570" algn="l" rtl="0">
              <a:lnSpc>
                <a:spcPct val="100000"/>
              </a:lnSpc>
              <a:spcBef>
                <a:spcPts val="32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84454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7304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7304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7304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7304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3F762A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r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s-MX" sz="2000" b="1" dirty="0" smtClean="0">
                <a:solidFill>
                  <a:srgbClr val="FFFFFF"/>
                </a:solidFill>
                <a:latin typeface="Helvetica"/>
              </a:rPr>
              <a:t>Casos de Dengue, Chikungunya y </a:t>
            </a:r>
            <a:r>
              <a:rPr lang="es-MX" sz="2000" b="1" dirty="0" err="1" smtClean="0">
                <a:solidFill>
                  <a:srgbClr val="FFFFFF"/>
                </a:solidFill>
                <a:latin typeface="Helvetica"/>
              </a:rPr>
              <a:t>Zika</a:t>
            </a:r>
            <a:r>
              <a:rPr lang="es-MX" sz="2000" b="1" dirty="0" smtClean="0">
                <a:solidFill>
                  <a:srgbClr val="FFFFFF"/>
                </a:solidFill>
                <a:latin typeface="Helvetica"/>
              </a:rPr>
              <a:t>. 2016*-2017*.</a:t>
            </a:r>
            <a:endParaRPr lang="es-MX" sz="2000" b="1" dirty="0">
              <a:solidFill>
                <a:srgbClr val="FFFFFF"/>
              </a:solidFill>
              <a:latin typeface="Helvetica"/>
            </a:endParaRPr>
          </a:p>
        </p:txBody>
      </p:sp>
      <p:sp>
        <p:nvSpPr>
          <p:cNvPr id="5" name="CuadroTexto 7"/>
          <p:cNvSpPr txBox="1"/>
          <p:nvPr/>
        </p:nvSpPr>
        <p:spPr>
          <a:xfrm>
            <a:off x="215032" y="5262299"/>
            <a:ext cx="8900659" cy="830997"/>
          </a:xfrm>
          <a:prstGeom prst="rect">
            <a:avLst/>
          </a:prstGeom>
          <a:gradFill>
            <a:gsLst>
              <a:gs pos="0">
                <a:srgbClr val="008000"/>
              </a:gs>
              <a:gs pos="63000">
                <a:schemeClr val="bg1">
                  <a:lumMod val="95000"/>
                </a:schemeClr>
              </a:gs>
            </a:gsLst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1600" b="1">
                <a:solidFill>
                  <a:srgbClr val="80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MX" dirty="0"/>
              <a:t>Se ha limitado la trasmisión del virus de Dengue, Zika y </a:t>
            </a:r>
            <a:r>
              <a:rPr lang="es-MX" dirty="0" err="1"/>
              <a:t>Chikungunya</a:t>
            </a:r>
            <a:r>
              <a:rPr lang="es-MX" dirty="0"/>
              <a:t>, posicionando a San Luis Potosí como uno de los mejores Estados del país en las acciones de control del vector que trasmite estas enfermedades</a:t>
            </a:r>
          </a:p>
        </p:txBody>
      </p:sp>
      <p:graphicFrame>
        <p:nvGraphicFramePr>
          <p:cNvPr id="6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487084"/>
              </p:ext>
            </p:extLst>
          </p:nvPr>
        </p:nvGraphicFramePr>
        <p:xfrm>
          <a:off x="221091" y="1430447"/>
          <a:ext cx="8700937" cy="2994414"/>
        </p:xfrm>
        <a:graphic>
          <a:graphicData uri="http://schemas.openxmlformats.org/drawingml/2006/table">
            <a:tbl>
              <a:tblPr firstRow="1" firstCol="1" bandRow="1"/>
              <a:tblGrid>
                <a:gridCol w="1434668"/>
                <a:gridCol w="838552"/>
                <a:gridCol w="862255"/>
                <a:gridCol w="999410"/>
                <a:gridCol w="936104"/>
                <a:gridCol w="1008112"/>
                <a:gridCol w="864096"/>
                <a:gridCol w="1052259"/>
                <a:gridCol w="705481"/>
              </a:tblGrid>
              <a:tr h="948866">
                <a:tc row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Entidad </a:t>
                      </a:r>
                      <a:endParaRPr lang="es-MX" sz="18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Dengue (casos)</a:t>
                      </a:r>
                      <a:endParaRPr lang="es-MX" sz="1600" b="1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+mj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Chikungunya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s-MX" sz="16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casos)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Zika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(casos)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Zika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(casos en embarazadas)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5718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2016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2017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2016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2017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2016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2017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2016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</a:rPr>
                        <a:t>2017</a:t>
                      </a:r>
                      <a:endParaRPr lang="es-MX" sz="14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</a:tr>
              <a:tr h="56381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+mj-lt"/>
                        </a:rPr>
                        <a:t>República Mexicana</a:t>
                      </a:r>
                      <a:endParaRPr lang="es-MX" sz="18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17,795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dirty="0" smtClean="0">
                          <a:latin typeface="+mj-lt"/>
                        </a:rPr>
                        <a:t>14,138</a:t>
                      </a:r>
                      <a:endParaRPr lang="es-MX" sz="1400" dirty="0">
                        <a:latin typeface="+mj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757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7,560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3,260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dirty="0" smtClean="0">
                          <a:latin typeface="+mj-lt"/>
                        </a:rPr>
                        <a:t>4,203</a:t>
                      </a:r>
                      <a:endParaRPr lang="es-MX" sz="1400" dirty="0">
                        <a:latin typeface="+mj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1,871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60740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  <a:latin typeface="+mj-lt"/>
                        </a:rPr>
                        <a:t>San Luis Potosí</a:t>
                      </a:r>
                      <a:endParaRPr lang="es-MX" sz="18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dirty="0" smtClean="0">
                          <a:latin typeface="+mj-lt"/>
                        </a:rPr>
                        <a:t>120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483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381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6381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</a:rPr>
                        <a:t>% </a:t>
                      </a:r>
                      <a:r>
                        <a:rPr lang="es-MX" sz="1400" dirty="0">
                          <a:effectLst/>
                          <a:latin typeface="+mj-lt"/>
                        </a:rPr>
                        <a:t>del total </a:t>
                      </a:r>
                      <a:r>
                        <a:rPr lang="es-MX" sz="1400" dirty="0" smtClean="0">
                          <a:effectLst/>
                          <a:latin typeface="+mj-lt"/>
                        </a:rPr>
                        <a:t>Nacional.</a:t>
                      </a:r>
                      <a:endParaRPr lang="es-MX" sz="18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dirty="0" smtClean="0">
                          <a:latin typeface="+mj-lt"/>
                        </a:rPr>
                        <a:t>0.85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14.82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20.36</a:t>
                      </a:r>
                      <a:endParaRPr lang="es-MX" sz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CuadroTexto 1"/>
          <p:cNvSpPr txBox="1"/>
          <p:nvPr/>
        </p:nvSpPr>
        <p:spPr>
          <a:xfrm>
            <a:off x="215032" y="4509120"/>
            <a:ext cx="4356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Arial Narrow" panose="020B0606020202030204" pitchFamily="34" charset="0"/>
              </a:rPr>
              <a:t>* A la semana epidemiológica 52.     Información preliminar.</a:t>
            </a:r>
            <a:endParaRPr lang="es-MX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04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79512" y="128826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b="1" dirty="0" smtClean="0">
                <a:solidFill>
                  <a:srgbClr val="FFFFFF"/>
                </a:solidFill>
              </a:rPr>
              <a:t>Pacientes con Enfermedades Crónicas registrados y porcentaje de control metabólico.</a:t>
            </a:r>
            <a:endParaRPr lang="es-MX" sz="2000" b="1" dirty="0">
              <a:solidFill>
                <a:srgbClr val="FFFFFF"/>
              </a:solidFill>
            </a:endParaRPr>
          </a:p>
        </p:txBody>
      </p:sp>
      <p:graphicFrame>
        <p:nvGraphicFramePr>
          <p:cNvPr id="4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228953"/>
              </p:ext>
            </p:extLst>
          </p:nvPr>
        </p:nvGraphicFramePr>
        <p:xfrm>
          <a:off x="647564" y="1916833"/>
          <a:ext cx="7848872" cy="2667160"/>
        </p:xfrm>
        <a:graphic>
          <a:graphicData uri="http://schemas.openxmlformats.org/drawingml/2006/table">
            <a:tbl>
              <a:tblPr firstRow="1" firstCol="1" bandRow="1"/>
              <a:tblGrid>
                <a:gridCol w="2160241"/>
                <a:gridCol w="1008112"/>
                <a:gridCol w="1224136"/>
                <a:gridCol w="1152128"/>
                <a:gridCol w="1152128"/>
                <a:gridCol w="1152127"/>
              </a:tblGrid>
              <a:tr h="3797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Componente 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8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Año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</a:rPr>
                        <a:t>Estándar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solidFill>
                      <a:srgbClr val="008000"/>
                    </a:solidFill>
                  </a:tcPr>
                </a:tc>
              </a:tr>
              <a:tr h="69391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2016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Control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2017*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Control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8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</a:rPr>
                        <a:t>Diabetes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</a:rPr>
                        <a:t>19,090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</a:rPr>
                        <a:t>36.5%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34,069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40.4%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4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</a:rPr>
                        <a:t>Hipertensión Arterial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</a:rPr>
                        <a:t>25,421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</a:rPr>
                        <a:t> </a:t>
                      </a:r>
                      <a:r>
                        <a:rPr lang="es-MX" sz="1600" dirty="0" smtClean="0">
                          <a:effectLst/>
                          <a:latin typeface="+mn-lt"/>
                        </a:rPr>
                        <a:t>66.5%</a:t>
                      </a:r>
                      <a:endParaRPr lang="es-MX" sz="16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45,115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67.2%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+mn-lt"/>
                        </a:rPr>
                        <a:t>Obesidad</a:t>
                      </a:r>
                      <a:endParaRPr lang="es-MX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</a:rPr>
                        <a:t>12,786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</a:rPr>
                        <a:t>16.2%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24,069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16.3%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+mn-lt"/>
                        </a:rPr>
                        <a:t>Dislipidemia</a:t>
                      </a:r>
                      <a:endParaRPr lang="es-MX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</a:rPr>
                        <a:t>11,496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</a:rPr>
                        <a:t>50.0%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22,564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61.4%</a:t>
                      </a:r>
                      <a:endParaRPr lang="es-ES" sz="1600" dirty="0"/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CuadroTexto 3"/>
          <p:cNvSpPr txBox="1"/>
          <p:nvPr/>
        </p:nvSpPr>
        <p:spPr>
          <a:xfrm>
            <a:off x="669637" y="5202700"/>
            <a:ext cx="7862803" cy="830997"/>
          </a:xfrm>
          <a:prstGeom prst="rect">
            <a:avLst/>
          </a:prstGeom>
          <a:gradFill>
            <a:gsLst>
              <a:gs pos="0">
                <a:srgbClr val="008000"/>
              </a:gs>
              <a:gs pos="67000">
                <a:schemeClr val="bg1">
                  <a:lumMod val="95000"/>
                </a:schemeClr>
              </a:gs>
            </a:gsLst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1600" b="1">
                <a:solidFill>
                  <a:srgbClr val="80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MX" dirty="0" smtClean="0"/>
              <a:t>Destaca que han aumentado los pacientes en tratamiento, los controles de los pacientes con Diabetes Mellitus, Hipertensión Arterial y Dislipidemia se ubican por arriba del estándar.</a:t>
            </a:r>
            <a:endParaRPr lang="es-MX" dirty="0"/>
          </a:p>
        </p:txBody>
      </p:sp>
      <p:sp>
        <p:nvSpPr>
          <p:cNvPr id="6" name="CuadroTexto 10"/>
          <p:cNvSpPr txBox="1"/>
          <p:nvPr/>
        </p:nvSpPr>
        <p:spPr>
          <a:xfrm>
            <a:off x="669637" y="4653136"/>
            <a:ext cx="2020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>
                <a:latin typeface="Arial Narrow" panose="020B0606020202030204" pitchFamily="34" charset="0"/>
                <a:cs typeface="Arial" panose="020B0604020202020204" pitchFamily="34" charset="0"/>
              </a:rPr>
              <a:t>Fuente: </a:t>
            </a:r>
            <a:r>
              <a:rPr lang="es-MX" sz="1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SIC.</a:t>
            </a:r>
          </a:p>
          <a:p>
            <a:r>
              <a:rPr lang="es-MX" sz="12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*Hasta el 31 diciembre de 2017.</a:t>
            </a:r>
            <a:endParaRPr lang="es-MX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9832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"/>
          <p:cNvSpPr txBox="1">
            <a:spLocks/>
          </p:cNvSpPr>
          <p:nvPr/>
        </p:nvSpPr>
        <p:spPr>
          <a:xfrm>
            <a:off x="352173" y="44624"/>
            <a:ext cx="8490272" cy="8990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pPr algn="r"/>
            <a:r>
              <a:rPr lang="es-MX" sz="2000" b="1" dirty="0" smtClean="0">
                <a:solidFill>
                  <a:schemeClr val="bg1"/>
                </a:solidFill>
                <a:latin typeface="+mn-lt"/>
              </a:rPr>
              <a:t>Situación de Influenza en San Luis Potosí</a:t>
            </a:r>
            <a:r>
              <a:rPr lang="es-MX" sz="20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s-MX" sz="2000" b="1" dirty="0" smtClean="0">
                <a:solidFill>
                  <a:schemeClr val="bg1"/>
                </a:solidFill>
                <a:latin typeface="+mn-lt"/>
              </a:rPr>
              <a:t>y Entidades Vecinas. </a:t>
            </a:r>
          </a:p>
          <a:p>
            <a:pPr algn="r"/>
            <a:r>
              <a:rPr lang="es-MX" sz="2000" b="1" dirty="0" smtClean="0">
                <a:solidFill>
                  <a:schemeClr val="bg1"/>
                </a:solidFill>
                <a:latin typeface="+mn-lt"/>
              </a:rPr>
              <a:t>Temporada Invernal 2017 – 2018*.</a:t>
            </a:r>
            <a:endParaRPr lang="es-MX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uadroTexto 4"/>
          <p:cNvSpPr txBox="1"/>
          <p:nvPr/>
        </p:nvSpPr>
        <p:spPr>
          <a:xfrm>
            <a:off x="352173" y="6347108"/>
            <a:ext cx="1649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*</a:t>
            </a:r>
            <a:r>
              <a:rPr lang="es-MX" sz="12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s-MX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Al </a:t>
            </a:r>
            <a:r>
              <a:rPr lang="es-MX" sz="1200" dirty="0" smtClean="0">
                <a:latin typeface="Arial Narrow" panose="020B0606020202030204" pitchFamily="34" charset="0"/>
              </a:rPr>
              <a:t>18</a:t>
            </a:r>
            <a:r>
              <a:rPr lang="es-MX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de enero del 2018.</a:t>
            </a:r>
            <a:endParaRPr lang="es-MX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" name="81 Grupo"/>
          <p:cNvGrpSpPr/>
          <p:nvPr/>
        </p:nvGrpSpPr>
        <p:grpSpPr>
          <a:xfrm>
            <a:off x="352173" y="2216625"/>
            <a:ext cx="5584603" cy="3924868"/>
            <a:chOff x="468313" y="2205038"/>
            <a:chExt cx="5903912" cy="4392612"/>
          </a:xfrm>
          <a:solidFill>
            <a:schemeClr val="bg1"/>
          </a:solidFill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4896828" y="5798619"/>
              <a:ext cx="810888" cy="799031"/>
            </a:xfrm>
            <a:custGeom>
              <a:avLst/>
              <a:gdLst>
                <a:gd name="T0" fmla="*/ 25 w 350"/>
                <a:gd name="T1" fmla="*/ 101 h 387"/>
                <a:gd name="T2" fmla="*/ 39 w 350"/>
                <a:gd name="T3" fmla="*/ 90 h 387"/>
                <a:gd name="T4" fmla="*/ 44 w 350"/>
                <a:gd name="T5" fmla="*/ 84 h 387"/>
                <a:gd name="T6" fmla="*/ 55 w 350"/>
                <a:gd name="T7" fmla="*/ 52 h 387"/>
                <a:gd name="T8" fmla="*/ 59 w 350"/>
                <a:gd name="T9" fmla="*/ 46 h 387"/>
                <a:gd name="T10" fmla="*/ 65 w 350"/>
                <a:gd name="T11" fmla="*/ 14 h 387"/>
                <a:gd name="T12" fmla="*/ 73 w 350"/>
                <a:gd name="T13" fmla="*/ 3 h 387"/>
                <a:gd name="T14" fmla="*/ 90 w 350"/>
                <a:gd name="T15" fmla="*/ 13 h 387"/>
                <a:gd name="T16" fmla="*/ 93 w 350"/>
                <a:gd name="T17" fmla="*/ 29 h 387"/>
                <a:gd name="T18" fmla="*/ 99 w 350"/>
                <a:gd name="T19" fmla="*/ 54 h 387"/>
                <a:gd name="T20" fmla="*/ 114 w 350"/>
                <a:gd name="T21" fmla="*/ 58 h 387"/>
                <a:gd name="T22" fmla="*/ 126 w 350"/>
                <a:gd name="T23" fmla="*/ 68 h 387"/>
                <a:gd name="T24" fmla="*/ 154 w 350"/>
                <a:gd name="T25" fmla="*/ 28 h 387"/>
                <a:gd name="T26" fmla="*/ 158 w 350"/>
                <a:gd name="T27" fmla="*/ 23 h 387"/>
                <a:gd name="T28" fmla="*/ 168 w 350"/>
                <a:gd name="T29" fmla="*/ 15 h 387"/>
                <a:gd name="T30" fmla="*/ 175 w 350"/>
                <a:gd name="T31" fmla="*/ 13 h 387"/>
                <a:gd name="T32" fmla="*/ 178 w 350"/>
                <a:gd name="T33" fmla="*/ 3 h 387"/>
                <a:gd name="T34" fmla="*/ 185 w 350"/>
                <a:gd name="T35" fmla="*/ 5 h 387"/>
                <a:gd name="T36" fmla="*/ 193 w 350"/>
                <a:gd name="T37" fmla="*/ 8 h 387"/>
                <a:gd name="T38" fmla="*/ 199 w 350"/>
                <a:gd name="T39" fmla="*/ 8 h 387"/>
                <a:gd name="T40" fmla="*/ 203 w 350"/>
                <a:gd name="T41" fmla="*/ 16 h 387"/>
                <a:gd name="T42" fmla="*/ 213 w 350"/>
                <a:gd name="T43" fmla="*/ 25 h 387"/>
                <a:gd name="T44" fmla="*/ 218 w 350"/>
                <a:gd name="T45" fmla="*/ 38 h 387"/>
                <a:gd name="T46" fmla="*/ 218 w 350"/>
                <a:gd name="T47" fmla="*/ 51 h 387"/>
                <a:gd name="T48" fmla="*/ 233 w 350"/>
                <a:gd name="T49" fmla="*/ 57 h 387"/>
                <a:gd name="T50" fmla="*/ 241 w 350"/>
                <a:gd name="T51" fmla="*/ 61 h 387"/>
                <a:gd name="T52" fmla="*/ 243 w 350"/>
                <a:gd name="T53" fmla="*/ 65 h 387"/>
                <a:gd name="T54" fmla="*/ 239 w 350"/>
                <a:gd name="T55" fmla="*/ 72 h 387"/>
                <a:gd name="T56" fmla="*/ 276 w 350"/>
                <a:gd name="T57" fmla="*/ 102 h 387"/>
                <a:gd name="T58" fmla="*/ 319 w 350"/>
                <a:gd name="T59" fmla="*/ 136 h 387"/>
                <a:gd name="T60" fmla="*/ 346 w 350"/>
                <a:gd name="T61" fmla="*/ 159 h 387"/>
                <a:gd name="T62" fmla="*/ 227 w 350"/>
                <a:gd name="T63" fmla="*/ 214 h 387"/>
                <a:gd name="T64" fmla="*/ 191 w 350"/>
                <a:gd name="T65" fmla="*/ 285 h 387"/>
                <a:gd name="T66" fmla="*/ 184 w 350"/>
                <a:gd name="T67" fmla="*/ 292 h 387"/>
                <a:gd name="T68" fmla="*/ 188 w 350"/>
                <a:gd name="T69" fmla="*/ 307 h 387"/>
                <a:gd name="T70" fmla="*/ 196 w 350"/>
                <a:gd name="T71" fmla="*/ 321 h 387"/>
                <a:gd name="T72" fmla="*/ 189 w 350"/>
                <a:gd name="T73" fmla="*/ 345 h 387"/>
                <a:gd name="T74" fmla="*/ 191 w 350"/>
                <a:gd name="T75" fmla="*/ 376 h 387"/>
                <a:gd name="T76" fmla="*/ 181 w 350"/>
                <a:gd name="T77" fmla="*/ 385 h 387"/>
                <a:gd name="T78" fmla="*/ 180 w 350"/>
                <a:gd name="T79" fmla="*/ 384 h 387"/>
                <a:gd name="T80" fmla="*/ 147 w 350"/>
                <a:gd name="T81" fmla="*/ 344 h 387"/>
                <a:gd name="T82" fmla="*/ 143 w 350"/>
                <a:gd name="T83" fmla="*/ 340 h 387"/>
                <a:gd name="T84" fmla="*/ 135 w 350"/>
                <a:gd name="T85" fmla="*/ 328 h 387"/>
                <a:gd name="T86" fmla="*/ 124 w 350"/>
                <a:gd name="T87" fmla="*/ 316 h 387"/>
                <a:gd name="T88" fmla="*/ 120 w 350"/>
                <a:gd name="T89" fmla="*/ 310 h 387"/>
                <a:gd name="T90" fmla="*/ 113 w 350"/>
                <a:gd name="T91" fmla="*/ 306 h 387"/>
                <a:gd name="T92" fmla="*/ 111 w 350"/>
                <a:gd name="T93" fmla="*/ 305 h 387"/>
                <a:gd name="T94" fmla="*/ 106 w 350"/>
                <a:gd name="T95" fmla="*/ 300 h 387"/>
                <a:gd name="T96" fmla="*/ 91 w 350"/>
                <a:gd name="T97" fmla="*/ 284 h 387"/>
                <a:gd name="T98" fmla="*/ 73 w 350"/>
                <a:gd name="T99" fmla="*/ 267 h 387"/>
                <a:gd name="T100" fmla="*/ 55 w 350"/>
                <a:gd name="T101" fmla="*/ 251 h 387"/>
                <a:gd name="T102" fmla="*/ 44 w 350"/>
                <a:gd name="T103" fmla="*/ 242 h 387"/>
                <a:gd name="T104" fmla="*/ 34 w 350"/>
                <a:gd name="T105" fmla="*/ 234 h 387"/>
                <a:gd name="T106" fmla="*/ 23 w 350"/>
                <a:gd name="T107" fmla="*/ 230 h 387"/>
                <a:gd name="T108" fmla="*/ 19 w 350"/>
                <a:gd name="T109" fmla="*/ 225 h 387"/>
                <a:gd name="T110" fmla="*/ 6 w 350"/>
                <a:gd name="T111" fmla="*/ 223 h 387"/>
                <a:gd name="T112" fmla="*/ 0 w 350"/>
                <a:gd name="T113" fmla="*/ 182 h 3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50"/>
                <a:gd name="T172" fmla="*/ 0 h 387"/>
                <a:gd name="T173" fmla="*/ 350 w 350"/>
                <a:gd name="T174" fmla="*/ 387 h 3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50" h="387">
                  <a:moveTo>
                    <a:pt x="0" y="182"/>
                  </a:moveTo>
                  <a:lnTo>
                    <a:pt x="9" y="153"/>
                  </a:lnTo>
                  <a:lnTo>
                    <a:pt x="25" y="101"/>
                  </a:lnTo>
                  <a:lnTo>
                    <a:pt x="28" y="97"/>
                  </a:lnTo>
                  <a:lnTo>
                    <a:pt x="35" y="91"/>
                  </a:lnTo>
                  <a:lnTo>
                    <a:pt x="39" y="90"/>
                  </a:lnTo>
                  <a:lnTo>
                    <a:pt x="38" y="89"/>
                  </a:lnTo>
                  <a:lnTo>
                    <a:pt x="42" y="85"/>
                  </a:lnTo>
                  <a:lnTo>
                    <a:pt x="44" y="84"/>
                  </a:lnTo>
                  <a:lnTo>
                    <a:pt x="44" y="79"/>
                  </a:lnTo>
                  <a:lnTo>
                    <a:pt x="53" y="52"/>
                  </a:lnTo>
                  <a:lnTo>
                    <a:pt x="55" y="52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9" y="46"/>
                  </a:lnTo>
                  <a:lnTo>
                    <a:pt x="59" y="45"/>
                  </a:lnTo>
                  <a:lnTo>
                    <a:pt x="62" y="39"/>
                  </a:lnTo>
                  <a:lnTo>
                    <a:pt x="65" y="14"/>
                  </a:lnTo>
                  <a:lnTo>
                    <a:pt x="70" y="4"/>
                  </a:lnTo>
                  <a:lnTo>
                    <a:pt x="72" y="3"/>
                  </a:lnTo>
                  <a:lnTo>
                    <a:pt x="73" y="3"/>
                  </a:lnTo>
                  <a:lnTo>
                    <a:pt x="82" y="4"/>
                  </a:lnTo>
                  <a:lnTo>
                    <a:pt x="84" y="5"/>
                  </a:lnTo>
                  <a:lnTo>
                    <a:pt x="90" y="13"/>
                  </a:lnTo>
                  <a:lnTo>
                    <a:pt x="94" y="16"/>
                  </a:lnTo>
                  <a:lnTo>
                    <a:pt x="95" y="22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1"/>
                  </a:lnTo>
                  <a:lnTo>
                    <a:pt x="99" y="54"/>
                  </a:lnTo>
                  <a:lnTo>
                    <a:pt x="101" y="56"/>
                  </a:lnTo>
                  <a:lnTo>
                    <a:pt x="109" y="56"/>
                  </a:lnTo>
                  <a:lnTo>
                    <a:pt x="114" y="58"/>
                  </a:lnTo>
                  <a:lnTo>
                    <a:pt x="119" y="67"/>
                  </a:lnTo>
                  <a:lnTo>
                    <a:pt x="122" y="68"/>
                  </a:lnTo>
                  <a:lnTo>
                    <a:pt x="126" y="68"/>
                  </a:lnTo>
                  <a:lnTo>
                    <a:pt x="128" y="67"/>
                  </a:lnTo>
                  <a:lnTo>
                    <a:pt x="140" y="48"/>
                  </a:lnTo>
                  <a:lnTo>
                    <a:pt x="154" y="28"/>
                  </a:lnTo>
                  <a:lnTo>
                    <a:pt x="155" y="25"/>
                  </a:lnTo>
                  <a:lnTo>
                    <a:pt x="156" y="24"/>
                  </a:lnTo>
                  <a:lnTo>
                    <a:pt x="158" y="23"/>
                  </a:lnTo>
                  <a:lnTo>
                    <a:pt x="160" y="20"/>
                  </a:lnTo>
                  <a:lnTo>
                    <a:pt x="165" y="16"/>
                  </a:lnTo>
                  <a:lnTo>
                    <a:pt x="168" y="15"/>
                  </a:lnTo>
                  <a:lnTo>
                    <a:pt x="169" y="13"/>
                  </a:lnTo>
                  <a:lnTo>
                    <a:pt x="175" y="13"/>
                  </a:lnTo>
                  <a:lnTo>
                    <a:pt x="176" y="13"/>
                  </a:lnTo>
                  <a:lnTo>
                    <a:pt x="178" y="12"/>
                  </a:lnTo>
                  <a:lnTo>
                    <a:pt x="180" y="3"/>
                  </a:lnTo>
                  <a:lnTo>
                    <a:pt x="181" y="3"/>
                  </a:lnTo>
                  <a:lnTo>
                    <a:pt x="187" y="0"/>
                  </a:lnTo>
                  <a:lnTo>
                    <a:pt x="188" y="2"/>
                  </a:lnTo>
                  <a:lnTo>
                    <a:pt x="188" y="5"/>
                  </a:lnTo>
                  <a:lnTo>
                    <a:pt x="190" y="6"/>
                  </a:lnTo>
                  <a:lnTo>
                    <a:pt x="193" y="4"/>
                  </a:lnTo>
                  <a:lnTo>
                    <a:pt x="196" y="8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2" y="8"/>
                  </a:lnTo>
                  <a:lnTo>
                    <a:pt x="205" y="8"/>
                  </a:lnTo>
                  <a:lnTo>
                    <a:pt x="205" y="9"/>
                  </a:lnTo>
                  <a:lnTo>
                    <a:pt x="206" y="16"/>
                  </a:lnTo>
                  <a:lnTo>
                    <a:pt x="208" y="24"/>
                  </a:lnTo>
                  <a:lnTo>
                    <a:pt x="210" y="25"/>
                  </a:lnTo>
                  <a:lnTo>
                    <a:pt x="216" y="25"/>
                  </a:lnTo>
                  <a:lnTo>
                    <a:pt x="218" y="28"/>
                  </a:lnTo>
                  <a:lnTo>
                    <a:pt x="222" y="35"/>
                  </a:lnTo>
                  <a:lnTo>
                    <a:pt x="221" y="38"/>
                  </a:lnTo>
                  <a:lnTo>
                    <a:pt x="219" y="44"/>
                  </a:lnTo>
                  <a:lnTo>
                    <a:pt x="219" y="50"/>
                  </a:lnTo>
                  <a:lnTo>
                    <a:pt x="221" y="51"/>
                  </a:lnTo>
                  <a:lnTo>
                    <a:pt x="231" y="52"/>
                  </a:lnTo>
                  <a:lnTo>
                    <a:pt x="236" y="54"/>
                  </a:lnTo>
                  <a:lnTo>
                    <a:pt x="236" y="57"/>
                  </a:lnTo>
                  <a:lnTo>
                    <a:pt x="237" y="57"/>
                  </a:lnTo>
                  <a:lnTo>
                    <a:pt x="244" y="57"/>
                  </a:lnTo>
                  <a:lnTo>
                    <a:pt x="244" y="61"/>
                  </a:lnTo>
                  <a:lnTo>
                    <a:pt x="247" y="62"/>
                  </a:lnTo>
                  <a:lnTo>
                    <a:pt x="247" y="65"/>
                  </a:lnTo>
                  <a:lnTo>
                    <a:pt x="246" y="65"/>
                  </a:lnTo>
                  <a:lnTo>
                    <a:pt x="244" y="69"/>
                  </a:lnTo>
                  <a:lnTo>
                    <a:pt x="243" y="71"/>
                  </a:lnTo>
                  <a:lnTo>
                    <a:pt x="242" y="72"/>
                  </a:lnTo>
                  <a:lnTo>
                    <a:pt x="244" y="72"/>
                  </a:lnTo>
                  <a:lnTo>
                    <a:pt x="256" y="78"/>
                  </a:lnTo>
                  <a:lnTo>
                    <a:pt x="279" y="102"/>
                  </a:lnTo>
                  <a:lnTo>
                    <a:pt x="294" y="113"/>
                  </a:lnTo>
                  <a:lnTo>
                    <a:pt x="309" y="123"/>
                  </a:lnTo>
                  <a:lnTo>
                    <a:pt x="322" y="136"/>
                  </a:lnTo>
                  <a:lnTo>
                    <a:pt x="332" y="151"/>
                  </a:lnTo>
                  <a:lnTo>
                    <a:pt x="341" y="155"/>
                  </a:lnTo>
                  <a:lnTo>
                    <a:pt x="349" y="159"/>
                  </a:lnTo>
                  <a:lnTo>
                    <a:pt x="346" y="179"/>
                  </a:lnTo>
                  <a:lnTo>
                    <a:pt x="337" y="199"/>
                  </a:lnTo>
                  <a:lnTo>
                    <a:pt x="230" y="211"/>
                  </a:lnTo>
                  <a:lnTo>
                    <a:pt x="220" y="226"/>
                  </a:lnTo>
                  <a:lnTo>
                    <a:pt x="214" y="239"/>
                  </a:lnTo>
                  <a:lnTo>
                    <a:pt x="194" y="282"/>
                  </a:lnTo>
                  <a:lnTo>
                    <a:pt x="189" y="285"/>
                  </a:lnTo>
                  <a:lnTo>
                    <a:pt x="188" y="287"/>
                  </a:lnTo>
                  <a:lnTo>
                    <a:pt x="187" y="289"/>
                  </a:lnTo>
                  <a:lnTo>
                    <a:pt x="188" y="291"/>
                  </a:lnTo>
                  <a:lnTo>
                    <a:pt x="191" y="292"/>
                  </a:lnTo>
                  <a:lnTo>
                    <a:pt x="191" y="304"/>
                  </a:lnTo>
                  <a:lnTo>
                    <a:pt x="188" y="312"/>
                  </a:lnTo>
                  <a:lnTo>
                    <a:pt x="190" y="315"/>
                  </a:lnTo>
                  <a:lnTo>
                    <a:pt x="199" y="318"/>
                  </a:lnTo>
                  <a:lnTo>
                    <a:pt x="199" y="333"/>
                  </a:lnTo>
                  <a:lnTo>
                    <a:pt x="196" y="339"/>
                  </a:lnTo>
                  <a:lnTo>
                    <a:pt x="192" y="342"/>
                  </a:lnTo>
                  <a:lnTo>
                    <a:pt x="193" y="358"/>
                  </a:lnTo>
                  <a:lnTo>
                    <a:pt x="192" y="362"/>
                  </a:lnTo>
                  <a:lnTo>
                    <a:pt x="194" y="373"/>
                  </a:lnTo>
                  <a:lnTo>
                    <a:pt x="188" y="386"/>
                  </a:lnTo>
                  <a:lnTo>
                    <a:pt x="185" y="383"/>
                  </a:lnTo>
                  <a:lnTo>
                    <a:pt x="184" y="382"/>
                  </a:lnTo>
                  <a:lnTo>
                    <a:pt x="185" y="382"/>
                  </a:lnTo>
                  <a:lnTo>
                    <a:pt x="184" y="380"/>
                  </a:lnTo>
                  <a:lnTo>
                    <a:pt x="183" y="381"/>
                  </a:lnTo>
                  <a:lnTo>
                    <a:pt x="158" y="354"/>
                  </a:lnTo>
                  <a:lnTo>
                    <a:pt x="147" y="342"/>
                  </a:lnTo>
                  <a:lnTo>
                    <a:pt x="147" y="341"/>
                  </a:lnTo>
                  <a:lnTo>
                    <a:pt x="145" y="339"/>
                  </a:lnTo>
                  <a:lnTo>
                    <a:pt x="146" y="340"/>
                  </a:lnTo>
                  <a:lnTo>
                    <a:pt x="143" y="337"/>
                  </a:lnTo>
                  <a:lnTo>
                    <a:pt x="136" y="329"/>
                  </a:lnTo>
                  <a:lnTo>
                    <a:pt x="136" y="326"/>
                  </a:lnTo>
                  <a:lnTo>
                    <a:pt x="135" y="325"/>
                  </a:lnTo>
                  <a:lnTo>
                    <a:pt x="132" y="325"/>
                  </a:lnTo>
                  <a:lnTo>
                    <a:pt x="123" y="313"/>
                  </a:lnTo>
                  <a:lnTo>
                    <a:pt x="124" y="313"/>
                  </a:lnTo>
                  <a:lnTo>
                    <a:pt x="124" y="312"/>
                  </a:lnTo>
                  <a:lnTo>
                    <a:pt x="121" y="310"/>
                  </a:lnTo>
                  <a:lnTo>
                    <a:pt x="120" y="307"/>
                  </a:lnTo>
                  <a:lnTo>
                    <a:pt x="118" y="307"/>
                  </a:lnTo>
                  <a:lnTo>
                    <a:pt x="115" y="306"/>
                  </a:lnTo>
                  <a:lnTo>
                    <a:pt x="113" y="303"/>
                  </a:lnTo>
                  <a:lnTo>
                    <a:pt x="112" y="303"/>
                  </a:lnTo>
                  <a:lnTo>
                    <a:pt x="114" y="305"/>
                  </a:lnTo>
                  <a:lnTo>
                    <a:pt x="111" y="302"/>
                  </a:lnTo>
                  <a:lnTo>
                    <a:pt x="110" y="301"/>
                  </a:lnTo>
                  <a:lnTo>
                    <a:pt x="107" y="299"/>
                  </a:lnTo>
                  <a:lnTo>
                    <a:pt x="106" y="297"/>
                  </a:lnTo>
                  <a:lnTo>
                    <a:pt x="94" y="284"/>
                  </a:lnTo>
                  <a:lnTo>
                    <a:pt x="92" y="282"/>
                  </a:lnTo>
                  <a:lnTo>
                    <a:pt x="91" y="281"/>
                  </a:lnTo>
                  <a:lnTo>
                    <a:pt x="80" y="271"/>
                  </a:lnTo>
                  <a:lnTo>
                    <a:pt x="78" y="269"/>
                  </a:lnTo>
                  <a:lnTo>
                    <a:pt x="73" y="264"/>
                  </a:lnTo>
                  <a:lnTo>
                    <a:pt x="64" y="255"/>
                  </a:lnTo>
                  <a:lnTo>
                    <a:pt x="56" y="250"/>
                  </a:lnTo>
                  <a:lnTo>
                    <a:pt x="55" y="248"/>
                  </a:lnTo>
                  <a:lnTo>
                    <a:pt x="53" y="247"/>
                  </a:lnTo>
                  <a:lnTo>
                    <a:pt x="47" y="241"/>
                  </a:lnTo>
                  <a:lnTo>
                    <a:pt x="44" y="239"/>
                  </a:lnTo>
                  <a:lnTo>
                    <a:pt x="39" y="235"/>
                  </a:lnTo>
                  <a:lnTo>
                    <a:pt x="36" y="233"/>
                  </a:lnTo>
                  <a:lnTo>
                    <a:pt x="34" y="231"/>
                  </a:lnTo>
                  <a:lnTo>
                    <a:pt x="29" y="228"/>
                  </a:lnTo>
                  <a:lnTo>
                    <a:pt x="24" y="227"/>
                  </a:lnTo>
                  <a:lnTo>
                    <a:pt x="23" y="227"/>
                  </a:lnTo>
                  <a:lnTo>
                    <a:pt x="21" y="225"/>
                  </a:lnTo>
                  <a:lnTo>
                    <a:pt x="20" y="224"/>
                  </a:lnTo>
                  <a:lnTo>
                    <a:pt x="19" y="222"/>
                  </a:lnTo>
                  <a:lnTo>
                    <a:pt x="14" y="222"/>
                  </a:lnTo>
                  <a:lnTo>
                    <a:pt x="12" y="222"/>
                  </a:lnTo>
                  <a:lnTo>
                    <a:pt x="6" y="220"/>
                  </a:lnTo>
                  <a:lnTo>
                    <a:pt x="6" y="219"/>
                  </a:lnTo>
                  <a:lnTo>
                    <a:pt x="6" y="200"/>
                  </a:lnTo>
                  <a:lnTo>
                    <a:pt x="0" y="182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574779" y="4968697"/>
              <a:ext cx="315991" cy="389219"/>
            </a:xfrm>
            <a:custGeom>
              <a:avLst/>
              <a:gdLst>
                <a:gd name="T0" fmla="*/ 1 w 135"/>
                <a:gd name="T1" fmla="*/ 91 h 188"/>
                <a:gd name="T2" fmla="*/ 4 w 135"/>
                <a:gd name="T3" fmla="*/ 83 h 188"/>
                <a:gd name="T4" fmla="*/ 8 w 135"/>
                <a:gd name="T5" fmla="*/ 82 h 188"/>
                <a:gd name="T6" fmla="*/ 13 w 135"/>
                <a:gd name="T7" fmla="*/ 85 h 188"/>
                <a:gd name="T8" fmla="*/ 19 w 135"/>
                <a:gd name="T9" fmla="*/ 84 h 188"/>
                <a:gd name="T10" fmla="*/ 22 w 135"/>
                <a:gd name="T11" fmla="*/ 75 h 188"/>
                <a:gd name="T12" fmla="*/ 24 w 135"/>
                <a:gd name="T13" fmla="*/ 74 h 188"/>
                <a:gd name="T14" fmla="*/ 32 w 135"/>
                <a:gd name="T15" fmla="*/ 78 h 188"/>
                <a:gd name="T16" fmla="*/ 35 w 135"/>
                <a:gd name="T17" fmla="*/ 81 h 188"/>
                <a:gd name="T18" fmla="*/ 40 w 135"/>
                <a:gd name="T19" fmla="*/ 79 h 188"/>
                <a:gd name="T20" fmla="*/ 40 w 135"/>
                <a:gd name="T21" fmla="*/ 72 h 188"/>
                <a:gd name="T22" fmla="*/ 46 w 135"/>
                <a:gd name="T23" fmla="*/ 54 h 188"/>
                <a:gd name="T24" fmla="*/ 52 w 135"/>
                <a:gd name="T25" fmla="*/ 50 h 188"/>
                <a:gd name="T26" fmla="*/ 56 w 135"/>
                <a:gd name="T27" fmla="*/ 54 h 188"/>
                <a:gd name="T28" fmla="*/ 65 w 135"/>
                <a:gd name="T29" fmla="*/ 54 h 188"/>
                <a:gd name="T30" fmla="*/ 74 w 135"/>
                <a:gd name="T31" fmla="*/ 47 h 188"/>
                <a:gd name="T32" fmla="*/ 66 w 135"/>
                <a:gd name="T33" fmla="*/ 41 h 188"/>
                <a:gd name="T34" fmla="*/ 64 w 135"/>
                <a:gd name="T35" fmla="*/ 31 h 188"/>
                <a:gd name="T36" fmla="*/ 63 w 135"/>
                <a:gd name="T37" fmla="*/ 23 h 188"/>
                <a:gd name="T38" fmla="*/ 65 w 135"/>
                <a:gd name="T39" fmla="*/ 17 h 188"/>
                <a:gd name="T40" fmla="*/ 72 w 135"/>
                <a:gd name="T41" fmla="*/ 11 h 188"/>
                <a:gd name="T42" fmla="*/ 83 w 135"/>
                <a:gd name="T43" fmla="*/ 19 h 188"/>
                <a:gd name="T44" fmla="*/ 92 w 135"/>
                <a:gd name="T45" fmla="*/ 22 h 188"/>
                <a:gd name="T46" fmla="*/ 95 w 135"/>
                <a:gd name="T47" fmla="*/ 21 h 188"/>
                <a:gd name="T48" fmla="*/ 98 w 135"/>
                <a:gd name="T49" fmla="*/ 24 h 188"/>
                <a:gd name="T50" fmla="*/ 102 w 135"/>
                <a:gd name="T51" fmla="*/ 22 h 188"/>
                <a:gd name="T52" fmla="*/ 102 w 135"/>
                <a:gd name="T53" fmla="*/ 12 h 188"/>
                <a:gd name="T54" fmla="*/ 107 w 135"/>
                <a:gd name="T55" fmla="*/ 3 h 188"/>
                <a:gd name="T56" fmla="*/ 115 w 135"/>
                <a:gd name="T57" fmla="*/ 1 h 188"/>
                <a:gd name="T58" fmla="*/ 115 w 135"/>
                <a:gd name="T59" fmla="*/ 4 h 188"/>
                <a:gd name="T60" fmla="*/ 121 w 135"/>
                <a:gd name="T61" fmla="*/ 10 h 188"/>
                <a:gd name="T62" fmla="*/ 127 w 135"/>
                <a:gd name="T63" fmla="*/ 26 h 188"/>
                <a:gd name="T64" fmla="*/ 136 w 135"/>
                <a:gd name="T65" fmla="*/ 48 h 188"/>
                <a:gd name="T66" fmla="*/ 132 w 135"/>
                <a:gd name="T67" fmla="*/ 49 h 188"/>
                <a:gd name="T68" fmla="*/ 126 w 135"/>
                <a:gd name="T69" fmla="*/ 55 h 188"/>
                <a:gd name="T70" fmla="*/ 117 w 135"/>
                <a:gd name="T71" fmla="*/ 57 h 188"/>
                <a:gd name="T72" fmla="*/ 112 w 135"/>
                <a:gd name="T73" fmla="*/ 53 h 188"/>
                <a:gd name="T74" fmla="*/ 104 w 135"/>
                <a:gd name="T75" fmla="*/ 75 h 188"/>
                <a:gd name="T76" fmla="*/ 97 w 135"/>
                <a:gd name="T77" fmla="*/ 88 h 188"/>
                <a:gd name="T78" fmla="*/ 94 w 135"/>
                <a:gd name="T79" fmla="*/ 99 h 188"/>
                <a:gd name="T80" fmla="*/ 92 w 135"/>
                <a:gd name="T81" fmla="*/ 110 h 188"/>
                <a:gd name="T82" fmla="*/ 80 w 135"/>
                <a:gd name="T83" fmla="*/ 117 h 188"/>
                <a:gd name="T84" fmla="*/ 72 w 135"/>
                <a:gd name="T85" fmla="*/ 120 h 188"/>
                <a:gd name="T86" fmla="*/ 63 w 135"/>
                <a:gd name="T87" fmla="*/ 143 h 188"/>
                <a:gd name="T88" fmla="*/ 57 w 135"/>
                <a:gd name="T89" fmla="*/ 151 h 188"/>
                <a:gd name="T90" fmla="*/ 63 w 135"/>
                <a:gd name="T91" fmla="*/ 159 h 188"/>
                <a:gd name="T92" fmla="*/ 67 w 135"/>
                <a:gd name="T93" fmla="*/ 161 h 188"/>
                <a:gd name="T94" fmla="*/ 72 w 135"/>
                <a:gd name="T95" fmla="*/ 165 h 188"/>
                <a:gd name="T96" fmla="*/ 65 w 135"/>
                <a:gd name="T97" fmla="*/ 186 h 188"/>
                <a:gd name="T98" fmla="*/ 63 w 135"/>
                <a:gd name="T99" fmla="*/ 182 h 188"/>
                <a:gd name="T100" fmla="*/ 44 w 135"/>
                <a:gd name="T101" fmla="*/ 185 h 188"/>
                <a:gd name="T102" fmla="*/ 32 w 135"/>
                <a:gd name="T103" fmla="*/ 178 h 188"/>
                <a:gd name="T104" fmla="*/ 28 w 135"/>
                <a:gd name="T105" fmla="*/ 169 h 188"/>
                <a:gd name="T106" fmla="*/ 22 w 135"/>
                <a:gd name="T107" fmla="*/ 161 h 188"/>
                <a:gd name="T108" fmla="*/ 12 w 135"/>
                <a:gd name="T109" fmla="*/ 148 h 188"/>
                <a:gd name="T110" fmla="*/ 8 w 135"/>
                <a:gd name="T111" fmla="*/ 144 h 188"/>
                <a:gd name="T112" fmla="*/ 5 w 135"/>
                <a:gd name="T113" fmla="*/ 123 h 188"/>
                <a:gd name="T114" fmla="*/ 0 w 135"/>
                <a:gd name="T115" fmla="*/ 104 h 18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5"/>
                <a:gd name="T175" fmla="*/ 0 h 188"/>
                <a:gd name="T176" fmla="*/ 135 w 135"/>
                <a:gd name="T177" fmla="*/ 188 h 18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5" h="188">
                  <a:moveTo>
                    <a:pt x="0" y="101"/>
                  </a:moveTo>
                  <a:lnTo>
                    <a:pt x="1" y="91"/>
                  </a:lnTo>
                  <a:lnTo>
                    <a:pt x="3" y="89"/>
                  </a:lnTo>
                  <a:lnTo>
                    <a:pt x="4" y="83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10" y="82"/>
                  </a:lnTo>
                  <a:lnTo>
                    <a:pt x="13" y="85"/>
                  </a:lnTo>
                  <a:lnTo>
                    <a:pt x="18" y="85"/>
                  </a:lnTo>
                  <a:lnTo>
                    <a:pt x="19" y="84"/>
                  </a:lnTo>
                  <a:lnTo>
                    <a:pt x="20" y="82"/>
                  </a:lnTo>
                  <a:lnTo>
                    <a:pt x="22" y="75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8" y="75"/>
                  </a:lnTo>
                  <a:lnTo>
                    <a:pt x="32" y="78"/>
                  </a:lnTo>
                  <a:lnTo>
                    <a:pt x="33" y="79"/>
                  </a:lnTo>
                  <a:lnTo>
                    <a:pt x="35" y="81"/>
                  </a:lnTo>
                  <a:lnTo>
                    <a:pt x="36" y="81"/>
                  </a:lnTo>
                  <a:lnTo>
                    <a:pt x="40" y="79"/>
                  </a:lnTo>
                  <a:lnTo>
                    <a:pt x="40" y="76"/>
                  </a:lnTo>
                  <a:lnTo>
                    <a:pt x="40" y="72"/>
                  </a:lnTo>
                  <a:lnTo>
                    <a:pt x="42" y="66"/>
                  </a:lnTo>
                  <a:lnTo>
                    <a:pt x="46" y="54"/>
                  </a:lnTo>
                  <a:lnTo>
                    <a:pt x="47" y="51"/>
                  </a:lnTo>
                  <a:lnTo>
                    <a:pt x="52" y="50"/>
                  </a:lnTo>
                  <a:lnTo>
                    <a:pt x="53" y="52"/>
                  </a:lnTo>
                  <a:lnTo>
                    <a:pt x="56" y="54"/>
                  </a:lnTo>
                  <a:lnTo>
                    <a:pt x="59" y="57"/>
                  </a:lnTo>
                  <a:lnTo>
                    <a:pt x="65" y="54"/>
                  </a:lnTo>
                  <a:lnTo>
                    <a:pt x="66" y="51"/>
                  </a:lnTo>
                  <a:lnTo>
                    <a:pt x="71" y="47"/>
                  </a:lnTo>
                  <a:lnTo>
                    <a:pt x="71" y="41"/>
                  </a:lnTo>
                  <a:lnTo>
                    <a:pt x="66" y="41"/>
                  </a:lnTo>
                  <a:lnTo>
                    <a:pt x="65" y="38"/>
                  </a:lnTo>
                  <a:lnTo>
                    <a:pt x="64" y="31"/>
                  </a:lnTo>
                  <a:lnTo>
                    <a:pt x="63" y="30"/>
                  </a:lnTo>
                  <a:lnTo>
                    <a:pt x="63" y="23"/>
                  </a:lnTo>
                  <a:lnTo>
                    <a:pt x="65" y="20"/>
                  </a:lnTo>
                  <a:lnTo>
                    <a:pt x="65" y="17"/>
                  </a:lnTo>
                  <a:lnTo>
                    <a:pt x="67" y="12"/>
                  </a:lnTo>
                  <a:lnTo>
                    <a:pt x="69" y="11"/>
                  </a:lnTo>
                  <a:lnTo>
                    <a:pt x="75" y="14"/>
                  </a:lnTo>
                  <a:lnTo>
                    <a:pt x="80" y="19"/>
                  </a:lnTo>
                  <a:lnTo>
                    <a:pt x="86" y="23"/>
                  </a:lnTo>
                  <a:lnTo>
                    <a:pt x="89" y="22"/>
                  </a:lnTo>
                  <a:lnTo>
                    <a:pt x="91" y="21"/>
                  </a:lnTo>
                  <a:lnTo>
                    <a:pt x="92" y="21"/>
                  </a:lnTo>
                  <a:lnTo>
                    <a:pt x="95" y="22"/>
                  </a:lnTo>
                  <a:lnTo>
                    <a:pt x="95" y="24"/>
                  </a:lnTo>
                  <a:lnTo>
                    <a:pt x="98" y="24"/>
                  </a:lnTo>
                  <a:lnTo>
                    <a:pt x="99" y="22"/>
                  </a:lnTo>
                  <a:lnTo>
                    <a:pt x="100" y="14"/>
                  </a:lnTo>
                  <a:lnTo>
                    <a:pt x="99" y="12"/>
                  </a:lnTo>
                  <a:lnTo>
                    <a:pt x="100" y="9"/>
                  </a:lnTo>
                  <a:lnTo>
                    <a:pt x="104" y="3"/>
                  </a:lnTo>
                  <a:lnTo>
                    <a:pt x="107" y="0"/>
                  </a:lnTo>
                  <a:lnTo>
                    <a:pt x="112" y="1"/>
                  </a:lnTo>
                  <a:lnTo>
                    <a:pt x="111" y="3"/>
                  </a:lnTo>
                  <a:lnTo>
                    <a:pt x="112" y="4"/>
                  </a:lnTo>
                  <a:lnTo>
                    <a:pt x="117" y="1"/>
                  </a:lnTo>
                  <a:lnTo>
                    <a:pt x="118" y="10"/>
                  </a:lnTo>
                  <a:lnTo>
                    <a:pt x="119" y="12"/>
                  </a:lnTo>
                  <a:lnTo>
                    <a:pt x="124" y="26"/>
                  </a:lnTo>
                  <a:lnTo>
                    <a:pt x="134" y="46"/>
                  </a:lnTo>
                  <a:lnTo>
                    <a:pt x="133" y="48"/>
                  </a:lnTo>
                  <a:lnTo>
                    <a:pt x="130" y="50"/>
                  </a:lnTo>
                  <a:lnTo>
                    <a:pt x="129" y="49"/>
                  </a:lnTo>
                  <a:lnTo>
                    <a:pt x="126" y="50"/>
                  </a:lnTo>
                  <a:lnTo>
                    <a:pt x="123" y="55"/>
                  </a:lnTo>
                  <a:lnTo>
                    <a:pt x="120" y="57"/>
                  </a:lnTo>
                  <a:lnTo>
                    <a:pt x="114" y="57"/>
                  </a:lnTo>
                  <a:lnTo>
                    <a:pt x="110" y="53"/>
                  </a:lnTo>
                  <a:lnTo>
                    <a:pt x="109" y="53"/>
                  </a:lnTo>
                  <a:lnTo>
                    <a:pt x="108" y="60"/>
                  </a:lnTo>
                  <a:lnTo>
                    <a:pt x="101" y="75"/>
                  </a:lnTo>
                  <a:lnTo>
                    <a:pt x="95" y="86"/>
                  </a:lnTo>
                  <a:lnTo>
                    <a:pt x="94" y="88"/>
                  </a:lnTo>
                  <a:lnTo>
                    <a:pt x="91" y="93"/>
                  </a:lnTo>
                  <a:lnTo>
                    <a:pt x="91" y="96"/>
                  </a:lnTo>
                  <a:lnTo>
                    <a:pt x="92" y="104"/>
                  </a:lnTo>
                  <a:lnTo>
                    <a:pt x="89" y="107"/>
                  </a:lnTo>
                  <a:lnTo>
                    <a:pt x="82" y="110"/>
                  </a:lnTo>
                  <a:lnTo>
                    <a:pt x="77" y="114"/>
                  </a:lnTo>
                  <a:lnTo>
                    <a:pt x="72" y="117"/>
                  </a:lnTo>
                  <a:lnTo>
                    <a:pt x="69" y="117"/>
                  </a:lnTo>
                  <a:lnTo>
                    <a:pt x="64" y="118"/>
                  </a:lnTo>
                  <a:lnTo>
                    <a:pt x="63" y="140"/>
                  </a:lnTo>
                  <a:lnTo>
                    <a:pt x="61" y="143"/>
                  </a:lnTo>
                  <a:lnTo>
                    <a:pt x="57" y="148"/>
                  </a:lnTo>
                  <a:lnTo>
                    <a:pt x="57" y="151"/>
                  </a:lnTo>
                  <a:lnTo>
                    <a:pt x="63" y="156"/>
                  </a:lnTo>
                  <a:lnTo>
                    <a:pt x="66" y="158"/>
                  </a:lnTo>
                  <a:lnTo>
                    <a:pt x="67" y="158"/>
                  </a:lnTo>
                  <a:lnTo>
                    <a:pt x="67" y="160"/>
                  </a:lnTo>
                  <a:lnTo>
                    <a:pt x="69" y="162"/>
                  </a:lnTo>
                  <a:lnTo>
                    <a:pt x="66" y="184"/>
                  </a:lnTo>
                  <a:lnTo>
                    <a:pt x="65" y="183"/>
                  </a:lnTo>
                  <a:lnTo>
                    <a:pt x="63" y="180"/>
                  </a:lnTo>
                  <a:lnTo>
                    <a:pt x="63" y="179"/>
                  </a:lnTo>
                  <a:lnTo>
                    <a:pt x="64" y="187"/>
                  </a:lnTo>
                  <a:lnTo>
                    <a:pt x="44" y="182"/>
                  </a:lnTo>
                  <a:lnTo>
                    <a:pt x="41" y="180"/>
                  </a:lnTo>
                  <a:lnTo>
                    <a:pt x="32" y="175"/>
                  </a:lnTo>
                  <a:lnTo>
                    <a:pt x="29" y="171"/>
                  </a:lnTo>
                  <a:lnTo>
                    <a:pt x="28" y="166"/>
                  </a:lnTo>
                  <a:lnTo>
                    <a:pt x="23" y="161"/>
                  </a:lnTo>
                  <a:lnTo>
                    <a:pt x="22" y="158"/>
                  </a:lnTo>
                  <a:lnTo>
                    <a:pt x="14" y="151"/>
                  </a:lnTo>
                  <a:lnTo>
                    <a:pt x="12" y="145"/>
                  </a:lnTo>
                  <a:lnTo>
                    <a:pt x="10" y="145"/>
                  </a:lnTo>
                  <a:lnTo>
                    <a:pt x="8" y="141"/>
                  </a:lnTo>
                  <a:lnTo>
                    <a:pt x="8" y="122"/>
                  </a:lnTo>
                  <a:lnTo>
                    <a:pt x="5" y="120"/>
                  </a:lnTo>
                  <a:lnTo>
                    <a:pt x="1" y="110"/>
                  </a:lnTo>
                  <a:lnTo>
                    <a:pt x="0" y="101"/>
                  </a:lnTo>
                </a:path>
              </a:pathLst>
            </a:cu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3089176" y="4779236"/>
              <a:ext cx="234669" cy="201817"/>
            </a:xfrm>
            <a:custGeom>
              <a:avLst/>
              <a:gdLst>
                <a:gd name="T0" fmla="*/ 0 w 101"/>
                <a:gd name="T1" fmla="*/ 63 h 98"/>
                <a:gd name="T2" fmla="*/ 1 w 101"/>
                <a:gd name="T3" fmla="*/ 55 h 98"/>
                <a:gd name="T4" fmla="*/ 5 w 101"/>
                <a:gd name="T5" fmla="*/ 47 h 98"/>
                <a:gd name="T6" fmla="*/ 11 w 101"/>
                <a:gd name="T7" fmla="*/ 42 h 98"/>
                <a:gd name="T8" fmla="*/ 21 w 101"/>
                <a:gd name="T9" fmla="*/ 35 h 98"/>
                <a:gd name="T10" fmla="*/ 25 w 101"/>
                <a:gd name="T11" fmla="*/ 32 h 98"/>
                <a:gd name="T12" fmla="*/ 27 w 101"/>
                <a:gd name="T13" fmla="*/ 28 h 98"/>
                <a:gd name="T14" fmla="*/ 33 w 101"/>
                <a:gd name="T15" fmla="*/ 21 h 98"/>
                <a:gd name="T16" fmla="*/ 35 w 101"/>
                <a:gd name="T17" fmla="*/ 22 h 98"/>
                <a:gd name="T18" fmla="*/ 37 w 101"/>
                <a:gd name="T19" fmla="*/ 22 h 98"/>
                <a:gd name="T20" fmla="*/ 42 w 101"/>
                <a:gd name="T21" fmla="*/ 18 h 98"/>
                <a:gd name="T22" fmla="*/ 46 w 101"/>
                <a:gd name="T23" fmla="*/ 14 h 98"/>
                <a:gd name="T24" fmla="*/ 49 w 101"/>
                <a:gd name="T25" fmla="*/ 13 h 98"/>
                <a:gd name="T26" fmla="*/ 53 w 101"/>
                <a:gd name="T27" fmla="*/ 13 h 98"/>
                <a:gd name="T28" fmla="*/ 54 w 101"/>
                <a:gd name="T29" fmla="*/ 11 h 98"/>
                <a:gd name="T30" fmla="*/ 56 w 101"/>
                <a:gd name="T31" fmla="*/ 9 h 98"/>
                <a:gd name="T32" fmla="*/ 60 w 101"/>
                <a:gd name="T33" fmla="*/ 2 h 98"/>
                <a:gd name="T34" fmla="*/ 63 w 101"/>
                <a:gd name="T35" fmla="*/ 0 h 98"/>
                <a:gd name="T36" fmla="*/ 64 w 101"/>
                <a:gd name="T37" fmla="*/ 1 h 98"/>
                <a:gd name="T38" fmla="*/ 69 w 101"/>
                <a:gd name="T39" fmla="*/ 9 h 98"/>
                <a:gd name="T40" fmla="*/ 78 w 101"/>
                <a:gd name="T41" fmla="*/ 13 h 98"/>
                <a:gd name="T42" fmla="*/ 77 w 101"/>
                <a:gd name="T43" fmla="*/ 17 h 98"/>
                <a:gd name="T44" fmla="*/ 79 w 101"/>
                <a:gd name="T45" fmla="*/ 20 h 98"/>
                <a:gd name="T46" fmla="*/ 82 w 101"/>
                <a:gd name="T47" fmla="*/ 24 h 98"/>
                <a:gd name="T48" fmla="*/ 86 w 101"/>
                <a:gd name="T49" fmla="*/ 30 h 98"/>
                <a:gd name="T50" fmla="*/ 88 w 101"/>
                <a:gd name="T51" fmla="*/ 35 h 98"/>
                <a:gd name="T52" fmla="*/ 87 w 101"/>
                <a:gd name="T53" fmla="*/ 40 h 98"/>
                <a:gd name="T54" fmla="*/ 88 w 101"/>
                <a:gd name="T55" fmla="*/ 44 h 98"/>
                <a:gd name="T56" fmla="*/ 92 w 101"/>
                <a:gd name="T57" fmla="*/ 46 h 98"/>
                <a:gd name="T58" fmla="*/ 96 w 101"/>
                <a:gd name="T59" fmla="*/ 51 h 98"/>
                <a:gd name="T60" fmla="*/ 100 w 101"/>
                <a:gd name="T61" fmla="*/ 53 h 98"/>
                <a:gd name="T62" fmla="*/ 98 w 101"/>
                <a:gd name="T63" fmla="*/ 56 h 98"/>
                <a:gd name="T64" fmla="*/ 98 w 101"/>
                <a:gd name="T65" fmla="*/ 61 h 98"/>
                <a:gd name="T66" fmla="*/ 92 w 101"/>
                <a:gd name="T67" fmla="*/ 66 h 98"/>
                <a:gd name="T68" fmla="*/ 82 w 101"/>
                <a:gd name="T69" fmla="*/ 70 h 98"/>
                <a:gd name="T70" fmla="*/ 82 w 101"/>
                <a:gd name="T71" fmla="*/ 74 h 98"/>
                <a:gd name="T72" fmla="*/ 80 w 101"/>
                <a:gd name="T73" fmla="*/ 76 h 98"/>
                <a:gd name="T74" fmla="*/ 66 w 101"/>
                <a:gd name="T75" fmla="*/ 92 h 98"/>
                <a:gd name="T76" fmla="*/ 53 w 101"/>
                <a:gd name="T77" fmla="*/ 91 h 98"/>
                <a:gd name="T78" fmla="*/ 48 w 101"/>
                <a:gd name="T79" fmla="*/ 88 h 98"/>
                <a:gd name="T80" fmla="*/ 35 w 101"/>
                <a:gd name="T81" fmla="*/ 82 h 98"/>
                <a:gd name="T82" fmla="*/ 29 w 101"/>
                <a:gd name="T83" fmla="*/ 80 h 98"/>
                <a:gd name="T84" fmla="*/ 23 w 101"/>
                <a:gd name="T85" fmla="*/ 80 h 98"/>
                <a:gd name="T86" fmla="*/ 19 w 101"/>
                <a:gd name="T87" fmla="*/ 82 h 98"/>
                <a:gd name="T88" fmla="*/ 16 w 101"/>
                <a:gd name="T89" fmla="*/ 92 h 98"/>
                <a:gd name="T90" fmla="*/ 16 w 101"/>
                <a:gd name="T91" fmla="*/ 97 h 98"/>
                <a:gd name="T92" fmla="*/ 11 w 101"/>
                <a:gd name="T93" fmla="*/ 94 h 98"/>
                <a:gd name="T94" fmla="*/ 3 w 101"/>
                <a:gd name="T95" fmla="*/ 85 h 98"/>
                <a:gd name="T96" fmla="*/ 0 w 101"/>
                <a:gd name="T97" fmla="*/ 79 h 98"/>
                <a:gd name="T98" fmla="*/ 0 w 101"/>
                <a:gd name="T99" fmla="*/ 63 h 9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1"/>
                <a:gd name="T151" fmla="*/ 0 h 98"/>
                <a:gd name="T152" fmla="*/ 101 w 101"/>
                <a:gd name="T153" fmla="*/ 98 h 9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1" h="98">
                  <a:moveTo>
                    <a:pt x="0" y="63"/>
                  </a:moveTo>
                  <a:lnTo>
                    <a:pt x="1" y="55"/>
                  </a:lnTo>
                  <a:lnTo>
                    <a:pt x="5" y="47"/>
                  </a:lnTo>
                  <a:lnTo>
                    <a:pt x="11" y="42"/>
                  </a:lnTo>
                  <a:lnTo>
                    <a:pt x="21" y="35"/>
                  </a:lnTo>
                  <a:lnTo>
                    <a:pt x="25" y="32"/>
                  </a:lnTo>
                  <a:lnTo>
                    <a:pt x="27" y="28"/>
                  </a:lnTo>
                  <a:lnTo>
                    <a:pt x="33" y="21"/>
                  </a:lnTo>
                  <a:lnTo>
                    <a:pt x="35" y="22"/>
                  </a:lnTo>
                  <a:lnTo>
                    <a:pt x="37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49" y="13"/>
                  </a:lnTo>
                  <a:lnTo>
                    <a:pt x="53" y="13"/>
                  </a:lnTo>
                  <a:lnTo>
                    <a:pt x="54" y="11"/>
                  </a:lnTo>
                  <a:lnTo>
                    <a:pt x="56" y="9"/>
                  </a:lnTo>
                  <a:lnTo>
                    <a:pt x="60" y="2"/>
                  </a:lnTo>
                  <a:lnTo>
                    <a:pt x="63" y="0"/>
                  </a:lnTo>
                  <a:lnTo>
                    <a:pt x="64" y="1"/>
                  </a:lnTo>
                  <a:lnTo>
                    <a:pt x="69" y="9"/>
                  </a:lnTo>
                  <a:lnTo>
                    <a:pt x="78" y="13"/>
                  </a:lnTo>
                  <a:lnTo>
                    <a:pt x="77" y="17"/>
                  </a:lnTo>
                  <a:lnTo>
                    <a:pt x="79" y="20"/>
                  </a:lnTo>
                  <a:lnTo>
                    <a:pt x="82" y="24"/>
                  </a:lnTo>
                  <a:lnTo>
                    <a:pt x="86" y="30"/>
                  </a:lnTo>
                  <a:lnTo>
                    <a:pt x="88" y="35"/>
                  </a:lnTo>
                  <a:lnTo>
                    <a:pt x="87" y="40"/>
                  </a:lnTo>
                  <a:lnTo>
                    <a:pt x="88" y="44"/>
                  </a:lnTo>
                  <a:lnTo>
                    <a:pt x="92" y="46"/>
                  </a:lnTo>
                  <a:lnTo>
                    <a:pt x="96" y="51"/>
                  </a:lnTo>
                  <a:lnTo>
                    <a:pt x="100" y="53"/>
                  </a:lnTo>
                  <a:lnTo>
                    <a:pt x="98" y="56"/>
                  </a:lnTo>
                  <a:lnTo>
                    <a:pt x="98" y="61"/>
                  </a:lnTo>
                  <a:lnTo>
                    <a:pt x="92" y="66"/>
                  </a:lnTo>
                  <a:lnTo>
                    <a:pt x="82" y="70"/>
                  </a:lnTo>
                  <a:lnTo>
                    <a:pt x="82" y="74"/>
                  </a:lnTo>
                  <a:lnTo>
                    <a:pt x="80" y="76"/>
                  </a:lnTo>
                  <a:lnTo>
                    <a:pt x="66" y="92"/>
                  </a:lnTo>
                  <a:lnTo>
                    <a:pt x="53" y="91"/>
                  </a:lnTo>
                  <a:lnTo>
                    <a:pt x="48" y="88"/>
                  </a:lnTo>
                  <a:lnTo>
                    <a:pt x="35" y="82"/>
                  </a:lnTo>
                  <a:lnTo>
                    <a:pt x="29" y="80"/>
                  </a:lnTo>
                  <a:lnTo>
                    <a:pt x="23" y="80"/>
                  </a:lnTo>
                  <a:lnTo>
                    <a:pt x="19" y="82"/>
                  </a:lnTo>
                  <a:lnTo>
                    <a:pt x="16" y="92"/>
                  </a:lnTo>
                  <a:lnTo>
                    <a:pt x="16" y="97"/>
                  </a:lnTo>
                  <a:lnTo>
                    <a:pt x="11" y="94"/>
                  </a:lnTo>
                  <a:lnTo>
                    <a:pt x="3" y="85"/>
                  </a:lnTo>
                  <a:lnTo>
                    <a:pt x="0" y="79"/>
                  </a:lnTo>
                  <a:lnTo>
                    <a:pt x="0" y="6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3823389" y="5460884"/>
              <a:ext cx="76674" cy="117383"/>
            </a:xfrm>
            <a:custGeom>
              <a:avLst/>
              <a:gdLst>
                <a:gd name="T0" fmla="*/ 0 w 33"/>
                <a:gd name="T1" fmla="*/ 33 h 57"/>
                <a:gd name="T2" fmla="*/ 1 w 33"/>
                <a:gd name="T3" fmla="*/ 30 h 57"/>
                <a:gd name="T4" fmla="*/ 2 w 33"/>
                <a:gd name="T5" fmla="*/ 29 h 57"/>
                <a:gd name="T6" fmla="*/ 2 w 33"/>
                <a:gd name="T7" fmla="*/ 27 h 57"/>
                <a:gd name="T8" fmla="*/ 3 w 33"/>
                <a:gd name="T9" fmla="*/ 27 h 57"/>
                <a:gd name="T10" fmla="*/ 7 w 33"/>
                <a:gd name="T11" fmla="*/ 23 h 57"/>
                <a:gd name="T12" fmla="*/ 7 w 33"/>
                <a:gd name="T13" fmla="*/ 21 h 57"/>
                <a:gd name="T14" fmla="*/ 8 w 33"/>
                <a:gd name="T15" fmla="*/ 21 h 57"/>
                <a:gd name="T16" fmla="*/ 8 w 33"/>
                <a:gd name="T17" fmla="*/ 20 h 57"/>
                <a:gd name="T18" fmla="*/ 9 w 33"/>
                <a:gd name="T19" fmla="*/ 18 h 57"/>
                <a:gd name="T20" fmla="*/ 9 w 33"/>
                <a:gd name="T21" fmla="*/ 17 h 57"/>
                <a:gd name="T22" fmla="*/ 10 w 33"/>
                <a:gd name="T23" fmla="*/ 16 h 57"/>
                <a:gd name="T24" fmla="*/ 10 w 33"/>
                <a:gd name="T25" fmla="*/ 14 h 57"/>
                <a:gd name="T26" fmla="*/ 10 w 33"/>
                <a:gd name="T27" fmla="*/ 13 h 57"/>
                <a:gd name="T28" fmla="*/ 10 w 33"/>
                <a:gd name="T29" fmla="*/ 10 h 57"/>
                <a:gd name="T30" fmla="*/ 12 w 33"/>
                <a:gd name="T31" fmla="*/ 9 h 57"/>
                <a:gd name="T32" fmla="*/ 13 w 33"/>
                <a:gd name="T33" fmla="*/ 9 h 57"/>
                <a:gd name="T34" fmla="*/ 14 w 33"/>
                <a:gd name="T35" fmla="*/ 8 h 57"/>
                <a:gd name="T36" fmla="*/ 14 w 33"/>
                <a:gd name="T37" fmla="*/ 7 h 57"/>
                <a:gd name="T38" fmla="*/ 15 w 33"/>
                <a:gd name="T39" fmla="*/ 6 h 57"/>
                <a:gd name="T40" fmla="*/ 15 w 33"/>
                <a:gd name="T41" fmla="*/ 5 h 57"/>
                <a:gd name="T42" fmla="*/ 17 w 33"/>
                <a:gd name="T43" fmla="*/ 1 h 57"/>
                <a:gd name="T44" fmla="*/ 18 w 33"/>
                <a:gd name="T45" fmla="*/ 0 h 57"/>
                <a:gd name="T46" fmla="*/ 18 w 33"/>
                <a:gd name="T47" fmla="*/ 3 h 57"/>
                <a:gd name="T48" fmla="*/ 17 w 33"/>
                <a:gd name="T49" fmla="*/ 4 h 57"/>
                <a:gd name="T50" fmla="*/ 17 w 33"/>
                <a:gd name="T51" fmla="*/ 6 h 57"/>
                <a:gd name="T52" fmla="*/ 17 w 33"/>
                <a:gd name="T53" fmla="*/ 8 h 57"/>
                <a:gd name="T54" fmla="*/ 19 w 33"/>
                <a:gd name="T55" fmla="*/ 8 h 57"/>
                <a:gd name="T56" fmla="*/ 20 w 33"/>
                <a:gd name="T57" fmla="*/ 8 h 57"/>
                <a:gd name="T58" fmla="*/ 22 w 33"/>
                <a:gd name="T59" fmla="*/ 8 h 57"/>
                <a:gd name="T60" fmla="*/ 22 w 33"/>
                <a:gd name="T61" fmla="*/ 10 h 57"/>
                <a:gd name="T62" fmla="*/ 23 w 33"/>
                <a:gd name="T63" fmla="*/ 13 h 57"/>
                <a:gd name="T64" fmla="*/ 22 w 33"/>
                <a:gd name="T65" fmla="*/ 17 h 57"/>
                <a:gd name="T66" fmla="*/ 23 w 33"/>
                <a:gd name="T67" fmla="*/ 19 h 57"/>
                <a:gd name="T68" fmla="*/ 29 w 33"/>
                <a:gd name="T69" fmla="*/ 25 h 57"/>
                <a:gd name="T70" fmla="*/ 30 w 33"/>
                <a:gd name="T71" fmla="*/ 28 h 57"/>
                <a:gd name="T72" fmla="*/ 30 w 33"/>
                <a:gd name="T73" fmla="*/ 36 h 57"/>
                <a:gd name="T74" fmla="*/ 32 w 33"/>
                <a:gd name="T75" fmla="*/ 38 h 57"/>
                <a:gd name="T76" fmla="*/ 32 w 33"/>
                <a:gd name="T77" fmla="*/ 39 h 57"/>
                <a:gd name="T78" fmla="*/ 30 w 33"/>
                <a:gd name="T79" fmla="*/ 41 h 57"/>
                <a:gd name="T80" fmla="*/ 30 w 33"/>
                <a:gd name="T81" fmla="*/ 44 h 57"/>
                <a:gd name="T82" fmla="*/ 31 w 33"/>
                <a:gd name="T83" fmla="*/ 45 h 57"/>
                <a:gd name="T84" fmla="*/ 31 w 33"/>
                <a:gd name="T85" fmla="*/ 48 h 57"/>
                <a:gd name="T86" fmla="*/ 28 w 33"/>
                <a:gd name="T87" fmla="*/ 50 h 57"/>
                <a:gd name="T88" fmla="*/ 23 w 33"/>
                <a:gd name="T89" fmla="*/ 55 h 57"/>
                <a:gd name="T90" fmla="*/ 21 w 33"/>
                <a:gd name="T91" fmla="*/ 56 h 57"/>
                <a:gd name="T92" fmla="*/ 19 w 33"/>
                <a:gd name="T93" fmla="*/ 55 h 57"/>
                <a:gd name="T94" fmla="*/ 17 w 33"/>
                <a:gd name="T95" fmla="*/ 54 h 57"/>
                <a:gd name="T96" fmla="*/ 16 w 33"/>
                <a:gd name="T97" fmla="*/ 53 h 57"/>
                <a:gd name="T98" fmla="*/ 10 w 33"/>
                <a:gd name="T99" fmla="*/ 53 h 57"/>
                <a:gd name="T100" fmla="*/ 7 w 33"/>
                <a:gd name="T101" fmla="*/ 51 h 57"/>
                <a:gd name="T102" fmla="*/ 6 w 33"/>
                <a:gd name="T103" fmla="*/ 51 h 57"/>
                <a:gd name="T104" fmla="*/ 5 w 33"/>
                <a:gd name="T105" fmla="*/ 48 h 57"/>
                <a:gd name="T106" fmla="*/ 5 w 33"/>
                <a:gd name="T107" fmla="*/ 47 h 57"/>
                <a:gd name="T108" fmla="*/ 5 w 33"/>
                <a:gd name="T109" fmla="*/ 44 h 57"/>
                <a:gd name="T110" fmla="*/ 5 w 33"/>
                <a:gd name="T111" fmla="*/ 43 h 57"/>
                <a:gd name="T112" fmla="*/ 5 w 33"/>
                <a:gd name="T113" fmla="*/ 41 h 57"/>
                <a:gd name="T114" fmla="*/ 4 w 33"/>
                <a:gd name="T115" fmla="*/ 41 h 57"/>
                <a:gd name="T116" fmla="*/ 2 w 33"/>
                <a:gd name="T117" fmla="*/ 40 h 57"/>
                <a:gd name="T118" fmla="*/ 1 w 33"/>
                <a:gd name="T119" fmla="*/ 37 h 57"/>
                <a:gd name="T120" fmla="*/ 0 w 33"/>
                <a:gd name="T121" fmla="*/ 33 h 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"/>
                <a:gd name="T184" fmla="*/ 0 h 57"/>
                <a:gd name="T185" fmla="*/ 33 w 33"/>
                <a:gd name="T186" fmla="*/ 57 h 5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" h="57">
                  <a:moveTo>
                    <a:pt x="0" y="33"/>
                  </a:moveTo>
                  <a:lnTo>
                    <a:pt x="1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7" y="23"/>
                  </a:lnTo>
                  <a:lnTo>
                    <a:pt x="7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0" y="10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2" y="8"/>
                  </a:lnTo>
                  <a:lnTo>
                    <a:pt x="22" y="10"/>
                  </a:lnTo>
                  <a:lnTo>
                    <a:pt x="23" y="13"/>
                  </a:lnTo>
                  <a:lnTo>
                    <a:pt x="22" y="17"/>
                  </a:lnTo>
                  <a:lnTo>
                    <a:pt x="23" y="19"/>
                  </a:lnTo>
                  <a:lnTo>
                    <a:pt x="29" y="25"/>
                  </a:lnTo>
                  <a:lnTo>
                    <a:pt x="30" y="28"/>
                  </a:lnTo>
                  <a:lnTo>
                    <a:pt x="30" y="36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0" y="41"/>
                  </a:lnTo>
                  <a:lnTo>
                    <a:pt x="30" y="44"/>
                  </a:lnTo>
                  <a:lnTo>
                    <a:pt x="31" y="45"/>
                  </a:lnTo>
                  <a:lnTo>
                    <a:pt x="31" y="48"/>
                  </a:lnTo>
                  <a:lnTo>
                    <a:pt x="28" y="50"/>
                  </a:lnTo>
                  <a:lnTo>
                    <a:pt x="23" y="55"/>
                  </a:lnTo>
                  <a:lnTo>
                    <a:pt x="21" y="56"/>
                  </a:lnTo>
                  <a:lnTo>
                    <a:pt x="19" y="55"/>
                  </a:lnTo>
                  <a:lnTo>
                    <a:pt x="17" y="54"/>
                  </a:lnTo>
                  <a:lnTo>
                    <a:pt x="16" y="53"/>
                  </a:lnTo>
                  <a:lnTo>
                    <a:pt x="10" y="53"/>
                  </a:lnTo>
                  <a:lnTo>
                    <a:pt x="7" y="51"/>
                  </a:lnTo>
                  <a:lnTo>
                    <a:pt x="6" y="51"/>
                  </a:lnTo>
                  <a:lnTo>
                    <a:pt x="5" y="48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2" y="40"/>
                  </a:lnTo>
                  <a:lnTo>
                    <a:pt x="1" y="37"/>
                  </a:lnTo>
                  <a:lnTo>
                    <a:pt x="0" y="3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3272729" y="5631811"/>
              <a:ext cx="771389" cy="566324"/>
            </a:xfrm>
            <a:custGeom>
              <a:avLst/>
              <a:gdLst>
                <a:gd name="T0" fmla="*/ 11 w 332"/>
                <a:gd name="T1" fmla="*/ 72 h 276"/>
                <a:gd name="T2" fmla="*/ 19 w 332"/>
                <a:gd name="T3" fmla="*/ 69 h 276"/>
                <a:gd name="T4" fmla="*/ 24 w 332"/>
                <a:gd name="T5" fmla="*/ 52 h 276"/>
                <a:gd name="T6" fmla="*/ 35 w 332"/>
                <a:gd name="T7" fmla="*/ 26 h 276"/>
                <a:gd name="T8" fmla="*/ 49 w 332"/>
                <a:gd name="T9" fmla="*/ 33 h 276"/>
                <a:gd name="T10" fmla="*/ 57 w 332"/>
                <a:gd name="T11" fmla="*/ 43 h 276"/>
                <a:gd name="T12" fmla="*/ 72 w 332"/>
                <a:gd name="T13" fmla="*/ 41 h 276"/>
                <a:gd name="T14" fmla="*/ 103 w 332"/>
                <a:gd name="T15" fmla="*/ 47 h 276"/>
                <a:gd name="T16" fmla="*/ 111 w 332"/>
                <a:gd name="T17" fmla="*/ 53 h 276"/>
                <a:gd name="T18" fmla="*/ 120 w 332"/>
                <a:gd name="T19" fmla="*/ 54 h 276"/>
                <a:gd name="T20" fmla="*/ 133 w 332"/>
                <a:gd name="T21" fmla="*/ 58 h 276"/>
                <a:gd name="T22" fmla="*/ 126 w 332"/>
                <a:gd name="T23" fmla="*/ 38 h 276"/>
                <a:gd name="T24" fmla="*/ 124 w 332"/>
                <a:gd name="T25" fmla="*/ 25 h 276"/>
                <a:gd name="T26" fmla="*/ 122 w 332"/>
                <a:gd name="T27" fmla="*/ 17 h 276"/>
                <a:gd name="T28" fmla="*/ 124 w 332"/>
                <a:gd name="T29" fmla="*/ 4 h 276"/>
                <a:gd name="T30" fmla="*/ 130 w 332"/>
                <a:gd name="T31" fmla="*/ 9 h 276"/>
                <a:gd name="T32" fmla="*/ 139 w 332"/>
                <a:gd name="T33" fmla="*/ 5 h 276"/>
                <a:gd name="T34" fmla="*/ 145 w 332"/>
                <a:gd name="T35" fmla="*/ 4 h 276"/>
                <a:gd name="T36" fmla="*/ 156 w 332"/>
                <a:gd name="T37" fmla="*/ 17 h 276"/>
                <a:gd name="T38" fmla="*/ 153 w 332"/>
                <a:gd name="T39" fmla="*/ 30 h 276"/>
                <a:gd name="T40" fmla="*/ 148 w 332"/>
                <a:gd name="T41" fmla="*/ 41 h 276"/>
                <a:gd name="T42" fmla="*/ 158 w 332"/>
                <a:gd name="T43" fmla="*/ 42 h 276"/>
                <a:gd name="T44" fmla="*/ 170 w 332"/>
                <a:gd name="T45" fmla="*/ 40 h 276"/>
                <a:gd name="T46" fmla="*/ 187 w 332"/>
                <a:gd name="T47" fmla="*/ 28 h 276"/>
                <a:gd name="T48" fmla="*/ 195 w 332"/>
                <a:gd name="T49" fmla="*/ 24 h 276"/>
                <a:gd name="T50" fmla="*/ 202 w 332"/>
                <a:gd name="T51" fmla="*/ 21 h 276"/>
                <a:gd name="T52" fmla="*/ 208 w 332"/>
                <a:gd name="T53" fmla="*/ 6 h 276"/>
                <a:gd name="T54" fmla="*/ 215 w 332"/>
                <a:gd name="T55" fmla="*/ 11 h 276"/>
                <a:gd name="T56" fmla="*/ 226 w 332"/>
                <a:gd name="T57" fmla="*/ 38 h 276"/>
                <a:gd name="T58" fmla="*/ 241 w 332"/>
                <a:gd name="T59" fmla="*/ 33 h 276"/>
                <a:gd name="T60" fmla="*/ 250 w 332"/>
                <a:gd name="T61" fmla="*/ 49 h 276"/>
                <a:gd name="T62" fmla="*/ 263 w 332"/>
                <a:gd name="T63" fmla="*/ 64 h 276"/>
                <a:gd name="T64" fmla="*/ 275 w 332"/>
                <a:gd name="T65" fmla="*/ 77 h 276"/>
                <a:gd name="T66" fmla="*/ 290 w 332"/>
                <a:gd name="T67" fmla="*/ 91 h 276"/>
                <a:gd name="T68" fmla="*/ 304 w 332"/>
                <a:gd name="T69" fmla="*/ 106 h 276"/>
                <a:gd name="T70" fmla="*/ 306 w 332"/>
                <a:gd name="T71" fmla="*/ 143 h 276"/>
                <a:gd name="T72" fmla="*/ 319 w 332"/>
                <a:gd name="T73" fmla="*/ 192 h 276"/>
                <a:gd name="T74" fmla="*/ 331 w 332"/>
                <a:gd name="T75" fmla="*/ 205 h 276"/>
                <a:gd name="T76" fmla="*/ 322 w 332"/>
                <a:gd name="T77" fmla="*/ 230 h 276"/>
                <a:gd name="T78" fmla="*/ 313 w 332"/>
                <a:gd name="T79" fmla="*/ 236 h 276"/>
                <a:gd name="T80" fmla="*/ 307 w 332"/>
                <a:gd name="T81" fmla="*/ 254 h 276"/>
                <a:gd name="T82" fmla="*/ 297 w 332"/>
                <a:gd name="T83" fmla="*/ 266 h 276"/>
                <a:gd name="T84" fmla="*/ 287 w 332"/>
                <a:gd name="T85" fmla="*/ 265 h 276"/>
                <a:gd name="T86" fmla="*/ 281 w 332"/>
                <a:gd name="T87" fmla="*/ 254 h 276"/>
                <a:gd name="T88" fmla="*/ 273 w 332"/>
                <a:gd name="T89" fmla="*/ 255 h 276"/>
                <a:gd name="T90" fmla="*/ 260 w 332"/>
                <a:gd name="T91" fmla="*/ 250 h 276"/>
                <a:gd name="T92" fmla="*/ 231 w 332"/>
                <a:gd name="T93" fmla="*/ 244 h 276"/>
                <a:gd name="T94" fmla="*/ 207 w 332"/>
                <a:gd name="T95" fmla="*/ 239 h 276"/>
                <a:gd name="T96" fmla="*/ 184 w 332"/>
                <a:gd name="T97" fmla="*/ 228 h 276"/>
                <a:gd name="T98" fmla="*/ 177 w 332"/>
                <a:gd name="T99" fmla="*/ 222 h 276"/>
                <a:gd name="T100" fmla="*/ 161 w 332"/>
                <a:gd name="T101" fmla="*/ 211 h 276"/>
                <a:gd name="T102" fmla="*/ 131 w 332"/>
                <a:gd name="T103" fmla="*/ 197 h 276"/>
                <a:gd name="T104" fmla="*/ 95 w 332"/>
                <a:gd name="T105" fmla="*/ 181 h 276"/>
                <a:gd name="T106" fmla="*/ 76 w 332"/>
                <a:gd name="T107" fmla="*/ 172 h 276"/>
                <a:gd name="T108" fmla="*/ 64 w 332"/>
                <a:gd name="T109" fmla="*/ 158 h 276"/>
                <a:gd name="T110" fmla="*/ 38 w 332"/>
                <a:gd name="T111" fmla="*/ 142 h 276"/>
                <a:gd name="T112" fmla="*/ 38 w 332"/>
                <a:gd name="T113" fmla="*/ 140 h 276"/>
                <a:gd name="T114" fmla="*/ 32 w 332"/>
                <a:gd name="T115" fmla="*/ 135 h 276"/>
                <a:gd name="T116" fmla="*/ 29 w 332"/>
                <a:gd name="T117" fmla="*/ 132 h 276"/>
                <a:gd name="T118" fmla="*/ 25 w 332"/>
                <a:gd name="T119" fmla="*/ 132 h 276"/>
                <a:gd name="T120" fmla="*/ 16 w 332"/>
                <a:gd name="T121" fmla="*/ 118 h 276"/>
                <a:gd name="T122" fmla="*/ 8 w 332"/>
                <a:gd name="T123" fmla="*/ 105 h 2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2"/>
                <a:gd name="T187" fmla="*/ 0 h 276"/>
                <a:gd name="T188" fmla="*/ 332 w 332"/>
                <a:gd name="T189" fmla="*/ 276 h 27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2" h="276">
                  <a:moveTo>
                    <a:pt x="0" y="95"/>
                  </a:moveTo>
                  <a:lnTo>
                    <a:pt x="2" y="87"/>
                  </a:lnTo>
                  <a:lnTo>
                    <a:pt x="2" y="72"/>
                  </a:lnTo>
                  <a:lnTo>
                    <a:pt x="8" y="69"/>
                  </a:lnTo>
                  <a:lnTo>
                    <a:pt x="11" y="72"/>
                  </a:lnTo>
                  <a:lnTo>
                    <a:pt x="13" y="71"/>
                  </a:lnTo>
                  <a:lnTo>
                    <a:pt x="12" y="69"/>
                  </a:lnTo>
                  <a:lnTo>
                    <a:pt x="13" y="69"/>
                  </a:lnTo>
                  <a:lnTo>
                    <a:pt x="16" y="71"/>
                  </a:lnTo>
                  <a:lnTo>
                    <a:pt x="19" y="69"/>
                  </a:lnTo>
                  <a:lnTo>
                    <a:pt x="19" y="67"/>
                  </a:lnTo>
                  <a:lnTo>
                    <a:pt x="23" y="66"/>
                  </a:lnTo>
                  <a:lnTo>
                    <a:pt x="24" y="64"/>
                  </a:lnTo>
                  <a:lnTo>
                    <a:pt x="24" y="60"/>
                  </a:lnTo>
                  <a:lnTo>
                    <a:pt x="24" y="52"/>
                  </a:lnTo>
                  <a:lnTo>
                    <a:pt x="22" y="49"/>
                  </a:lnTo>
                  <a:lnTo>
                    <a:pt x="22" y="36"/>
                  </a:lnTo>
                  <a:lnTo>
                    <a:pt x="24" y="31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7" y="27"/>
                  </a:lnTo>
                  <a:lnTo>
                    <a:pt x="39" y="29"/>
                  </a:lnTo>
                  <a:lnTo>
                    <a:pt x="45" y="28"/>
                  </a:lnTo>
                  <a:lnTo>
                    <a:pt x="47" y="30"/>
                  </a:lnTo>
                  <a:lnTo>
                    <a:pt x="49" y="33"/>
                  </a:lnTo>
                  <a:lnTo>
                    <a:pt x="49" y="35"/>
                  </a:lnTo>
                  <a:lnTo>
                    <a:pt x="53" y="41"/>
                  </a:lnTo>
                  <a:lnTo>
                    <a:pt x="55" y="42"/>
                  </a:lnTo>
                  <a:lnTo>
                    <a:pt x="56" y="42"/>
                  </a:lnTo>
                  <a:lnTo>
                    <a:pt x="57" y="43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9" y="43"/>
                  </a:lnTo>
                  <a:lnTo>
                    <a:pt x="72" y="41"/>
                  </a:lnTo>
                  <a:lnTo>
                    <a:pt x="83" y="41"/>
                  </a:lnTo>
                  <a:lnTo>
                    <a:pt x="88" y="43"/>
                  </a:lnTo>
                  <a:lnTo>
                    <a:pt x="96" y="46"/>
                  </a:lnTo>
                  <a:lnTo>
                    <a:pt x="101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7" y="47"/>
                  </a:lnTo>
                  <a:lnTo>
                    <a:pt x="106" y="51"/>
                  </a:lnTo>
                  <a:lnTo>
                    <a:pt x="111" y="54"/>
                  </a:lnTo>
                  <a:lnTo>
                    <a:pt x="111" y="53"/>
                  </a:lnTo>
                  <a:lnTo>
                    <a:pt x="112" y="52"/>
                  </a:lnTo>
                  <a:lnTo>
                    <a:pt x="114" y="53"/>
                  </a:lnTo>
                  <a:lnTo>
                    <a:pt x="115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4" y="55"/>
                  </a:lnTo>
                  <a:lnTo>
                    <a:pt x="124" y="60"/>
                  </a:lnTo>
                  <a:lnTo>
                    <a:pt x="124" y="61"/>
                  </a:lnTo>
                  <a:lnTo>
                    <a:pt x="128" y="61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5"/>
                  </a:lnTo>
                  <a:lnTo>
                    <a:pt x="131" y="54"/>
                  </a:lnTo>
                  <a:lnTo>
                    <a:pt x="128" y="50"/>
                  </a:lnTo>
                  <a:lnTo>
                    <a:pt x="126" y="38"/>
                  </a:lnTo>
                  <a:lnTo>
                    <a:pt x="126" y="35"/>
                  </a:lnTo>
                  <a:lnTo>
                    <a:pt x="125" y="32"/>
                  </a:lnTo>
                  <a:lnTo>
                    <a:pt x="125" y="28"/>
                  </a:lnTo>
                  <a:lnTo>
                    <a:pt x="124" y="27"/>
                  </a:lnTo>
                  <a:lnTo>
                    <a:pt x="124" y="25"/>
                  </a:lnTo>
                  <a:lnTo>
                    <a:pt x="124" y="24"/>
                  </a:lnTo>
                  <a:lnTo>
                    <a:pt x="124" y="22"/>
                  </a:lnTo>
                  <a:lnTo>
                    <a:pt x="122" y="21"/>
                  </a:lnTo>
                  <a:lnTo>
                    <a:pt x="122" y="19"/>
                  </a:lnTo>
                  <a:lnTo>
                    <a:pt x="122" y="17"/>
                  </a:lnTo>
                  <a:lnTo>
                    <a:pt x="123" y="16"/>
                  </a:lnTo>
                  <a:lnTo>
                    <a:pt x="122" y="11"/>
                  </a:lnTo>
                  <a:lnTo>
                    <a:pt x="122" y="9"/>
                  </a:lnTo>
                  <a:lnTo>
                    <a:pt x="122" y="6"/>
                  </a:lnTo>
                  <a:lnTo>
                    <a:pt x="124" y="4"/>
                  </a:lnTo>
                  <a:lnTo>
                    <a:pt x="126" y="4"/>
                  </a:lnTo>
                  <a:lnTo>
                    <a:pt x="128" y="6"/>
                  </a:lnTo>
                  <a:lnTo>
                    <a:pt x="128" y="9"/>
                  </a:lnTo>
                  <a:lnTo>
                    <a:pt x="129" y="9"/>
                  </a:lnTo>
                  <a:lnTo>
                    <a:pt x="130" y="9"/>
                  </a:lnTo>
                  <a:lnTo>
                    <a:pt x="132" y="6"/>
                  </a:lnTo>
                  <a:lnTo>
                    <a:pt x="133" y="3"/>
                  </a:lnTo>
                  <a:lnTo>
                    <a:pt x="135" y="2"/>
                  </a:lnTo>
                  <a:lnTo>
                    <a:pt x="134" y="5"/>
                  </a:lnTo>
                  <a:lnTo>
                    <a:pt x="139" y="5"/>
                  </a:lnTo>
                  <a:lnTo>
                    <a:pt x="141" y="5"/>
                  </a:lnTo>
                  <a:lnTo>
                    <a:pt x="142" y="4"/>
                  </a:lnTo>
                  <a:lnTo>
                    <a:pt x="142" y="2"/>
                  </a:lnTo>
                  <a:lnTo>
                    <a:pt x="145" y="0"/>
                  </a:lnTo>
                  <a:lnTo>
                    <a:pt x="145" y="4"/>
                  </a:lnTo>
                  <a:lnTo>
                    <a:pt x="147" y="10"/>
                  </a:lnTo>
                  <a:lnTo>
                    <a:pt x="148" y="11"/>
                  </a:lnTo>
                  <a:lnTo>
                    <a:pt x="155" y="14"/>
                  </a:lnTo>
                  <a:lnTo>
                    <a:pt x="156" y="16"/>
                  </a:lnTo>
                  <a:lnTo>
                    <a:pt x="156" y="17"/>
                  </a:lnTo>
                  <a:lnTo>
                    <a:pt x="155" y="18"/>
                  </a:lnTo>
                  <a:lnTo>
                    <a:pt x="155" y="20"/>
                  </a:lnTo>
                  <a:lnTo>
                    <a:pt x="153" y="22"/>
                  </a:lnTo>
                  <a:lnTo>
                    <a:pt x="153" y="24"/>
                  </a:lnTo>
                  <a:lnTo>
                    <a:pt x="153" y="30"/>
                  </a:lnTo>
                  <a:lnTo>
                    <a:pt x="152" y="34"/>
                  </a:lnTo>
                  <a:lnTo>
                    <a:pt x="151" y="36"/>
                  </a:lnTo>
                  <a:lnTo>
                    <a:pt x="150" y="38"/>
                  </a:lnTo>
                  <a:lnTo>
                    <a:pt x="148" y="39"/>
                  </a:lnTo>
                  <a:lnTo>
                    <a:pt x="148" y="41"/>
                  </a:lnTo>
                  <a:lnTo>
                    <a:pt x="149" y="42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7" y="41"/>
                  </a:lnTo>
                  <a:lnTo>
                    <a:pt x="158" y="42"/>
                  </a:lnTo>
                  <a:lnTo>
                    <a:pt x="157" y="44"/>
                  </a:lnTo>
                  <a:lnTo>
                    <a:pt x="157" y="50"/>
                  </a:lnTo>
                  <a:lnTo>
                    <a:pt x="163" y="50"/>
                  </a:lnTo>
                  <a:lnTo>
                    <a:pt x="164" y="47"/>
                  </a:lnTo>
                  <a:lnTo>
                    <a:pt x="170" y="40"/>
                  </a:lnTo>
                  <a:lnTo>
                    <a:pt x="174" y="31"/>
                  </a:lnTo>
                  <a:lnTo>
                    <a:pt x="181" y="30"/>
                  </a:lnTo>
                  <a:lnTo>
                    <a:pt x="183" y="27"/>
                  </a:lnTo>
                  <a:lnTo>
                    <a:pt x="184" y="26"/>
                  </a:lnTo>
                  <a:lnTo>
                    <a:pt x="187" y="28"/>
                  </a:lnTo>
                  <a:lnTo>
                    <a:pt x="188" y="26"/>
                  </a:lnTo>
                  <a:lnTo>
                    <a:pt x="190" y="25"/>
                  </a:lnTo>
                  <a:lnTo>
                    <a:pt x="192" y="26"/>
                  </a:lnTo>
                  <a:lnTo>
                    <a:pt x="194" y="25"/>
                  </a:lnTo>
                  <a:lnTo>
                    <a:pt x="195" y="24"/>
                  </a:lnTo>
                  <a:lnTo>
                    <a:pt x="197" y="25"/>
                  </a:lnTo>
                  <a:lnTo>
                    <a:pt x="198" y="23"/>
                  </a:lnTo>
                  <a:lnTo>
                    <a:pt x="197" y="22"/>
                  </a:lnTo>
                  <a:lnTo>
                    <a:pt x="200" y="20"/>
                  </a:lnTo>
                  <a:lnTo>
                    <a:pt x="202" y="21"/>
                  </a:lnTo>
                  <a:lnTo>
                    <a:pt x="205" y="14"/>
                  </a:lnTo>
                  <a:lnTo>
                    <a:pt x="206" y="12"/>
                  </a:lnTo>
                  <a:lnTo>
                    <a:pt x="208" y="10"/>
                  </a:lnTo>
                  <a:lnTo>
                    <a:pt x="210" y="10"/>
                  </a:lnTo>
                  <a:lnTo>
                    <a:pt x="208" y="6"/>
                  </a:lnTo>
                  <a:lnTo>
                    <a:pt x="210" y="5"/>
                  </a:lnTo>
                  <a:lnTo>
                    <a:pt x="212" y="8"/>
                  </a:lnTo>
                  <a:lnTo>
                    <a:pt x="213" y="9"/>
                  </a:lnTo>
                  <a:lnTo>
                    <a:pt x="214" y="10"/>
                  </a:lnTo>
                  <a:lnTo>
                    <a:pt x="215" y="11"/>
                  </a:lnTo>
                  <a:lnTo>
                    <a:pt x="216" y="19"/>
                  </a:lnTo>
                  <a:lnTo>
                    <a:pt x="221" y="19"/>
                  </a:lnTo>
                  <a:lnTo>
                    <a:pt x="223" y="27"/>
                  </a:lnTo>
                  <a:lnTo>
                    <a:pt x="225" y="35"/>
                  </a:lnTo>
                  <a:lnTo>
                    <a:pt x="226" y="38"/>
                  </a:lnTo>
                  <a:lnTo>
                    <a:pt x="228" y="38"/>
                  </a:lnTo>
                  <a:lnTo>
                    <a:pt x="235" y="37"/>
                  </a:lnTo>
                  <a:lnTo>
                    <a:pt x="236" y="33"/>
                  </a:lnTo>
                  <a:lnTo>
                    <a:pt x="239" y="31"/>
                  </a:lnTo>
                  <a:lnTo>
                    <a:pt x="241" y="33"/>
                  </a:lnTo>
                  <a:lnTo>
                    <a:pt x="243" y="38"/>
                  </a:lnTo>
                  <a:lnTo>
                    <a:pt x="244" y="39"/>
                  </a:lnTo>
                  <a:lnTo>
                    <a:pt x="247" y="44"/>
                  </a:lnTo>
                  <a:lnTo>
                    <a:pt x="248" y="45"/>
                  </a:lnTo>
                  <a:lnTo>
                    <a:pt x="250" y="49"/>
                  </a:lnTo>
                  <a:lnTo>
                    <a:pt x="250" y="50"/>
                  </a:lnTo>
                  <a:lnTo>
                    <a:pt x="251" y="54"/>
                  </a:lnTo>
                  <a:lnTo>
                    <a:pt x="259" y="63"/>
                  </a:lnTo>
                  <a:lnTo>
                    <a:pt x="260" y="63"/>
                  </a:lnTo>
                  <a:lnTo>
                    <a:pt x="263" y="64"/>
                  </a:lnTo>
                  <a:lnTo>
                    <a:pt x="263" y="65"/>
                  </a:lnTo>
                  <a:lnTo>
                    <a:pt x="264" y="71"/>
                  </a:lnTo>
                  <a:lnTo>
                    <a:pt x="267" y="73"/>
                  </a:lnTo>
                  <a:lnTo>
                    <a:pt x="272" y="74"/>
                  </a:lnTo>
                  <a:lnTo>
                    <a:pt x="275" y="77"/>
                  </a:lnTo>
                  <a:lnTo>
                    <a:pt x="275" y="79"/>
                  </a:lnTo>
                  <a:lnTo>
                    <a:pt x="277" y="83"/>
                  </a:lnTo>
                  <a:lnTo>
                    <a:pt x="284" y="88"/>
                  </a:lnTo>
                  <a:lnTo>
                    <a:pt x="286" y="91"/>
                  </a:lnTo>
                  <a:lnTo>
                    <a:pt x="290" y="91"/>
                  </a:lnTo>
                  <a:lnTo>
                    <a:pt x="295" y="91"/>
                  </a:lnTo>
                  <a:lnTo>
                    <a:pt x="297" y="93"/>
                  </a:lnTo>
                  <a:lnTo>
                    <a:pt x="302" y="98"/>
                  </a:lnTo>
                  <a:lnTo>
                    <a:pt x="304" y="100"/>
                  </a:lnTo>
                  <a:lnTo>
                    <a:pt x="304" y="106"/>
                  </a:lnTo>
                  <a:lnTo>
                    <a:pt x="304" y="114"/>
                  </a:lnTo>
                  <a:lnTo>
                    <a:pt x="300" y="135"/>
                  </a:lnTo>
                  <a:lnTo>
                    <a:pt x="301" y="139"/>
                  </a:lnTo>
                  <a:lnTo>
                    <a:pt x="304" y="142"/>
                  </a:lnTo>
                  <a:lnTo>
                    <a:pt x="306" y="146"/>
                  </a:lnTo>
                  <a:lnTo>
                    <a:pt x="309" y="177"/>
                  </a:lnTo>
                  <a:lnTo>
                    <a:pt x="313" y="179"/>
                  </a:lnTo>
                  <a:lnTo>
                    <a:pt x="316" y="180"/>
                  </a:lnTo>
                  <a:lnTo>
                    <a:pt x="318" y="192"/>
                  </a:lnTo>
                  <a:lnTo>
                    <a:pt x="319" y="195"/>
                  </a:lnTo>
                  <a:lnTo>
                    <a:pt x="322" y="198"/>
                  </a:lnTo>
                  <a:lnTo>
                    <a:pt x="323" y="198"/>
                  </a:lnTo>
                  <a:lnTo>
                    <a:pt x="324" y="199"/>
                  </a:lnTo>
                  <a:lnTo>
                    <a:pt x="331" y="202"/>
                  </a:lnTo>
                  <a:lnTo>
                    <a:pt x="331" y="208"/>
                  </a:lnTo>
                  <a:lnTo>
                    <a:pt x="329" y="212"/>
                  </a:lnTo>
                  <a:lnTo>
                    <a:pt x="327" y="214"/>
                  </a:lnTo>
                  <a:lnTo>
                    <a:pt x="327" y="220"/>
                  </a:lnTo>
                  <a:lnTo>
                    <a:pt x="324" y="230"/>
                  </a:lnTo>
                  <a:lnTo>
                    <a:pt x="322" y="233"/>
                  </a:lnTo>
                  <a:lnTo>
                    <a:pt x="321" y="234"/>
                  </a:lnTo>
                  <a:lnTo>
                    <a:pt x="319" y="237"/>
                  </a:lnTo>
                  <a:lnTo>
                    <a:pt x="317" y="238"/>
                  </a:lnTo>
                  <a:lnTo>
                    <a:pt x="314" y="240"/>
                  </a:lnTo>
                  <a:lnTo>
                    <a:pt x="313" y="239"/>
                  </a:lnTo>
                  <a:lnTo>
                    <a:pt x="310" y="240"/>
                  </a:lnTo>
                  <a:lnTo>
                    <a:pt x="314" y="248"/>
                  </a:lnTo>
                  <a:lnTo>
                    <a:pt x="313" y="250"/>
                  </a:lnTo>
                  <a:lnTo>
                    <a:pt x="310" y="252"/>
                  </a:lnTo>
                  <a:lnTo>
                    <a:pt x="307" y="257"/>
                  </a:lnTo>
                  <a:lnTo>
                    <a:pt x="306" y="257"/>
                  </a:lnTo>
                  <a:lnTo>
                    <a:pt x="304" y="256"/>
                  </a:lnTo>
                  <a:lnTo>
                    <a:pt x="300" y="259"/>
                  </a:lnTo>
                  <a:lnTo>
                    <a:pt x="296" y="263"/>
                  </a:lnTo>
                  <a:lnTo>
                    <a:pt x="297" y="269"/>
                  </a:lnTo>
                  <a:lnTo>
                    <a:pt x="298" y="271"/>
                  </a:lnTo>
                  <a:lnTo>
                    <a:pt x="297" y="273"/>
                  </a:lnTo>
                  <a:lnTo>
                    <a:pt x="294" y="275"/>
                  </a:lnTo>
                  <a:lnTo>
                    <a:pt x="290" y="269"/>
                  </a:lnTo>
                  <a:lnTo>
                    <a:pt x="287" y="268"/>
                  </a:lnTo>
                  <a:lnTo>
                    <a:pt x="286" y="264"/>
                  </a:lnTo>
                  <a:lnTo>
                    <a:pt x="285" y="263"/>
                  </a:lnTo>
                  <a:lnTo>
                    <a:pt x="285" y="261"/>
                  </a:lnTo>
                  <a:lnTo>
                    <a:pt x="284" y="261"/>
                  </a:lnTo>
                  <a:lnTo>
                    <a:pt x="281" y="257"/>
                  </a:lnTo>
                  <a:lnTo>
                    <a:pt x="277" y="256"/>
                  </a:lnTo>
                  <a:lnTo>
                    <a:pt x="274" y="257"/>
                  </a:lnTo>
                  <a:lnTo>
                    <a:pt x="274" y="256"/>
                  </a:lnTo>
                  <a:lnTo>
                    <a:pt x="273" y="256"/>
                  </a:lnTo>
                  <a:lnTo>
                    <a:pt x="273" y="258"/>
                  </a:lnTo>
                  <a:lnTo>
                    <a:pt x="272" y="259"/>
                  </a:lnTo>
                  <a:lnTo>
                    <a:pt x="263" y="255"/>
                  </a:lnTo>
                  <a:lnTo>
                    <a:pt x="262" y="254"/>
                  </a:lnTo>
                  <a:lnTo>
                    <a:pt x="261" y="253"/>
                  </a:lnTo>
                  <a:lnTo>
                    <a:pt x="260" y="253"/>
                  </a:lnTo>
                  <a:lnTo>
                    <a:pt x="250" y="251"/>
                  </a:lnTo>
                  <a:lnTo>
                    <a:pt x="244" y="249"/>
                  </a:lnTo>
                  <a:lnTo>
                    <a:pt x="240" y="249"/>
                  </a:lnTo>
                  <a:lnTo>
                    <a:pt x="235" y="248"/>
                  </a:lnTo>
                  <a:lnTo>
                    <a:pt x="231" y="247"/>
                  </a:lnTo>
                  <a:lnTo>
                    <a:pt x="226" y="244"/>
                  </a:lnTo>
                  <a:lnTo>
                    <a:pt x="217" y="242"/>
                  </a:lnTo>
                  <a:lnTo>
                    <a:pt x="213" y="242"/>
                  </a:lnTo>
                  <a:lnTo>
                    <a:pt x="209" y="241"/>
                  </a:lnTo>
                  <a:lnTo>
                    <a:pt x="207" y="242"/>
                  </a:lnTo>
                  <a:lnTo>
                    <a:pt x="197" y="240"/>
                  </a:lnTo>
                  <a:lnTo>
                    <a:pt x="192" y="238"/>
                  </a:lnTo>
                  <a:lnTo>
                    <a:pt x="190" y="236"/>
                  </a:lnTo>
                  <a:lnTo>
                    <a:pt x="185" y="231"/>
                  </a:lnTo>
                  <a:lnTo>
                    <a:pt x="184" y="231"/>
                  </a:lnTo>
                  <a:lnTo>
                    <a:pt x="183" y="230"/>
                  </a:lnTo>
                  <a:lnTo>
                    <a:pt x="181" y="228"/>
                  </a:lnTo>
                  <a:lnTo>
                    <a:pt x="179" y="226"/>
                  </a:lnTo>
                  <a:lnTo>
                    <a:pt x="178" y="227"/>
                  </a:lnTo>
                  <a:lnTo>
                    <a:pt x="177" y="225"/>
                  </a:lnTo>
                  <a:lnTo>
                    <a:pt x="176" y="223"/>
                  </a:lnTo>
                  <a:lnTo>
                    <a:pt x="175" y="220"/>
                  </a:lnTo>
                  <a:lnTo>
                    <a:pt x="172" y="218"/>
                  </a:lnTo>
                  <a:lnTo>
                    <a:pt x="166" y="215"/>
                  </a:lnTo>
                  <a:lnTo>
                    <a:pt x="161" y="214"/>
                  </a:lnTo>
                  <a:lnTo>
                    <a:pt x="159" y="213"/>
                  </a:lnTo>
                  <a:lnTo>
                    <a:pt x="158" y="213"/>
                  </a:lnTo>
                  <a:lnTo>
                    <a:pt x="157" y="213"/>
                  </a:lnTo>
                  <a:lnTo>
                    <a:pt x="142" y="206"/>
                  </a:lnTo>
                  <a:lnTo>
                    <a:pt x="131" y="200"/>
                  </a:lnTo>
                  <a:lnTo>
                    <a:pt x="122" y="197"/>
                  </a:lnTo>
                  <a:lnTo>
                    <a:pt x="117" y="194"/>
                  </a:lnTo>
                  <a:lnTo>
                    <a:pt x="109" y="191"/>
                  </a:lnTo>
                  <a:lnTo>
                    <a:pt x="99" y="186"/>
                  </a:lnTo>
                  <a:lnTo>
                    <a:pt x="95" y="184"/>
                  </a:lnTo>
                  <a:lnTo>
                    <a:pt x="87" y="181"/>
                  </a:lnTo>
                  <a:lnTo>
                    <a:pt x="79" y="177"/>
                  </a:lnTo>
                  <a:lnTo>
                    <a:pt x="79" y="178"/>
                  </a:lnTo>
                  <a:lnTo>
                    <a:pt x="78" y="177"/>
                  </a:lnTo>
                  <a:lnTo>
                    <a:pt x="76" y="175"/>
                  </a:lnTo>
                  <a:lnTo>
                    <a:pt x="75" y="175"/>
                  </a:lnTo>
                  <a:lnTo>
                    <a:pt x="74" y="175"/>
                  </a:lnTo>
                  <a:lnTo>
                    <a:pt x="74" y="170"/>
                  </a:lnTo>
                  <a:lnTo>
                    <a:pt x="71" y="168"/>
                  </a:lnTo>
                  <a:lnTo>
                    <a:pt x="64" y="161"/>
                  </a:lnTo>
                  <a:lnTo>
                    <a:pt x="61" y="158"/>
                  </a:lnTo>
                  <a:lnTo>
                    <a:pt x="54" y="154"/>
                  </a:lnTo>
                  <a:lnTo>
                    <a:pt x="52" y="153"/>
                  </a:lnTo>
                  <a:lnTo>
                    <a:pt x="44" y="148"/>
                  </a:lnTo>
                  <a:lnTo>
                    <a:pt x="38" y="145"/>
                  </a:lnTo>
                  <a:lnTo>
                    <a:pt x="39" y="144"/>
                  </a:lnTo>
                  <a:lnTo>
                    <a:pt x="40" y="145"/>
                  </a:lnTo>
                  <a:lnTo>
                    <a:pt x="40" y="144"/>
                  </a:lnTo>
                  <a:lnTo>
                    <a:pt x="37" y="144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2"/>
                  </a:lnTo>
                  <a:lnTo>
                    <a:pt x="34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1" y="134"/>
                  </a:lnTo>
                  <a:lnTo>
                    <a:pt x="30" y="136"/>
                  </a:lnTo>
                  <a:lnTo>
                    <a:pt x="29" y="135"/>
                  </a:lnTo>
                  <a:lnTo>
                    <a:pt x="30" y="134"/>
                  </a:lnTo>
                  <a:lnTo>
                    <a:pt x="29" y="132"/>
                  </a:lnTo>
                  <a:lnTo>
                    <a:pt x="29" y="133"/>
                  </a:lnTo>
                  <a:lnTo>
                    <a:pt x="28" y="134"/>
                  </a:lnTo>
                  <a:lnTo>
                    <a:pt x="27" y="135"/>
                  </a:lnTo>
                  <a:lnTo>
                    <a:pt x="27" y="133"/>
                  </a:lnTo>
                  <a:lnTo>
                    <a:pt x="25" y="132"/>
                  </a:lnTo>
                  <a:lnTo>
                    <a:pt x="24" y="130"/>
                  </a:lnTo>
                  <a:lnTo>
                    <a:pt x="24" y="129"/>
                  </a:lnTo>
                  <a:lnTo>
                    <a:pt x="20" y="129"/>
                  </a:lnTo>
                  <a:lnTo>
                    <a:pt x="20" y="124"/>
                  </a:lnTo>
                  <a:lnTo>
                    <a:pt x="16" y="118"/>
                  </a:lnTo>
                  <a:lnTo>
                    <a:pt x="14" y="117"/>
                  </a:lnTo>
                  <a:lnTo>
                    <a:pt x="11" y="114"/>
                  </a:lnTo>
                  <a:lnTo>
                    <a:pt x="10" y="110"/>
                  </a:lnTo>
                  <a:lnTo>
                    <a:pt x="9" y="108"/>
                  </a:lnTo>
                  <a:lnTo>
                    <a:pt x="8" y="105"/>
                  </a:lnTo>
                  <a:lnTo>
                    <a:pt x="4" y="101"/>
                  </a:lnTo>
                  <a:lnTo>
                    <a:pt x="1" y="99"/>
                  </a:lnTo>
                  <a:lnTo>
                    <a:pt x="0" y="95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3609631" y="5302313"/>
              <a:ext cx="362460" cy="436584"/>
            </a:xfrm>
            <a:custGeom>
              <a:avLst/>
              <a:gdLst>
                <a:gd name="T0" fmla="*/ 12 w 155"/>
                <a:gd name="T1" fmla="*/ 178 h 211"/>
                <a:gd name="T2" fmla="*/ 8 w 155"/>
                <a:gd name="T3" fmla="*/ 187 h 211"/>
                <a:gd name="T4" fmla="*/ 3 w 155"/>
                <a:gd name="T5" fmla="*/ 202 h 211"/>
                <a:gd name="T6" fmla="*/ 12 w 155"/>
                <a:gd name="T7" fmla="*/ 204 h 211"/>
                <a:gd name="T8" fmla="*/ 19 w 155"/>
                <a:gd name="T9" fmla="*/ 210 h 211"/>
                <a:gd name="T10" fmla="*/ 39 w 155"/>
                <a:gd name="T11" fmla="*/ 189 h 211"/>
                <a:gd name="T12" fmla="*/ 49 w 155"/>
                <a:gd name="T13" fmla="*/ 187 h 211"/>
                <a:gd name="T14" fmla="*/ 55 w 155"/>
                <a:gd name="T15" fmla="*/ 183 h 211"/>
                <a:gd name="T16" fmla="*/ 65 w 155"/>
                <a:gd name="T17" fmla="*/ 173 h 211"/>
                <a:gd name="T18" fmla="*/ 70 w 155"/>
                <a:gd name="T19" fmla="*/ 173 h 211"/>
                <a:gd name="T20" fmla="*/ 75 w 155"/>
                <a:gd name="T21" fmla="*/ 163 h 211"/>
                <a:gd name="T22" fmla="*/ 91 w 155"/>
                <a:gd name="T23" fmla="*/ 146 h 211"/>
                <a:gd name="T24" fmla="*/ 98 w 155"/>
                <a:gd name="T25" fmla="*/ 135 h 211"/>
                <a:gd name="T26" fmla="*/ 99 w 155"/>
                <a:gd name="T27" fmla="*/ 122 h 211"/>
                <a:gd name="T28" fmla="*/ 94 w 155"/>
                <a:gd name="T29" fmla="*/ 112 h 211"/>
                <a:gd name="T30" fmla="*/ 101 w 155"/>
                <a:gd name="T31" fmla="*/ 99 h 211"/>
                <a:gd name="T32" fmla="*/ 103 w 155"/>
                <a:gd name="T33" fmla="*/ 93 h 211"/>
                <a:gd name="T34" fmla="*/ 106 w 155"/>
                <a:gd name="T35" fmla="*/ 85 h 211"/>
                <a:gd name="T36" fmla="*/ 109 w 155"/>
                <a:gd name="T37" fmla="*/ 81 h 211"/>
                <a:gd name="T38" fmla="*/ 112 w 155"/>
                <a:gd name="T39" fmla="*/ 82 h 211"/>
                <a:gd name="T40" fmla="*/ 116 w 155"/>
                <a:gd name="T41" fmla="*/ 86 h 211"/>
                <a:gd name="T42" fmla="*/ 124 w 155"/>
                <a:gd name="T43" fmla="*/ 104 h 211"/>
                <a:gd name="T44" fmla="*/ 124 w 155"/>
                <a:gd name="T45" fmla="*/ 123 h 211"/>
                <a:gd name="T46" fmla="*/ 129 w 155"/>
                <a:gd name="T47" fmla="*/ 131 h 211"/>
                <a:gd name="T48" fmla="*/ 133 w 155"/>
                <a:gd name="T49" fmla="*/ 147 h 211"/>
                <a:gd name="T50" fmla="*/ 145 w 155"/>
                <a:gd name="T51" fmla="*/ 153 h 211"/>
                <a:gd name="T52" fmla="*/ 150 w 155"/>
                <a:gd name="T53" fmla="*/ 142 h 211"/>
                <a:gd name="T54" fmla="*/ 153 w 155"/>
                <a:gd name="T55" fmla="*/ 113 h 211"/>
                <a:gd name="T56" fmla="*/ 152 w 155"/>
                <a:gd name="T57" fmla="*/ 85 h 211"/>
                <a:gd name="T58" fmla="*/ 155 w 155"/>
                <a:gd name="T59" fmla="*/ 67 h 211"/>
                <a:gd name="T60" fmla="*/ 155 w 155"/>
                <a:gd name="T61" fmla="*/ 54 h 211"/>
                <a:gd name="T62" fmla="*/ 143 w 155"/>
                <a:gd name="T63" fmla="*/ 44 h 211"/>
                <a:gd name="T64" fmla="*/ 128 w 155"/>
                <a:gd name="T65" fmla="*/ 47 h 211"/>
                <a:gd name="T66" fmla="*/ 122 w 155"/>
                <a:gd name="T67" fmla="*/ 24 h 211"/>
                <a:gd name="T68" fmla="*/ 106 w 155"/>
                <a:gd name="T69" fmla="*/ 29 h 211"/>
                <a:gd name="T70" fmla="*/ 89 w 155"/>
                <a:gd name="T71" fmla="*/ 39 h 211"/>
                <a:gd name="T72" fmla="*/ 85 w 155"/>
                <a:gd name="T73" fmla="*/ 25 h 211"/>
                <a:gd name="T74" fmla="*/ 69 w 155"/>
                <a:gd name="T75" fmla="*/ 7 h 211"/>
                <a:gd name="T76" fmla="*/ 50 w 155"/>
                <a:gd name="T77" fmla="*/ 21 h 211"/>
                <a:gd name="T78" fmla="*/ 50 w 155"/>
                <a:gd name="T79" fmla="*/ 26 h 211"/>
                <a:gd name="T80" fmla="*/ 45 w 155"/>
                <a:gd name="T81" fmla="*/ 36 h 211"/>
                <a:gd name="T82" fmla="*/ 34 w 155"/>
                <a:gd name="T83" fmla="*/ 43 h 211"/>
                <a:gd name="T84" fmla="*/ 37 w 155"/>
                <a:gd name="T85" fmla="*/ 53 h 211"/>
                <a:gd name="T86" fmla="*/ 34 w 155"/>
                <a:gd name="T87" fmla="*/ 61 h 211"/>
                <a:gd name="T88" fmla="*/ 29 w 155"/>
                <a:gd name="T89" fmla="*/ 75 h 211"/>
                <a:gd name="T90" fmla="*/ 26 w 155"/>
                <a:gd name="T91" fmla="*/ 82 h 211"/>
                <a:gd name="T92" fmla="*/ 29 w 155"/>
                <a:gd name="T93" fmla="*/ 95 h 211"/>
                <a:gd name="T94" fmla="*/ 29 w 155"/>
                <a:gd name="T95" fmla="*/ 111 h 211"/>
                <a:gd name="T96" fmla="*/ 21 w 155"/>
                <a:gd name="T97" fmla="*/ 117 h 211"/>
                <a:gd name="T98" fmla="*/ 17 w 155"/>
                <a:gd name="T99" fmla="*/ 136 h 211"/>
                <a:gd name="T100" fmla="*/ 3 w 155"/>
                <a:gd name="T101" fmla="*/ 155 h 211"/>
                <a:gd name="T102" fmla="*/ 0 w 155"/>
                <a:gd name="T103" fmla="*/ 166 h 21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5"/>
                <a:gd name="T157" fmla="*/ 0 h 211"/>
                <a:gd name="T158" fmla="*/ 155 w 155"/>
                <a:gd name="T159" fmla="*/ 211 h 21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5" h="211">
                  <a:moveTo>
                    <a:pt x="0" y="163"/>
                  </a:moveTo>
                  <a:lnTo>
                    <a:pt x="2" y="170"/>
                  </a:lnTo>
                  <a:lnTo>
                    <a:pt x="3" y="171"/>
                  </a:lnTo>
                  <a:lnTo>
                    <a:pt x="10" y="174"/>
                  </a:lnTo>
                  <a:lnTo>
                    <a:pt x="12" y="175"/>
                  </a:lnTo>
                  <a:lnTo>
                    <a:pt x="11" y="177"/>
                  </a:lnTo>
                  <a:lnTo>
                    <a:pt x="11" y="178"/>
                  </a:lnTo>
                  <a:lnTo>
                    <a:pt x="10" y="179"/>
                  </a:lnTo>
                  <a:lnTo>
                    <a:pt x="9" y="182"/>
                  </a:lnTo>
                  <a:lnTo>
                    <a:pt x="8" y="184"/>
                  </a:lnTo>
                  <a:lnTo>
                    <a:pt x="9" y="189"/>
                  </a:lnTo>
                  <a:lnTo>
                    <a:pt x="8" y="194"/>
                  </a:lnTo>
                  <a:lnTo>
                    <a:pt x="7" y="195"/>
                  </a:lnTo>
                  <a:lnTo>
                    <a:pt x="5" y="198"/>
                  </a:lnTo>
                  <a:lnTo>
                    <a:pt x="3" y="199"/>
                  </a:lnTo>
                  <a:lnTo>
                    <a:pt x="3" y="200"/>
                  </a:lnTo>
                  <a:lnTo>
                    <a:pt x="4" y="202"/>
                  </a:lnTo>
                  <a:lnTo>
                    <a:pt x="6" y="202"/>
                  </a:lnTo>
                  <a:lnTo>
                    <a:pt x="8" y="200"/>
                  </a:lnTo>
                  <a:lnTo>
                    <a:pt x="12" y="201"/>
                  </a:lnTo>
                  <a:lnTo>
                    <a:pt x="13" y="202"/>
                  </a:lnTo>
                  <a:lnTo>
                    <a:pt x="13" y="204"/>
                  </a:lnTo>
                  <a:lnTo>
                    <a:pt x="13" y="210"/>
                  </a:lnTo>
                  <a:lnTo>
                    <a:pt x="18" y="210"/>
                  </a:lnTo>
                  <a:lnTo>
                    <a:pt x="19" y="207"/>
                  </a:lnTo>
                  <a:lnTo>
                    <a:pt x="26" y="200"/>
                  </a:lnTo>
                  <a:lnTo>
                    <a:pt x="30" y="191"/>
                  </a:lnTo>
                  <a:lnTo>
                    <a:pt x="37" y="189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42" y="188"/>
                  </a:lnTo>
                  <a:lnTo>
                    <a:pt x="43" y="186"/>
                  </a:lnTo>
                  <a:lnTo>
                    <a:pt x="46" y="184"/>
                  </a:lnTo>
                  <a:lnTo>
                    <a:pt x="48" y="185"/>
                  </a:lnTo>
                  <a:lnTo>
                    <a:pt x="49" y="184"/>
                  </a:lnTo>
                  <a:lnTo>
                    <a:pt x="51" y="184"/>
                  </a:lnTo>
                  <a:lnTo>
                    <a:pt x="52" y="184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5" y="180"/>
                  </a:lnTo>
                  <a:lnTo>
                    <a:pt x="57" y="181"/>
                  </a:lnTo>
                  <a:lnTo>
                    <a:pt x="61" y="174"/>
                  </a:lnTo>
                  <a:lnTo>
                    <a:pt x="62" y="172"/>
                  </a:lnTo>
                  <a:lnTo>
                    <a:pt x="63" y="170"/>
                  </a:lnTo>
                  <a:lnTo>
                    <a:pt x="65" y="170"/>
                  </a:lnTo>
                  <a:lnTo>
                    <a:pt x="64" y="166"/>
                  </a:lnTo>
                  <a:lnTo>
                    <a:pt x="65" y="164"/>
                  </a:lnTo>
                  <a:lnTo>
                    <a:pt x="68" y="167"/>
                  </a:lnTo>
                  <a:lnTo>
                    <a:pt x="69" y="168"/>
                  </a:lnTo>
                  <a:lnTo>
                    <a:pt x="70" y="170"/>
                  </a:lnTo>
                  <a:lnTo>
                    <a:pt x="71" y="168"/>
                  </a:lnTo>
                  <a:lnTo>
                    <a:pt x="72" y="167"/>
                  </a:lnTo>
                  <a:lnTo>
                    <a:pt x="74" y="163"/>
                  </a:lnTo>
                  <a:lnTo>
                    <a:pt x="75" y="161"/>
                  </a:lnTo>
                  <a:lnTo>
                    <a:pt x="75" y="160"/>
                  </a:lnTo>
                  <a:lnTo>
                    <a:pt x="80" y="153"/>
                  </a:lnTo>
                  <a:lnTo>
                    <a:pt x="81" y="151"/>
                  </a:lnTo>
                  <a:lnTo>
                    <a:pt x="82" y="150"/>
                  </a:lnTo>
                  <a:lnTo>
                    <a:pt x="86" y="147"/>
                  </a:lnTo>
                  <a:lnTo>
                    <a:pt x="88" y="143"/>
                  </a:lnTo>
                  <a:lnTo>
                    <a:pt x="90" y="142"/>
                  </a:lnTo>
                  <a:lnTo>
                    <a:pt x="91" y="140"/>
                  </a:lnTo>
                  <a:lnTo>
                    <a:pt x="91" y="137"/>
                  </a:lnTo>
                  <a:lnTo>
                    <a:pt x="93" y="133"/>
                  </a:lnTo>
                  <a:lnTo>
                    <a:pt x="95" y="132"/>
                  </a:lnTo>
                  <a:lnTo>
                    <a:pt x="97" y="128"/>
                  </a:lnTo>
                  <a:lnTo>
                    <a:pt x="96" y="125"/>
                  </a:lnTo>
                  <a:lnTo>
                    <a:pt x="96" y="123"/>
                  </a:lnTo>
                  <a:lnTo>
                    <a:pt x="96" y="121"/>
                  </a:lnTo>
                  <a:lnTo>
                    <a:pt x="96" y="119"/>
                  </a:lnTo>
                  <a:lnTo>
                    <a:pt x="96" y="118"/>
                  </a:lnTo>
                  <a:lnTo>
                    <a:pt x="95" y="118"/>
                  </a:lnTo>
                  <a:lnTo>
                    <a:pt x="93" y="116"/>
                  </a:lnTo>
                  <a:lnTo>
                    <a:pt x="92" y="114"/>
                  </a:lnTo>
                  <a:lnTo>
                    <a:pt x="91" y="109"/>
                  </a:lnTo>
                  <a:lnTo>
                    <a:pt x="92" y="107"/>
                  </a:lnTo>
                  <a:lnTo>
                    <a:pt x="93" y="105"/>
                  </a:lnTo>
                  <a:lnTo>
                    <a:pt x="93" y="103"/>
                  </a:lnTo>
                  <a:lnTo>
                    <a:pt x="94" y="103"/>
                  </a:lnTo>
                  <a:lnTo>
                    <a:pt x="98" y="99"/>
                  </a:lnTo>
                  <a:lnTo>
                    <a:pt x="98" y="97"/>
                  </a:lnTo>
                  <a:lnTo>
                    <a:pt x="99" y="97"/>
                  </a:lnTo>
                  <a:lnTo>
                    <a:pt x="99" y="96"/>
                  </a:lnTo>
                  <a:lnTo>
                    <a:pt x="100" y="95"/>
                  </a:lnTo>
                  <a:lnTo>
                    <a:pt x="100" y="93"/>
                  </a:lnTo>
                  <a:lnTo>
                    <a:pt x="101" y="92"/>
                  </a:lnTo>
                  <a:lnTo>
                    <a:pt x="101" y="90"/>
                  </a:lnTo>
                  <a:lnTo>
                    <a:pt x="101" y="89"/>
                  </a:lnTo>
                  <a:lnTo>
                    <a:pt x="101" y="86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3"/>
                  </a:lnTo>
                  <a:lnTo>
                    <a:pt x="106" y="82"/>
                  </a:lnTo>
                  <a:lnTo>
                    <a:pt x="106" y="81"/>
                  </a:lnTo>
                  <a:lnTo>
                    <a:pt x="108" y="77"/>
                  </a:lnTo>
                  <a:lnTo>
                    <a:pt x="109" y="76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2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3" y="84"/>
                  </a:lnTo>
                  <a:lnTo>
                    <a:pt x="113" y="86"/>
                  </a:lnTo>
                  <a:lnTo>
                    <a:pt x="114" y="89"/>
                  </a:lnTo>
                  <a:lnTo>
                    <a:pt x="113" y="93"/>
                  </a:lnTo>
                  <a:lnTo>
                    <a:pt x="114" y="95"/>
                  </a:lnTo>
                  <a:lnTo>
                    <a:pt x="120" y="101"/>
                  </a:lnTo>
                  <a:lnTo>
                    <a:pt x="121" y="104"/>
                  </a:lnTo>
                  <a:lnTo>
                    <a:pt x="121" y="112"/>
                  </a:lnTo>
                  <a:lnTo>
                    <a:pt x="123" y="114"/>
                  </a:lnTo>
                  <a:lnTo>
                    <a:pt x="123" y="115"/>
                  </a:lnTo>
                  <a:lnTo>
                    <a:pt x="121" y="117"/>
                  </a:lnTo>
                  <a:lnTo>
                    <a:pt x="121" y="120"/>
                  </a:lnTo>
                  <a:lnTo>
                    <a:pt x="122" y="122"/>
                  </a:lnTo>
                  <a:lnTo>
                    <a:pt x="123" y="124"/>
                  </a:lnTo>
                  <a:lnTo>
                    <a:pt x="124" y="125"/>
                  </a:lnTo>
                  <a:lnTo>
                    <a:pt x="125" y="126"/>
                  </a:lnTo>
                  <a:lnTo>
                    <a:pt x="126" y="128"/>
                  </a:lnTo>
                  <a:lnTo>
                    <a:pt x="127" y="131"/>
                  </a:lnTo>
                  <a:lnTo>
                    <a:pt x="127" y="133"/>
                  </a:lnTo>
                  <a:lnTo>
                    <a:pt x="129" y="139"/>
                  </a:lnTo>
                  <a:lnTo>
                    <a:pt x="130" y="142"/>
                  </a:lnTo>
                  <a:lnTo>
                    <a:pt x="130" y="144"/>
                  </a:lnTo>
                  <a:lnTo>
                    <a:pt x="131" y="148"/>
                  </a:lnTo>
                  <a:lnTo>
                    <a:pt x="136" y="149"/>
                  </a:lnTo>
                  <a:lnTo>
                    <a:pt x="138" y="149"/>
                  </a:lnTo>
                  <a:lnTo>
                    <a:pt x="140" y="150"/>
                  </a:lnTo>
                  <a:lnTo>
                    <a:pt x="142" y="150"/>
                  </a:lnTo>
                  <a:lnTo>
                    <a:pt x="144" y="149"/>
                  </a:lnTo>
                  <a:lnTo>
                    <a:pt x="144" y="148"/>
                  </a:lnTo>
                  <a:lnTo>
                    <a:pt x="146" y="145"/>
                  </a:lnTo>
                  <a:lnTo>
                    <a:pt x="147" y="142"/>
                  </a:lnTo>
                  <a:lnTo>
                    <a:pt x="147" y="139"/>
                  </a:lnTo>
                  <a:lnTo>
                    <a:pt x="148" y="132"/>
                  </a:lnTo>
                  <a:lnTo>
                    <a:pt x="147" y="123"/>
                  </a:lnTo>
                  <a:lnTo>
                    <a:pt x="148" y="118"/>
                  </a:lnTo>
                  <a:lnTo>
                    <a:pt x="149" y="117"/>
                  </a:lnTo>
                  <a:lnTo>
                    <a:pt x="150" y="110"/>
                  </a:lnTo>
                  <a:lnTo>
                    <a:pt x="149" y="106"/>
                  </a:lnTo>
                  <a:lnTo>
                    <a:pt x="150" y="100"/>
                  </a:lnTo>
                  <a:lnTo>
                    <a:pt x="149" y="94"/>
                  </a:lnTo>
                  <a:lnTo>
                    <a:pt x="149" y="86"/>
                  </a:lnTo>
                  <a:lnTo>
                    <a:pt x="149" y="85"/>
                  </a:lnTo>
                  <a:lnTo>
                    <a:pt x="147" y="81"/>
                  </a:lnTo>
                  <a:lnTo>
                    <a:pt x="147" y="75"/>
                  </a:lnTo>
                  <a:lnTo>
                    <a:pt x="145" y="74"/>
                  </a:lnTo>
                  <a:lnTo>
                    <a:pt x="143" y="73"/>
                  </a:lnTo>
                  <a:lnTo>
                    <a:pt x="152" y="67"/>
                  </a:lnTo>
                  <a:lnTo>
                    <a:pt x="154" y="63"/>
                  </a:lnTo>
                  <a:lnTo>
                    <a:pt x="153" y="60"/>
                  </a:lnTo>
                  <a:lnTo>
                    <a:pt x="153" y="58"/>
                  </a:lnTo>
                  <a:lnTo>
                    <a:pt x="153" y="57"/>
                  </a:lnTo>
                  <a:lnTo>
                    <a:pt x="152" y="54"/>
                  </a:lnTo>
                  <a:lnTo>
                    <a:pt x="151" y="52"/>
                  </a:lnTo>
                  <a:lnTo>
                    <a:pt x="150" y="47"/>
                  </a:lnTo>
                  <a:lnTo>
                    <a:pt x="148" y="44"/>
                  </a:lnTo>
                  <a:lnTo>
                    <a:pt x="147" y="44"/>
                  </a:lnTo>
                  <a:lnTo>
                    <a:pt x="140" y="44"/>
                  </a:lnTo>
                  <a:lnTo>
                    <a:pt x="137" y="43"/>
                  </a:lnTo>
                  <a:lnTo>
                    <a:pt x="131" y="43"/>
                  </a:lnTo>
                  <a:lnTo>
                    <a:pt x="130" y="41"/>
                  </a:lnTo>
                  <a:lnTo>
                    <a:pt x="129" y="44"/>
                  </a:lnTo>
                  <a:lnTo>
                    <a:pt x="125" y="47"/>
                  </a:lnTo>
                  <a:lnTo>
                    <a:pt x="121" y="47"/>
                  </a:lnTo>
                  <a:lnTo>
                    <a:pt x="121" y="44"/>
                  </a:lnTo>
                  <a:lnTo>
                    <a:pt x="123" y="33"/>
                  </a:lnTo>
                  <a:lnTo>
                    <a:pt x="121" y="25"/>
                  </a:lnTo>
                  <a:lnTo>
                    <a:pt x="119" y="24"/>
                  </a:lnTo>
                  <a:lnTo>
                    <a:pt x="115" y="24"/>
                  </a:lnTo>
                  <a:lnTo>
                    <a:pt x="114" y="24"/>
                  </a:lnTo>
                  <a:lnTo>
                    <a:pt x="110" y="25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100" y="39"/>
                  </a:lnTo>
                  <a:lnTo>
                    <a:pt x="97" y="40"/>
                  </a:lnTo>
                  <a:lnTo>
                    <a:pt x="95" y="40"/>
                  </a:lnTo>
                  <a:lnTo>
                    <a:pt x="93" y="40"/>
                  </a:lnTo>
                  <a:lnTo>
                    <a:pt x="86" y="39"/>
                  </a:lnTo>
                  <a:lnTo>
                    <a:pt x="86" y="35"/>
                  </a:lnTo>
                  <a:lnTo>
                    <a:pt x="85" y="33"/>
                  </a:lnTo>
                  <a:lnTo>
                    <a:pt x="84" y="30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81" y="22"/>
                  </a:lnTo>
                  <a:lnTo>
                    <a:pt x="78" y="6"/>
                  </a:lnTo>
                  <a:lnTo>
                    <a:pt x="77" y="4"/>
                  </a:lnTo>
                  <a:lnTo>
                    <a:pt x="72" y="7"/>
                  </a:lnTo>
                  <a:lnTo>
                    <a:pt x="69" y="7"/>
                  </a:lnTo>
                  <a:lnTo>
                    <a:pt x="64" y="5"/>
                  </a:lnTo>
                  <a:lnTo>
                    <a:pt x="59" y="1"/>
                  </a:lnTo>
                  <a:lnTo>
                    <a:pt x="55" y="2"/>
                  </a:lnTo>
                  <a:lnTo>
                    <a:pt x="53" y="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18"/>
                  </a:lnTo>
                  <a:lnTo>
                    <a:pt x="47" y="17"/>
                  </a:lnTo>
                  <a:lnTo>
                    <a:pt x="48" y="25"/>
                  </a:lnTo>
                  <a:lnTo>
                    <a:pt x="50" y="26"/>
                  </a:lnTo>
                  <a:lnTo>
                    <a:pt x="49" y="29"/>
                  </a:lnTo>
                  <a:lnTo>
                    <a:pt x="47" y="35"/>
                  </a:lnTo>
                  <a:lnTo>
                    <a:pt x="47" y="38"/>
                  </a:lnTo>
                  <a:lnTo>
                    <a:pt x="46" y="36"/>
                  </a:lnTo>
                  <a:lnTo>
                    <a:pt x="45" y="36"/>
                  </a:lnTo>
                  <a:lnTo>
                    <a:pt x="41" y="43"/>
                  </a:lnTo>
                  <a:lnTo>
                    <a:pt x="40" y="43"/>
                  </a:lnTo>
                  <a:lnTo>
                    <a:pt x="38" y="43"/>
                  </a:lnTo>
                  <a:lnTo>
                    <a:pt x="37" y="41"/>
                  </a:lnTo>
                  <a:lnTo>
                    <a:pt x="34" y="43"/>
                  </a:lnTo>
                  <a:lnTo>
                    <a:pt x="34" y="46"/>
                  </a:lnTo>
                  <a:lnTo>
                    <a:pt x="35" y="44"/>
                  </a:lnTo>
                  <a:lnTo>
                    <a:pt x="35" y="51"/>
                  </a:lnTo>
                  <a:lnTo>
                    <a:pt x="37" y="51"/>
                  </a:lnTo>
                  <a:lnTo>
                    <a:pt x="37" y="53"/>
                  </a:lnTo>
                  <a:lnTo>
                    <a:pt x="38" y="54"/>
                  </a:lnTo>
                  <a:lnTo>
                    <a:pt x="38" y="57"/>
                  </a:lnTo>
                  <a:lnTo>
                    <a:pt x="37" y="60"/>
                  </a:lnTo>
                  <a:lnTo>
                    <a:pt x="35" y="60"/>
                  </a:lnTo>
                  <a:lnTo>
                    <a:pt x="34" y="61"/>
                  </a:lnTo>
                  <a:lnTo>
                    <a:pt x="34" y="70"/>
                  </a:lnTo>
                  <a:lnTo>
                    <a:pt x="34" y="71"/>
                  </a:lnTo>
                  <a:lnTo>
                    <a:pt x="34" y="73"/>
                  </a:lnTo>
                  <a:lnTo>
                    <a:pt x="30" y="76"/>
                  </a:lnTo>
                  <a:lnTo>
                    <a:pt x="29" y="75"/>
                  </a:lnTo>
                  <a:lnTo>
                    <a:pt x="28" y="76"/>
                  </a:lnTo>
                  <a:lnTo>
                    <a:pt x="26" y="76"/>
                  </a:lnTo>
                  <a:lnTo>
                    <a:pt x="24" y="77"/>
                  </a:lnTo>
                  <a:lnTo>
                    <a:pt x="25" y="81"/>
                  </a:lnTo>
                  <a:lnTo>
                    <a:pt x="26" y="82"/>
                  </a:lnTo>
                  <a:lnTo>
                    <a:pt x="28" y="82"/>
                  </a:lnTo>
                  <a:lnTo>
                    <a:pt x="28" y="88"/>
                  </a:lnTo>
                  <a:lnTo>
                    <a:pt x="26" y="90"/>
                  </a:lnTo>
                  <a:lnTo>
                    <a:pt x="28" y="92"/>
                  </a:lnTo>
                  <a:lnTo>
                    <a:pt x="29" y="95"/>
                  </a:lnTo>
                  <a:lnTo>
                    <a:pt x="29" y="96"/>
                  </a:lnTo>
                  <a:lnTo>
                    <a:pt x="29" y="98"/>
                  </a:lnTo>
                  <a:lnTo>
                    <a:pt x="30" y="100"/>
                  </a:lnTo>
                  <a:lnTo>
                    <a:pt x="31" y="106"/>
                  </a:lnTo>
                  <a:lnTo>
                    <a:pt x="29" y="108"/>
                  </a:lnTo>
                  <a:lnTo>
                    <a:pt x="28" y="109"/>
                  </a:lnTo>
                  <a:lnTo>
                    <a:pt x="24" y="108"/>
                  </a:lnTo>
                  <a:lnTo>
                    <a:pt x="23" y="109"/>
                  </a:lnTo>
                  <a:lnTo>
                    <a:pt x="23" y="111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25"/>
                  </a:lnTo>
                  <a:lnTo>
                    <a:pt x="16" y="128"/>
                  </a:lnTo>
                  <a:lnTo>
                    <a:pt x="16" y="130"/>
                  </a:lnTo>
                  <a:lnTo>
                    <a:pt x="17" y="133"/>
                  </a:lnTo>
                  <a:lnTo>
                    <a:pt x="16" y="134"/>
                  </a:lnTo>
                  <a:lnTo>
                    <a:pt x="15" y="134"/>
                  </a:lnTo>
                  <a:lnTo>
                    <a:pt x="13" y="137"/>
                  </a:lnTo>
                  <a:lnTo>
                    <a:pt x="10" y="145"/>
                  </a:lnTo>
                  <a:lnTo>
                    <a:pt x="3" y="152"/>
                  </a:lnTo>
                  <a:lnTo>
                    <a:pt x="3" y="155"/>
                  </a:lnTo>
                  <a:lnTo>
                    <a:pt x="2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0" y="16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2896329" y="5252889"/>
              <a:ext cx="834122" cy="591036"/>
            </a:xfrm>
            <a:custGeom>
              <a:avLst/>
              <a:gdLst>
                <a:gd name="T0" fmla="*/ 14 w 359"/>
                <a:gd name="T1" fmla="*/ 223 h 286"/>
                <a:gd name="T2" fmla="*/ 30 w 359"/>
                <a:gd name="T3" fmla="*/ 244 h 286"/>
                <a:gd name="T4" fmla="*/ 48 w 359"/>
                <a:gd name="T5" fmla="*/ 251 h 286"/>
                <a:gd name="T6" fmla="*/ 68 w 359"/>
                <a:gd name="T7" fmla="*/ 260 h 286"/>
                <a:gd name="T8" fmla="*/ 93 w 359"/>
                <a:gd name="T9" fmla="*/ 271 h 286"/>
                <a:gd name="T10" fmla="*/ 132 w 359"/>
                <a:gd name="T11" fmla="*/ 284 h 286"/>
                <a:gd name="T12" fmla="*/ 149 w 359"/>
                <a:gd name="T13" fmla="*/ 280 h 286"/>
                <a:gd name="T14" fmla="*/ 163 w 359"/>
                <a:gd name="T15" fmla="*/ 283 h 286"/>
                <a:gd name="T16" fmla="*/ 177 w 359"/>
                <a:gd name="T17" fmla="*/ 256 h 286"/>
                <a:gd name="T18" fmla="*/ 187 w 359"/>
                <a:gd name="T19" fmla="*/ 239 h 286"/>
                <a:gd name="T20" fmla="*/ 203 w 359"/>
                <a:gd name="T21" fmla="*/ 216 h 286"/>
                <a:gd name="T22" fmla="*/ 219 w 359"/>
                <a:gd name="T23" fmla="*/ 229 h 286"/>
                <a:gd name="T24" fmla="*/ 247 w 359"/>
                <a:gd name="T25" fmla="*/ 228 h 286"/>
                <a:gd name="T26" fmla="*/ 269 w 359"/>
                <a:gd name="T27" fmla="*/ 238 h 286"/>
                <a:gd name="T28" fmla="*/ 283 w 359"/>
                <a:gd name="T29" fmla="*/ 241 h 286"/>
                <a:gd name="T30" fmla="*/ 297 w 359"/>
                <a:gd name="T31" fmla="*/ 242 h 286"/>
                <a:gd name="T32" fmla="*/ 287 w 359"/>
                <a:gd name="T33" fmla="*/ 214 h 286"/>
                <a:gd name="T34" fmla="*/ 287 w 359"/>
                <a:gd name="T35" fmla="*/ 203 h 286"/>
                <a:gd name="T36" fmla="*/ 292 w 359"/>
                <a:gd name="T37" fmla="*/ 196 h 286"/>
                <a:gd name="T38" fmla="*/ 304 w 359"/>
                <a:gd name="T39" fmla="*/ 192 h 286"/>
                <a:gd name="T40" fmla="*/ 312 w 359"/>
                <a:gd name="T41" fmla="*/ 179 h 286"/>
                <a:gd name="T42" fmla="*/ 324 w 359"/>
                <a:gd name="T43" fmla="*/ 155 h 286"/>
                <a:gd name="T44" fmla="*/ 336 w 359"/>
                <a:gd name="T45" fmla="*/ 133 h 286"/>
                <a:gd name="T46" fmla="*/ 336 w 359"/>
                <a:gd name="T47" fmla="*/ 116 h 286"/>
                <a:gd name="T48" fmla="*/ 335 w 359"/>
                <a:gd name="T49" fmla="*/ 100 h 286"/>
                <a:gd name="T50" fmla="*/ 343 w 359"/>
                <a:gd name="T51" fmla="*/ 86 h 286"/>
                <a:gd name="T52" fmla="*/ 345 w 359"/>
                <a:gd name="T53" fmla="*/ 75 h 286"/>
                <a:gd name="T54" fmla="*/ 348 w 359"/>
                <a:gd name="T55" fmla="*/ 67 h 286"/>
                <a:gd name="T56" fmla="*/ 358 w 359"/>
                <a:gd name="T57" fmla="*/ 49 h 286"/>
                <a:gd name="T58" fmla="*/ 321 w 359"/>
                <a:gd name="T59" fmla="*/ 44 h 286"/>
                <a:gd name="T60" fmla="*/ 301 w 359"/>
                <a:gd name="T61" fmla="*/ 64 h 286"/>
                <a:gd name="T62" fmla="*/ 282 w 359"/>
                <a:gd name="T63" fmla="*/ 63 h 286"/>
                <a:gd name="T64" fmla="*/ 266 w 359"/>
                <a:gd name="T65" fmla="*/ 60 h 286"/>
                <a:gd name="T66" fmla="*/ 256 w 359"/>
                <a:gd name="T67" fmla="*/ 46 h 286"/>
                <a:gd name="T68" fmla="*/ 238 w 359"/>
                <a:gd name="T69" fmla="*/ 51 h 286"/>
                <a:gd name="T70" fmla="*/ 226 w 359"/>
                <a:gd name="T71" fmla="*/ 40 h 286"/>
                <a:gd name="T72" fmla="*/ 211 w 359"/>
                <a:gd name="T73" fmla="*/ 14 h 286"/>
                <a:gd name="T74" fmla="*/ 196 w 359"/>
                <a:gd name="T75" fmla="*/ 24 h 286"/>
                <a:gd name="T76" fmla="*/ 181 w 359"/>
                <a:gd name="T77" fmla="*/ 7 h 286"/>
                <a:gd name="T78" fmla="*/ 165 w 359"/>
                <a:gd name="T79" fmla="*/ 0 h 286"/>
                <a:gd name="T80" fmla="*/ 128 w 359"/>
                <a:gd name="T81" fmla="*/ 10 h 286"/>
                <a:gd name="T82" fmla="*/ 115 w 359"/>
                <a:gd name="T83" fmla="*/ 15 h 286"/>
                <a:gd name="T84" fmla="*/ 100 w 359"/>
                <a:gd name="T85" fmla="*/ 26 h 286"/>
                <a:gd name="T86" fmla="*/ 91 w 359"/>
                <a:gd name="T87" fmla="*/ 21 h 286"/>
                <a:gd name="T88" fmla="*/ 82 w 359"/>
                <a:gd name="T89" fmla="*/ 21 h 286"/>
                <a:gd name="T90" fmla="*/ 86 w 359"/>
                <a:gd name="T91" fmla="*/ 44 h 286"/>
                <a:gd name="T92" fmla="*/ 107 w 359"/>
                <a:gd name="T93" fmla="*/ 60 h 286"/>
                <a:gd name="T94" fmla="*/ 107 w 359"/>
                <a:gd name="T95" fmla="*/ 82 h 286"/>
                <a:gd name="T96" fmla="*/ 115 w 359"/>
                <a:gd name="T97" fmla="*/ 98 h 286"/>
                <a:gd name="T98" fmla="*/ 124 w 359"/>
                <a:gd name="T99" fmla="*/ 104 h 286"/>
                <a:gd name="T100" fmla="*/ 118 w 359"/>
                <a:gd name="T101" fmla="*/ 118 h 286"/>
                <a:gd name="T102" fmla="*/ 107 w 359"/>
                <a:gd name="T103" fmla="*/ 125 h 286"/>
                <a:gd name="T104" fmla="*/ 82 w 359"/>
                <a:gd name="T105" fmla="*/ 150 h 286"/>
                <a:gd name="T106" fmla="*/ 60 w 359"/>
                <a:gd name="T107" fmla="*/ 162 h 286"/>
                <a:gd name="T108" fmla="*/ 38 w 359"/>
                <a:gd name="T109" fmla="*/ 159 h 286"/>
                <a:gd name="T110" fmla="*/ 29 w 359"/>
                <a:gd name="T111" fmla="*/ 164 h 286"/>
                <a:gd name="T112" fmla="*/ 20 w 359"/>
                <a:gd name="T113" fmla="*/ 177 h 286"/>
                <a:gd name="T114" fmla="*/ 2 w 359"/>
                <a:gd name="T115" fmla="*/ 204 h 2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9"/>
                <a:gd name="T175" fmla="*/ 0 h 286"/>
                <a:gd name="T176" fmla="*/ 359 w 359"/>
                <a:gd name="T177" fmla="*/ 286 h 28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9" h="286">
                  <a:moveTo>
                    <a:pt x="0" y="204"/>
                  </a:moveTo>
                  <a:lnTo>
                    <a:pt x="1" y="204"/>
                  </a:lnTo>
                  <a:lnTo>
                    <a:pt x="2" y="205"/>
                  </a:lnTo>
                  <a:lnTo>
                    <a:pt x="6" y="208"/>
                  </a:lnTo>
                  <a:lnTo>
                    <a:pt x="10" y="212"/>
                  </a:lnTo>
                  <a:lnTo>
                    <a:pt x="12" y="215"/>
                  </a:lnTo>
                  <a:lnTo>
                    <a:pt x="14" y="220"/>
                  </a:lnTo>
                  <a:lnTo>
                    <a:pt x="16" y="222"/>
                  </a:lnTo>
                  <a:lnTo>
                    <a:pt x="17" y="227"/>
                  </a:lnTo>
                  <a:lnTo>
                    <a:pt x="18" y="233"/>
                  </a:lnTo>
                  <a:lnTo>
                    <a:pt x="20" y="235"/>
                  </a:lnTo>
                  <a:lnTo>
                    <a:pt x="22" y="236"/>
                  </a:lnTo>
                  <a:lnTo>
                    <a:pt x="29" y="241"/>
                  </a:lnTo>
                  <a:lnTo>
                    <a:pt x="30" y="241"/>
                  </a:lnTo>
                  <a:lnTo>
                    <a:pt x="32" y="242"/>
                  </a:lnTo>
                  <a:lnTo>
                    <a:pt x="34" y="242"/>
                  </a:lnTo>
                  <a:lnTo>
                    <a:pt x="37" y="243"/>
                  </a:lnTo>
                  <a:lnTo>
                    <a:pt x="41" y="246"/>
                  </a:lnTo>
                  <a:lnTo>
                    <a:pt x="45" y="246"/>
                  </a:lnTo>
                  <a:lnTo>
                    <a:pt x="45" y="247"/>
                  </a:lnTo>
                  <a:lnTo>
                    <a:pt x="48" y="248"/>
                  </a:lnTo>
                  <a:lnTo>
                    <a:pt x="51" y="250"/>
                  </a:lnTo>
                  <a:lnTo>
                    <a:pt x="53" y="250"/>
                  </a:lnTo>
                  <a:lnTo>
                    <a:pt x="54" y="250"/>
                  </a:lnTo>
                  <a:lnTo>
                    <a:pt x="55" y="250"/>
                  </a:lnTo>
                  <a:lnTo>
                    <a:pt x="61" y="252"/>
                  </a:lnTo>
                  <a:lnTo>
                    <a:pt x="66" y="256"/>
                  </a:lnTo>
                  <a:lnTo>
                    <a:pt x="68" y="257"/>
                  </a:lnTo>
                  <a:lnTo>
                    <a:pt x="73" y="260"/>
                  </a:lnTo>
                  <a:lnTo>
                    <a:pt x="76" y="262"/>
                  </a:lnTo>
                  <a:lnTo>
                    <a:pt x="79" y="263"/>
                  </a:lnTo>
                  <a:lnTo>
                    <a:pt x="81" y="264"/>
                  </a:lnTo>
                  <a:lnTo>
                    <a:pt x="87" y="267"/>
                  </a:lnTo>
                  <a:lnTo>
                    <a:pt x="89" y="268"/>
                  </a:lnTo>
                  <a:lnTo>
                    <a:pt x="93" y="268"/>
                  </a:lnTo>
                  <a:lnTo>
                    <a:pt x="94" y="269"/>
                  </a:lnTo>
                  <a:lnTo>
                    <a:pt x="99" y="269"/>
                  </a:lnTo>
                  <a:lnTo>
                    <a:pt x="101" y="271"/>
                  </a:lnTo>
                  <a:lnTo>
                    <a:pt x="106" y="272"/>
                  </a:lnTo>
                  <a:lnTo>
                    <a:pt x="107" y="272"/>
                  </a:lnTo>
                  <a:lnTo>
                    <a:pt x="127" y="279"/>
                  </a:lnTo>
                  <a:lnTo>
                    <a:pt x="132" y="281"/>
                  </a:lnTo>
                  <a:lnTo>
                    <a:pt x="136" y="285"/>
                  </a:lnTo>
                  <a:lnTo>
                    <a:pt x="141" y="284"/>
                  </a:lnTo>
                  <a:lnTo>
                    <a:pt x="144" y="280"/>
                  </a:lnTo>
                  <a:lnTo>
                    <a:pt x="144" y="278"/>
                  </a:lnTo>
                  <a:lnTo>
                    <a:pt x="146" y="278"/>
                  </a:lnTo>
                  <a:lnTo>
                    <a:pt x="148" y="276"/>
                  </a:lnTo>
                  <a:lnTo>
                    <a:pt x="149" y="277"/>
                  </a:lnTo>
                  <a:lnTo>
                    <a:pt x="151" y="276"/>
                  </a:lnTo>
                  <a:lnTo>
                    <a:pt x="154" y="278"/>
                  </a:lnTo>
                  <a:lnTo>
                    <a:pt x="155" y="278"/>
                  </a:lnTo>
                  <a:lnTo>
                    <a:pt x="161" y="282"/>
                  </a:lnTo>
                  <a:lnTo>
                    <a:pt x="162" y="282"/>
                  </a:lnTo>
                  <a:lnTo>
                    <a:pt x="165" y="284"/>
                  </a:lnTo>
                  <a:lnTo>
                    <a:pt x="163" y="280"/>
                  </a:lnTo>
                  <a:lnTo>
                    <a:pt x="165" y="272"/>
                  </a:lnTo>
                  <a:lnTo>
                    <a:pt x="165" y="256"/>
                  </a:lnTo>
                  <a:lnTo>
                    <a:pt x="172" y="254"/>
                  </a:lnTo>
                  <a:lnTo>
                    <a:pt x="175" y="256"/>
                  </a:lnTo>
                  <a:lnTo>
                    <a:pt x="177" y="255"/>
                  </a:lnTo>
                  <a:lnTo>
                    <a:pt x="175" y="254"/>
                  </a:lnTo>
                  <a:lnTo>
                    <a:pt x="177" y="253"/>
                  </a:lnTo>
                  <a:lnTo>
                    <a:pt x="180" y="255"/>
                  </a:lnTo>
                  <a:lnTo>
                    <a:pt x="183" y="253"/>
                  </a:lnTo>
                  <a:lnTo>
                    <a:pt x="183" y="252"/>
                  </a:lnTo>
                  <a:lnTo>
                    <a:pt x="186" y="250"/>
                  </a:lnTo>
                  <a:lnTo>
                    <a:pt x="187" y="248"/>
                  </a:lnTo>
                  <a:lnTo>
                    <a:pt x="188" y="244"/>
                  </a:lnTo>
                  <a:lnTo>
                    <a:pt x="187" y="236"/>
                  </a:lnTo>
                  <a:lnTo>
                    <a:pt x="186" y="233"/>
                  </a:lnTo>
                  <a:lnTo>
                    <a:pt x="186" y="220"/>
                  </a:lnTo>
                  <a:lnTo>
                    <a:pt x="187" y="215"/>
                  </a:lnTo>
                  <a:lnTo>
                    <a:pt x="196" y="211"/>
                  </a:lnTo>
                  <a:lnTo>
                    <a:pt x="198" y="211"/>
                  </a:lnTo>
                  <a:lnTo>
                    <a:pt x="201" y="212"/>
                  </a:lnTo>
                  <a:lnTo>
                    <a:pt x="203" y="213"/>
                  </a:lnTo>
                  <a:lnTo>
                    <a:pt x="208" y="212"/>
                  </a:lnTo>
                  <a:lnTo>
                    <a:pt x="210" y="214"/>
                  </a:lnTo>
                  <a:lnTo>
                    <a:pt x="212" y="217"/>
                  </a:lnTo>
                  <a:lnTo>
                    <a:pt x="213" y="219"/>
                  </a:lnTo>
                  <a:lnTo>
                    <a:pt x="217" y="225"/>
                  </a:lnTo>
                  <a:lnTo>
                    <a:pt x="218" y="226"/>
                  </a:lnTo>
                  <a:lnTo>
                    <a:pt x="219" y="226"/>
                  </a:lnTo>
                  <a:lnTo>
                    <a:pt x="221" y="227"/>
                  </a:lnTo>
                  <a:lnTo>
                    <a:pt x="225" y="228"/>
                  </a:lnTo>
                  <a:lnTo>
                    <a:pt x="225" y="227"/>
                  </a:lnTo>
                  <a:lnTo>
                    <a:pt x="227" y="227"/>
                  </a:lnTo>
                  <a:lnTo>
                    <a:pt x="233" y="227"/>
                  </a:lnTo>
                  <a:lnTo>
                    <a:pt x="236" y="225"/>
                  </a:lnTo>
                  <a:lnTo>
                    <a:pt x="247" y="225"/>
                  </a:lnTo>
                  <a:lnTo>
                    <a:pt x="252" y="227"/>
                  </a:lnTo>
                  <a:lnTo>
                    <a:pt x="260" y="230"/>
                  </a:lnTo>
                  <a:lnTo>
                    <a:pt x="265" y="231"/>
                  </a:lnTo>
                  <a:lnTo>
                    <a:pt x="266" y="231"/>
                  </a:lnTo>
                  <a:lnTo>
                    <a:pt x="268" y="231"/>
                  </a:lnTo>
                  <a:lnTo>
                    <a:pt x="270" y="231"/>
                  </a:lnTo>
                  <a:lnTo>
                    <a:pt x="269" y="235"/>
                  </a:lnTo>
                  <a:lnTo>
                    <a:pt x="275" y="238"/>
                  </a:lnTo>
                  <a:lnTo>
                    <a:pt x="275" y="237"/>
                  </a:lnTo>
                  <a:lnTo>
                    <a:pt x="276" y="236"/>
                  </a:lnTo>
                  <a:lnTo>
                    <a:pt x="278" y="237"/>
                  </a:lnTo>
                  <a:lnTo>
                    <a:pt x="279" y="236"/>
                  </a:lnTo>
                  <a:lnTo>
                    <a:pt x="283" y="237"/>
                  </a:lnTo>
                  <a:lnTo>
                    <a:pt x="283" y="238"/>
                  </a:lnTo>
                  <a:lnTo>
                    <a:pt x="288" y="239"/>
                  </a:lnTo>
                  <a:lnTo>
                    <a:pt x="287" y="244"/>
                  </a:lnTo>
                  <a:lnTo>
                    <a:pt x="288" y="246"/>
                  </a:lnTo>
                  <a:lnTo>
                    <a:pt x="292" y="245"/>
                  </a:lnTo>
                  <a:lnTo>
                    <a:pt x="297" y="243"/>
                  </a:lnTo>
                  <a:lnTo>
                    <a:pt x="297" y="242"/>
                  </a:lnTo>
                  <a:lnTo>
                    <a:pt x="297" y="239"/>
                  </a:lnTo>
                  <a:lnTo>
                    <a:pt x="295" y="238"/>
                  </a:lnTo>
                  <a:lnTo>
                    <a:pt x="292" y="234"/>
                  </a:lnTo>
                  <a:lnTo>
                    <a:pt x="290" y="222"/>
                  </a:lnTo>
                  <a:lnTo>
                    <a:pt x="290" y="219"/>
                  </a:lnTo>
                  <a:lnTo>
                    <a:pt x="289" y="216"/>
                  </a:lnTo>
                  <a:lnTo>
                    <a:pt x="289" y="212"/>
                  </a:lnTo>
                  <a:lnTo>
                    <a:pt x="287" y="211"/>
                  </a:lnTo>
                  <a:lnTo>
                    <a:pt x="288" y="209"/>
                  </a:lnTo>
                  <a:lnTo>
                    <a:pt x="288" y="208"/>
                  </a:lnTo>
                  <a:lnTo>
                    <a:pt x="288" y="206"/>
                  </a:lnTo>
                  <a:lnTo>
                    <a:pt x="286" y="205"/>
                  </a:lnTo>
                  <a:lnTo>
                    <a:pt x="286" y="203"/>
                  </a:lnTo>
                  <a:lnTo>
                    <a:pt x="286" y="201"/>
                  </a:lnTo>
                  <a:lnTo>
                    <a:pt x="287" y="200"/>
                  </a:lnTo>
                  <a:lnTo>
                    <a:pt x="286" y="195"/>
                  </a:lnTo>
                  <a:lnTo>
                    <a:pt x="286" y="193"/>
                  </a:lnTo>
                  <a:lnTo>
                    <a:pt x="285" y="190"/>
                  </a:lnTo>
                  <a:lnTo>
                    <a:pt x="287" y="188"/>
                  </a:lnTo>
                  <a:lnTo>
                    <a:pt x="290" y="188"/>
                  </a:lnTo>
                  <a:lnTo>
                    <a:pt x="291" y="190"/>
                  </a:lnTo>
                  <a:lnTo>
                    <a:pt x="292" y="193"/>
                  </a:lnTo>
                  <a:lnTo>
                    <a:pt x="293" y="193"/>
                  </a:lnTo>
                  <a:lnTo>
                    <a:pt x="296" y="190"/>
                  </a:lnTo>
                  <a:lnTo>
                    <a:pt x="297" y="187"/>
                  </a:lnTo>
                  <a:lnTo>
                    <a:pt x="298" y="186"/>
                  </a:lnTo>
                  <a:lnTo>
                    <a:pt x="298" y="189"/>
                  </a:lnTo>
                  <a:lnTo>
                    <a:pt x="303" y="189"/>
                  </a:lnTo>
                  <a:lnTo>
                    <a:pt x="304" y="189"/>
                  </a:lnTo>
                  <a:lnTo>
                    <a:pt x="306" y="188"/>
                  </a:lnTo>
                  <a:lnTo>
                    <a:pt x="306" y="186"/>
                  </a:lnTo>
                  <a:lnTo>
                    <a:pt x="309" y="184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11" y="179"/>
                  </a:lnTo>
                  <a:lnTo>
                    <a:pt x="312" y="176"/>
                  </a:lnTo>
                  <a:lnTo>
                    <a:pt x="318" y="169"/>
                  </a:lnTo>
                  <a:lnTo>
                    <a:pt x="321" y="162"/>
                  </a:lnTo>
                  <a:lnTo>
                    <a:pt x="324" y="159"/>
                  </a:lnTo>
                  <a:lnTo>
                    <a:pt x="324" y="158"/>
                  </a:lnTo>
                  <a:lnTo>
                    <a:pt x="325" y="157"/>
                  </a:lnTo>
                  <a:lnTo>
                    <a:pt x="324" y="155"/>
                  </a:lnTo>
                  <a:lnTo>
                    <a:pt x="324" y="152"/>
                  </a:lnTo>
                  <a:lnTo>
                    <a:pt x="328" y="150"/>
                  </a:lnTo>
                  <a:lnTo>
                    <a:pt x="328" y="139"/>
                  </a:lnTo>
                  <a:lnTo>
                    <a:pt x="330" y="138"/>
                  </a:lnTo>
                  <a:lnTo>
                    <a:pt x="331" y="136"/>
                  </a:lnTo>
                  <a:lnTo>
                    <a:pt x="331" y="133"/>
                  </a:lnTo>
                  <a:lnTo>
                    <a:pt x="333" y="132"/>
                  </a:lnTo>
                  <a:lnTo>
                    <a:pt x="336" y="133"/>
                  </a:lnTo>
                  <a:lnTo>
                    <a:pt x="337" y="132"/>
                  </a:lnTo>
                  <a:lnTo>
                    <a:pt x="340" y="130"/>
                  </a:lnTo>
                  <a:lnTo>
                    <a:pt x="339" y="124"/>
                  </a:lnTo>
                  <a:lnTo>
                    <a:pt x="338" y="122"/>
                  </a:lnTo>
                  <a:lnTo>
                    <a:pt x="337" y="121"/>
                  </a:lnTo>
                  <a:lnTo>
                    <a:pt x="338" y="119"/>
                  </a:lnTo>
                  <a:lnTo>
                    <a:pt x="336" y="116"/>
                  </a:lnTo>
                  <a:lnTo>
                    <a:pt x="334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5" y="106"/>
                  </a:lnTo>
                  <a:lnTo>
                    <a:pt x="334" y="105"/>
                  </a:lnTo>
                  <a:lnTo>
                    <a:pt x="333" y="101"/>
                  </a:lnTo>
                  <a:lnTo>
                    <a:pt x="335" y="100"/>
                  </a:lnTo>
                  <a:lnTo>
                    <a:pt x="336" y="100"/>
                  </a:lnTo>
                  <a:lnTo>
                    <a:pt x="338" y="99"/>
                  </a:lnTo>
                  <a:lnTo>
                    <a:pt x="339" y="100"/>
                  </a:lnTo>
                  <a:lnTo>
                    <a:pt x="343" y="97"/>
                  </a:lnTo>
                  <a:lnTo>
                    <a:pt x="343" y="95"/>
                  </a:lnTo>
                  <a:lnTo>
                    <a:pt x="342" y="94"/>
                  </a:lnTo>
                  <a:lnTo>
                    <a:pt x="343" y="86"/>
                  </a:lnTo>
                  <a:lnTo>
                    <a:pt x="344" y="84"/>
                  </a:lnTo>
                  <a:lnTo>
                    <a:pt x="345" y="84"/>
                  </a:lnTo>
                  <a:lnTo>
                    <a:pt x="346" y="81"/>
                  </a:lnTo>
                  <a:lnTo>
                    <a:pt x="347" y="81"/>
                  </a:lnTo>
                  <a:lnTo>
                    <a:pt x="346" y="78"/>
                  </a:lnTo>
                  <a:lnTo>
                    <a:pt x="345" y="77"/>
                  </a:lnTo>
                  <a:lnTo>
                    <a:pt x="345" y="75"/>
                  </a:lnTo>
                  <a:lnTo>
                    <a:pt x="344" y="75"/>
                  </a:lnTo>
                  <a:lnTo>
                    <a:pt x="343" y="68"/>
                  </a:lnTo>
                  <a:lnTo>
                    <a:pt x="342" y="70"/>
                  </a:lnTo>
                  <a:lnTo>
                    <a:pt x="343" y="67"/>
                  </a:lnTo>
                  <a:lnTo>
                    <a:pt x="345" y="65"/>
                  </a:lnTo>
                  <a:lnTo>
                    <a:pt x="346" y="67"/>
                  </a:lnTo>
                  <a:lnTo>
                    <a:pt x="348" y="67"/>
                  </a:lnTo>
                  <a:lnTo>
                    <a:pt x="350" y="67"/>
                  </a:lnTo>
                  <a:lnTo>
                    <a:pt x="353" y="60"/>
                  </a:lnTo>
                  <a:lnTo>
                    <a:pt x="354" y="60"/>
                  </a:lnTo>
                  <a:lnTo>
                    <a:pt x="356" y="62"/>
                  </a:lnTo>
                  <a:lnTo>
                    <a:pt x="356" y="59"/>
                  </a:lnTo>
                  <a:lnTo>
                    <a:pt x="358" y="53"/>
                  </a:lnTo>
                  <a:lnTo>
                    <a:pt x="358" y="49"/>
                  </a:lnTo>
                  <a:lnTo>
                    <a:pt x="356" y="48"/>
                  </a:lnTo>
                  <a:lnTo>
                    <a:pt x="336" y="44"/>
                  </a:lnTo>
                  <a:lnTo>
                    <a:pt x="334" y="41"/>
                  </a:lnTo>
                  <a:lnTo>
                    <a:pt x="324" y="36"/>
                  </a:lnTo>
                  <a:lnTo>
                    <a:pt x="323" y="40"/>
                  </a:lnTo>
                  <a:lnTo>
                    <a:pt x="323" y="43"/>
                  </a:lnTo>
                  <a:lnTo>
                    <a:pt x="321" y="44"/>
                  </a:lnTo>
                  <a:lnTo>
                    <a:pt x="320" y="45"/>
                  </a:lnTo>
                  <a:lnTo>
                    <a:pt x="320" y="47"/>
                  </a:lnTo>
                  <a:lnTo>
                    <a:pt x="317" y="52"/>
                  </a:lnTo>
                  <a:lnTo>
                    <a:pt x="313" y="60"/>
                  </a:lnTo>
                  <a:lnTo>
                    <a:pt x="310" y="62"/>
                  </a:lnTo>
                  <a:lnTo>
                    <a:pt x="304" y="64"/>
                  </a:lnTo>
                  <a:lnTo>
                    <a:pt x="301" y="64"/>
                  </a:lnTo>
                  <a:lnTo>
                    <a:pt x="300" y="63"/>
                  </a:lnTo>
                  <a:lnTo>
                    <a:pt x="298" y="63"/>
                  </a:lnTo>
                  <a:lnTo>
                    <a:pt x="295" y="64"/>
                  </a:lnTo>
                  <a:lnTo>
                    <a:pt x="289" y="63"/>
                  </a:lnTo>
                  <a:lnTo>
                    <a:pt x="286" y="64"/>
                  </a:lnTo>
                  <a:lnTo>
                    <a:pt x="283" y="63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74" y="62"/>
                  </a:lnTo>
                  <a:lnTo>
                    <a:pt x="269" y="65"/>
                  </a:lnTo>
                  <a:lnTo>
                    <a:pt x="269" y="63"/>
                  </a:lnTo>
                  <a:lnTo>
                    <a:pt x="267" y="63"/>
                  </a:lnTo>
                  <a:lnTo>
                    <a:pt x="266" y="63"/>
                  </a:lnTo>
                  <a:lnTo>
                    <a:pt x="266" y="60"/>
                  </a:lnTo>
                  <a:lnTo>
                    <a:pt x="269" y="58"/>
                  </a:lnTo>
                  <a:lnTo>
                    <a:pt x="271" y="55"/>
                  </a:lnTo>
                  <a:lnTo>
                    <a:pt x="269" y="49"/>
                  </a:lnTo>
                  <a:lnTo>
                    <a:pt x="268" y="46"/>
                  </a:lnTo>
                  <a:lnTo>
                    <a:pt x="263" y="45"/>
                  </a:lnTo>
                  <a:lnTo>
                    <a:pt x="258" y="46"/>
                  </a:lnTo>
                  <a:lnTo>
                    <a:pt x="256" y="46"/>
                  </a:lnTo>
                  <a:lnTo>
                    <a:pt x="254" y="48"/>
                  </a:lnTo>
                  <a:lnTo>
                    <a:pt x="248" y="46"/>
                  </a:lnTo>
                  <a:lnTo>
                    <a:pt x="247" y="49"/>
                  </a:lnTo>
                  <a:lnTo>
                    <a:pt x="246" y="50"/>
                  </a:lnTo>
                  <a:lnTo>
                    <a:pt x="243" y="50"/>
                  </a:lnTo>
                  <a:lnTo>
                    <a:pt x="240" y="51"/>
                  </a:lnTo>
                  <a:lnTo>
                    <a:pt x="238" y="51"/>
                  </a:lnTo>
                  <a:lnTo>
                    <a:pt x="236" y="50"/>
                  </a:lnTo>
                  <a:lnTo>
                    <a:pt x="236" y="48"/>
                  </a:lnTo>
                  <a:lnTo>
                    <a:pt x="235" y="50"/>
                  </a:lnTo>
                  <a:lnTo>
                    <a:pt x="234" y="49"/>
                  </a:lnTo>
                  <a:lnTo>
                    <a:pt x="232" y="50"/>
                  </a:lnTo>
                  <a:lnTo>
                    <a:pt x="229" y="46"/>
                  </a:lnTo>
                  <a:lnTo>
                    <a:pt x="226" y="40"/>
                  </a:lnTo>
                  <a:lnTo>
                    <a:pt x="225" y="15"/>
                  </a:lnTo>
                  <a:lnTo>
                    <a:pt x="222" y="15"/>
                  </a:lnTo>
                  <a:lnTo>
                    <a:pt x="220" y="16"/>
                  </a:lnTo>
                  <a:lnTo>
                    <a:pt x="219" y="15"/>
                  </a:lnTo>
                  <a:lnTo>
                    <a:pt x="214" y="12"/>
                  </a:lnTo>
                  <a:lnTo>
                    <a:pt x="213" y="11"/>
                  </a:lnTo>
                  <a:lnTo>
                    <a:pt x="211" y="14"/>
                  </a:lnTo>
                  <a:lnTo>
                    <a:pt x="210" y="14"/>
                  </a:lnTo>
                  <a:lnTo>
                    <a:pt x="209" y="17"/>
                  </a:lnTo>
                  <a:lnTo>
                    <a:pt x="207" y="19"/>
                  </a:lnTo>
                  <a:lnTo>
                    <a:pt x="206" y="22"/>
                  </a:lnTo>
                  <a:lnTo>
                    <a:pt x="202" y="25"/>
                  </a:lnTo>
                  <a:lnTo>
                    <a:pt x="200" y="25"/>
                  </a:lnTo>
                  <a:lnTo>
                    <a:pt x="196" y="24"/>
                  </a:lnTo>
                  <a:lnTo>
                    <a:pt x="194" y="24"/>
                  </a:lnTo>
                  <a:lnTo>
                    <a:pt x="192" y="22"/>
                  </a:lnTo>
                  <a:lnTo>
                    <a:pt x="186" y="21"/>
                  </a:lnTo>
                  <a:lnTo>
                    <a:pt x="185" y="21"/>
                  </a:lnTo>
                  <a:lnTo>
                    <a:pt x="183" y="14"/>
                  </a:lnTo>
                  <a:lnTo>
                    <a:pt x="183" y="10"/>
                  </a:lnTo>
                  <a:lnTo>
                    <a:pt x="181" y="7"/>
                  </a:lnTo>
                  <a:lnTo>
                    <a:pt x="182" y="3"/>
                  </a:lnTo>
                  <a:lnTo>
                    <a:pt x="177" y="1"/>
                  </a:lnTo>
                  <a:lnTo>
                    <a:pt x="177" y="5"/>
                  </a:lnTo>
                  <a:lnTo>
                    <a:pt x="174" y="4"/>
                  </a:lnTo>
                  <a:lnTo>
                    <a:pt x="172" y="0"/>
                  </a:lnTo>
                  <a:lnTo>
                    <a:pt x="168" y="1"/>
                  </a:lnTo>
                  <a:lnTo>
                    <a:pt x="165" y="0"/>
                  </a:lnTo>
                  <a:lnTo>
                    <a:pt x="154" y="6"/>
                  </a:lnTo>
                  <a:lnTo>
                    <a:pt x="150" y="8"/>
                  </a:lnTo>
                  <a:lnTo>
                    <a:pt x="145" y="6"/>
                  </a:lnTo>
                  <a:lnTo>
                    <a:pt x="142" y="6"/>
                  </a:lnTo>
                  <a:lnTo>
                    <a:pt x="139" y="9"/>
                  </a:lnTo>
                  <a:lnTo>
                    <a:pt x="134" y="7"/>
                  </a:lnTo>
                  <a:lnTo>
                    <a:pt x="128" y="10"/>
                  </a:lnTo>
                  <a:lnTo>
                    <a:pt x="125" y="10"/>
                  </a:lnTo>
                  <a:lnTo>
                    <a:pt x="124" y="10"/>
                  </a:lnTo>
                  <a:lnTo>
                    <a:pt x="118" y="10"/>
                  </a:lnTo>
                  <a:lnTo>
                    <a:pt x="118" y="13"/>
                  </a:lnTo>
                  <a:lnTo>
                    <a:pt x="117" y="14"/>
                  </a:lnTo>
                  <a:lnTo>
                    <a:pt x="115" y="14"/>
                  </a:lnTo>
                  <a:lnTo>
                    <a:pt x="115" y="15"/>
                  </a:lnTo>
                  <a:lnTo>
                    <a:pt x="112" y="17"/>
                  </a:lnTo>
                  <a:lnTo>
                    <a:pt x="110" y="19"/>
                  </a:lnTo>
                  <a:lnTo>
                    <a:pt x="106" y="23"/>
                  </a:lnTo>
                  <a:lnTo>
                    <a:pt x="102" y="24"/>
                  </a:lnTo>
                  <a:lnTo>
                    <a:pt x="101" y="24"/>
                  </a:lnTo>
                  <a:lnTo>
                    <a:pt x="101" y="26"/>
                  </a:lnTo>
                  <a:lnTo>
                    <a:pt x="100" y="26"/>
                  </a:lnTo>
                  <a:lnTo>
                    <a:pt x="99" y="26"/>
                  </a:lnTo>
                  <a:lnTo>
                    <a:pt x="98" y="22"/>
                  </a:lnTo>
                  <a:lnTo>
                    <a:pt x="96" y="19"/>
                  </a:lnTo>
                  <a:lnTo>
                    <a:pt x="93" y="19"/>
                  </a:lnTo>
                  <a:lnTo>
                    <a:pt x="90" y="17"/>
                  </a:lnTo>
                  <a:lnTo>
                    <a:pt x="90" y="19"/>
                  </a:lnTo>
                  <a:lnTo>
                    <a:pt x="91" y="21"/>
                  </a:lnTo>
                  <a:lnTo>
                    <a:pt x="92" y="21"/>
                  </a:lnTo>
                  <a:lnTo>
                    <a:pt x="92" y="24"/>
                  </a:lnTo>
                  <a:lnTo>
                    <a:pt x="91" y="23"/>
                  </a:lnTo>
                  <a:lnTo>
                    <a:pt x="89" y="21"/>
                  </a:lnTo>
                  <a:lnTo>
                    <a:pt x="86" y="22"/>
                  </a:lnTo>
                  <a:lnTo>
                    <a:pt x="84" y="19"/>
                  </a:lnTo>
                  <a:lnTo>
                    <a:pt x="82" y="21"/>
                  </a:lnTo>
                  <a:lnTo>
                    <a:pt x="81" y="28"/>
                  </a:lnTo>
                  <a:lnTo>
                    <a:pt x="80" y="33"/>
                  </a:lnTo>
                  <a:lnTo>
                    <a:pt x="81" y="39"/>
                  </a:lnTo>
                  <a:lnTo>
                    <a:pt x="78" y="45"/>
                  </a:lnTo>
                  <a:lnTo>
                    <a:pt x="82" y="47"/>
                  </a:lnTo>
                  <a:lnTo>
                    <a:pt x="84" y="45"/>
                  </a:lnTo>
                  <a:lnTo>
                    <a:pt x="86" y="44"/>
                  </a:lnTo>
                  <a:lnTo>
                    <a:pt x="90" y="48"/>
                  </a:lnTo>
                  <a:lnTo>
                    <a:pt x="93" y="42"/>
                  </a:lnTo>
                  <a:lnTo>
                    <a:pt x="96" y="48"/>
                  </a:lnTo>
                  <a:lnTo>
                    <a:pt x="100" y="48"/>
                  </a:lnTo>
                  <a:lnTo>
                    <a:pt x="104" y="52"/>
                  </a:lnTo>
                  <a:lnTo>
                    <a:pt x="107" y="55"/>
                  </a:lnTo>
                  <a:lnTo>
                    <a:pt x="107" y="60"/>
                  </a:lnTo>
                  <a:lnTo>
                    <a:pt x="105" y="65"/>
                  </a:lnTo>
                  <a:lnTo>
                    <a:pt x="102" y="65"/>
                  </a:lnTo>
                  <a:lnTo>
                    <a:pt x="99" y="70"/>
                  </a:lnTo>
                  <a:lnTo>
                    <a:pt x="100" y="74"/>
                  </a:lnTo>
                  <a:lnTo>
                    <a:pt x="104" y="76"/>
                  </a:lnTo>
                  <a:lnTo>
                    <a:pt x="105" y="81"/>
                  </a:lnTo>
                  <a:lnTo>
                    <a:pt x="107" y="82"/>
                  </a:lnTo>
                  <a:lnTo>
                    <a:pt x="111" y="86"/>
                  </a:lnTo>
                  <a:lnTo>
                    <a:pt x="110" y="91"/>
                  </a:lnTo>
                  <a:lnTo>
                    <a:pt x="111" y="96"/>
                  </a:lnTo>
                  <a:lnTo>
                    <a:pt x="111" y="98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5" y="98"/>
                  </a:lnTo>
                  <a:lnTo>
                    <a:pt x="115" y="101"/>
                  </a:lnTo>
                  <a:lnTo>
                    <a:pt x="118" y="98"/>
                  </a:lnTo>
                  <a:lnTo>
                    <a:pt x="121" y="97"/>
                  </a:lnTo>
                  <a:lnTo>
                    <a:pt x="123" y="97"/>
                  </a:lnTo>
                  <a:lnTo>
                    <a:pt x="125" y="101"/>
                  </a:lnTo>
                  <a:lnTo>
                    <a:pt x="125" y="102"/>
                  </a:lnTo>
                  <a:lnTo>
                    <a:pt x="124" y="104"/>
                  </a:lnTo>
                  <a:lnTo>
                    <a:pt x="124" y="108"/>
                  </a:lnTo>
                  <a:lnTo>
                    <a:pt x="123" y="111"/>
                  </a:lnTo>
                  <a:lnTo>
                    <a:pt x="122" y="112"/>
                  </a:lnTo>
                  <a:lnTo>
                    <a:pt x="121" y="113"/>
                  </a:lnTo>
                  <a:lnTo>
                    <a:pt x="120" y="115"/>
                  </a:lnTo>
                  <a:lnTo>
                    <a:pt x="119" y="117"/>
                  </a:lnTo>
                  <a:lnTo>
                    <a:pt x="118" y="118"/>
                  </a:lnTo>
                  <a:lnTo>
                    <a:pt x="116" y="121"/>
                  </a:lnTo>
                  <a:lnTo>
                    <a:pt x="115" y="124"/>
                  </a:lnTo>
                  <a:lnTo>
                    <a:pt x="116" y="127"/>
                  </a:lnTo>
                  <a:lnTo>
                    <a:pt x="113" y="129"/>
                  </a:lnTo>
                  <a:lnTo>
                    <a:pt x="112" y="127"/>
                  </a:lnTo>
                  <a:lnTo>
                    <a:pt x="110" y="127"/>
                  </a:lnTo>
                  <a:lnTo>
                    <a:pt x="107" y="125"/>
                  </a:lnTo>
                  <a:lnTo>
                    <a:pt x="103" y="127"/>
                  </a:lnTo>
                  <a:lnTo>
                    <a:pt x="103" y="128"/>
                  </a:lnTo>
                  <a:lnTo>
                    <a:pt x="97" y="131"/>
                  </a:lnTo>
                  <a:lnTo>
                    <a:pt x="91" y="136"/>
                  </a:lnTo>
                  <a:lnTo>
                    <a:pt x="88" y="139"/>
                  </a:lnTo>
                  <a:lnTo>
                    <a:pt x="87" y="144"/>
                  </a:lnTo>
                  <a:lnTo>
                    <a:pt x="82" y="147"/>
                  </a:lnTo>
                  <a:lnTo>
                    <a:pt x="80" y="149"/>
                  </a:lnTo>
                  <a:lnTo>
                    <a:pt x="71" y="154"/>
                  </a:lnTo>
                  <a:lnTo>
                    <a:pt x="69" y="153"/>
                  </a:lnTo>
                  <a:lnTo>
                    <a:pt x="69" y="155"/>
                  </a:lnTo>
                  <a:lnTo>
                    <a:pt x="68" y="155"/>
                  </a:lnTo>
                  <a:lnTo>
                    <a:pt x="65" y="159"/>
                  </a:lnTo>
                  <a:lnTo>
                    <a:pt x="60" y="159"/>
                  </a:lnTo>
                  <a:lnTo>
                    <a:pt x="56" y="151"/>
                  </a:lnTo>
                  <a:lnTo>
                    <a:pt x="56" y="149"/>
                  </a:lnTo>
                  <a:lnTo>
                    <a:pt x="53" y="154"/>
                  </a:lnTo>
                  <a:lnTo>
                    <a:pt x="49" y="157"/>
                  </a:lnTo>
                  <a:lnTo>
                    <a:pt x="45" y="157"/>
                  </a:lnTo>
                  <a:lnTo>
                    <a:pt x="38" y="155"/>
                  </a:lnTo>
                  <a:lnTo>
                    <a:pt x="38" y="156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62"/>
                  </a:lnTo>
                  <a:lnTo>
                    <a:pt x="30" y="161"/>
                  </a:lnTo>
                  <a:lnTo>
                    <a:pt x="29" y="161"/>
                  </a:lnTo>
                  <a:lnTo>
                    <a:pt x="28" y="160"/>
                  </a:lnTo>
                  <a:lnTo>
                    <a:pt x="26" y="162"/>
                  </a:lnTo>
                  <a:lnTo>
                    <a:pt x="27" y="163"/>
                  </a:lnTo>
                  <a:lnTo>
                    <a:pt x="28" y="166"/>
                  </a:lnTo>
                  <a:lnTo>
                    <a:pt x="27" y="167"/>
                  </a:lnTo>
                  <a:lnTo>
                    <a:pt x="26" y="169"/>
                  </a:lnTo>
                  <a:lnTo>
                    <a:pt x="20" y="174"/>
                  </a:lnTo>
                  <a:lnTo>
                    <a:pt x="19" y="178"/>
                  </a:lnTo>
                  <a:lnTo>
                    <a:pt x="17" y="181"/>
                  </a:lnTo>
                  <a:lnTo>
                    <a:pt x="10" y="189"/>
                  </a:lnTo>
                  <a:lnTo>
                    <a:pt x="1" y="197"/>
                  </a:lnTo>
                  <a:lnTo>
                    <a:pt x="3" y="200"/>
                  </a:lnTo>
                  <a:lnTo>
                    <a:pt x="2" y="200"/>
                  </a:lnTo>
                  <a:lnTo>
                    <a:pt x="2" y="201"/>
                  </a:lnTo>
                  <a:lnTo>
                    <a:pt x="1" y="202"/>
                  </a:lnTo>
                  <a:lnTo>
                    <a:pt x="1" y="203"/>
                  </a:lnTo>
                  <a:lnTo>
                    <a:pt x="0" y="204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3774597" y="5557674"/>
              <a:ext cx="181230" cy="187402"/>
            </a:xfrm>
            <a:custGeom>
              <a:avLst/>
              <a:gdLst>
                <a:gd name="T0" fmla="*/ 1 w 78"/>
                <a:gd name="T1" fmla="*/ 44 h 90"/>
                <a:gd name="T2" fmla="*/ 4 w 78"/>
                <a:gd name="T3" fmla="*/ 39 h 90"/>
                <a:gd name="T4" fmla="*/ 5 w 78"/>
                <a:gd name="T5" fmla="*/ 36 h 90"/>
                <a:gd name="T6" fmla="*/ 11 w 78"/>
                <a:gd name="T7" fmla="*/ 27 h 90"/>
                <a:gd name="T8" fmla="*/ 16 w 78"/>
                <a:gd name="T9" fmla="*/ 23 h 90"/>
                <a:gd name="T10" fmla="*/ 20 w 78"/>
                <a:gd name="T11" fmla="*/ 18 h 90"/>
                <a:gd name="T12" fmla="*/ 21 w 78"/>
                <a:gd name="T13" fmla="*/ 14 h 90"/>
                <a:gd name="T14" fmla="*/ 25 w 78"/>
                <a:gd name="T15" fmla="*/ 8 h 90"/>
                <a:gd name="T16" fmla="*/ 28 w 78"/>
                <a:gd name="T17" fmla="*/ 4 h 90"/>
                <a:gd name="T18" fmla="*/ 37 w 78"/>
                <a:gd name="T19" fmla="*/ 6 h 90"/>
                <a:gd name="T20" fmla="*/ 40 w 78"/>
                <a:gd name="T21" fmla="*/ 7 h 90"/>
                <a:gd name="T22" fmla="*/ 44 w 78"/>
                <a:gd name="T23" fmla="*/ 7 h 90"/>
                <a:gd name="T24" fmla="*/ 52 w 78"/>
                <a:gd name="T25" fmla="*/ 0 h 90"/>
                <a:gd name="T26" fmla="*/ 55 w 78"/>
                <a:gd name="T27" fmla="*/ 3 h 90"/>
                <a:gd name="T28" fmla="*/ 57 w 78"/>
                <a:gd name="T29" fmla="*/ 7 h 90"/>
                <a:gd name="T30" fmla="*/ 58 w 78"/>
                <a:gd name="T31" fmla="*/ 15 h 90"/>
                <a:gd name="T32" fmla="*/ 60 w 78"/>
                <a:gd name="T33" fmla="*/ 20 h 90"/>
                <a:gd name="T34" fmla="*/ 65 w 78"/>
                <a:gd name="T35" fmla="*/ 25 h 90"/>
                <a:gd name="T36" fmla="*/ 69 w 78"/>
                <a:gd name="T37" fmla="*/ 26 h 90"/>
                <a:gd name="T38" fmla="*/ 73 w 78"/>
                <a:gd name="T39" fmla="*/ 25 h 90"/>
                <a:gd name="T40" fmla="*/ 75 w 78"/>
                <a:gd name="T41" fmla="*/ 21 h 90"/>
                <a:gd name="T42" fmla="*/ 77 w 78"/>
                <a:gd name="T43" fmla="*/ 24 h 90"/>
                <a:gd name="T44" fmla="*/ 77 w 78"/>
                <a:gd name="T45" fmla="*/ 29 h 90"/>
                <a:gd name="T46" fmla="*/ 74 w 78"/>
                <a:gd name="T47" fmla="*/ 33 h 90"/>
                <a:gd name="T48" fmla="*/ 75 w 78"/>
                <a:gd name="T49" fmla="*/ 36 h 90"/>
                <a:gd name="T50" fmla="*/ 70 w 78"/>
                <a:gd name="T51" fmla="*/ 49 h 90"/>
                <a:gd name="T52" fmla="*/ 73 w 78"/>
                <a:gd name="T53" fmla="*/ 50 h 90"/>
                <a:gd name="T54" fmla="*/ 75 w 78"/>
                <a:gd name="T55" fmla="*/ 54 h 90"/>
                <a:gd name="T56" fmla="*/ 76 w 78"/>
                <a:gd name="T57" fmla="*/ 59 h 90"/>
                <a:gd name="T58" fmla="*/ 73 w 78"/>
                <a:gd name="T59" fmla="*/ 60 h 90"/>
                <a:gd name="T60" fmla="*/ 70 w 78"/>
                <a:gd name="T61" fmla="*/ 60 h 90"/>
                <a:gd name="T62" fmla="*/ 70 w 78"/>
                <a:gd name="T63" fmla="*/ 66 h 90"/>
                <a:gd name="T64" fmla="*/ 70 w 78"/>
                <a:gd name="T65" fmla="*/ 71 h 90"/>
                <a:gd name="T66" fmla="*/ 67 w 78"/>
                <a:gd name="T67" fmla="*/ 82 h 90"/>
                <a:gd name="T68" fmla="*/ 63 w 78"/>
                <a:gd name="T69" fmla="*/ 76 h 90"/>
                <a:gd name="T70" fmla="*/ 60 w 78"/>
                <a:gd name="T71" fmla="*/ 73 h 90"/>
                <a:gd name="T72" fmla="*/ 57 w 78"/>
                <a:gd name="T73" fmla="*/ 76 h 90"/>
                <a:gd name="T74" fmla="*/ 49 w 78"/>
                <a:gd name="T75" fmla="*/ 81 h 90"/>
                <a:gd name="T76" fmla="*/ 47 w 78"/>
                <a:gd name="T77" fmla="*/ 85 h 90"/>
                <a:gd name="T78" fmla="*/ 43 w 78"/>
                <a:gd name="T79" fmla="*/ 86 h 90"/>
                <a:gd name="T80" fmla="*/ 39 w 78"/>
                <a:gd name="T81" fmla="*/ 90 h 90"/>
                <a:gd name="T82" fmla="*/ 35 w 78"/>
                <a:gd name="T83" fmla="*/ 89 h 90"/>
                <a:gd name="T84" fmla="*/ 34 w 78"/>
                <a:gd name="T85" fmla="*/ 84 h 90"/>
                <a:gd name="T86" fmla="*/ 30 w 78"/>
                <a:gd name="T87" fmla="*/ 78 h 90"/>
                <a:gd name="T88" fmla="*/ 27 w 78"/>
                <a:gd name="T89" fmla="*/ 72 h 90"/>
                <a:gd name="T90" fmla="*/ 24 w 78"/>
                <a:gd name="T91" fmla="*/ 69 h 90"/>
                <a:gd name="T92" fmla="*/ 20 w 78"/>
                <a:gd name="T93" fmla="*/ 75 h 90"/>
                <a:gd name="T94" fmla="*/ 12 w 78"/>
                <a:gd name="T95" fmla="*/ 77 h 90"/>
                <a:gd name="T96" fmla="*/ 8 w 78"/>
                <a:gd name="T97" fmla="*/ 66 h 90"/>
                <a:gd name="T98" fmla="*/ 2 w 78"/>
                <a:gd name="T99" fmla="*/ 57 h 90"/>
                <a:gd name="T100" fmla="*/ 0 w 78"/>
                <a:gd name="T101" fmla="*/ 49 h 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8"/>
                <a:gd name="T154" fmla="*/ 0 h 90"/>
                <a:gd name="T155" fmla="*/ 78 w 78"/>
                <a:gd name="T156" fmla="*/ 90 h 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8" h="90">
                  <a:moveTo>
                    <a:pt x="0" y="46"/>
                  </a:moveTo>
                  <a:lnTo>
                    <a:pt x="1" y="44"/>
                  </a:lnTo>
                  <a:lnTo>
                    <a:pt x="2" y="43"/>
                  </a:lnTo>
                  <a:lnTo>
                    <a:pt x="4" y="39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10" y="29"/>
                  </a:lnTo>
                  <a:lnTo>
                    <a:pt x="11" y="27"/>
                  </a:lnTo>
                  <a:lnTo>
                    <a:pt x="12" y="26"/>
                  </a:lnTo>
                  <a:lnTo>
                    <a:pt x="16" y="23"/>
                  </a:lnTo>
                  <a:lnTo>
                    <a:pt x="18" y="19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1" y="14"/>
                  </a:lnTo>
                  <a:lnTo>
                    <a:pt x="23" y="9"/>
                  </a:lnTo>
                  <a:lnTo>
                    <a:pt x="25" y="8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1" y="5"/>
                  </a:lnTo>
                  <a:lnTo>
                    <a:pt x="37" y="6"/>
                  </a:lnTo>
                  <a:lnTo>
                    <a:pt x="38" y="6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4" y="7"/>
                  </a:lnTo>
                  <a:lnTo>
                    <a:pt x="49" y="2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7" y="7"/>
                  </a:lnTo>
                  <a:lnTo>
                    <a:pt x="57" y="9"/>
                  </a:lnTo>
                  <a:lnTo>
                    <a:pt x="58" y="15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1" y="24"/>
                  </a:lnTo>
                  <a:lnTo>
                    <a:pt x="65" y="25"/>
                  </a:lnTo>
                  <a:lnTo>
                    <a:pt x="68" y="25"/>
                  </a:lnTo>
                  <a:lnTo>
                    <a:pt x="69" y="26"/>
                  </a:lnTo>
                  <a:lnTo>
                    <a:pt x="72" y="26"/>
                  </a:lnTo>
                  <a:lnTo>
                    <a:pt x="73" y="25"/>
                  </a:lnTo>
                  <a:lnTo>
                    <a:pt x="74" y="24"/>
                  </a:lnTo>
                  <a:lnTo>
                    <a:pt x="75" y="21"/>
                  </a:lnTo>
                  <a:lnTo>
                    <a:pt x="77" y="18"/>
                  </a:lnTo>
                  <a:lnTo>
                    <a:pt x="77" y="24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31"/>
                  </a:lnTo>
                  <a:lnTo>
                    <a:pt x="74" y="33"/>
                  </a:lnTo>
                  <a:lnTo>
                    <a:pt x="75" y="34"/>
                  </a:lnTo>
                  <a:lnTo>
                    <a:pt x="75" y="36"/>
                  </a:lnTo>
                  <a:lnTo>
                    <a:pt x="71" y="40"/>
                  </a:lnTo>
                  <a:lnTo>
                    <a:pt x="70" y="46"/>
                  </a:lnTo>
                  <a:lnTo>
                    <a:pt x="72" y="47"/>
                  </a:lnTo>
                  <a:lnTo>
                    <a:pt x="73" y="47"/>
                  </a:lnTo>
                  <a:lnTo>
                    <a:pt x="74" y="48"/>
                  </a:lnTo>
                  <a:lnTo>
                    <a:pt x="75" y="51"/>
                  </a:lnTo>
                  <a:lnTo>
                    <a:pt x="76" y="53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3" y="57"/>
                  </a:lnTo>
                  <a:lnTo>
                    <a:pt x="71" y="56"/>
                  </a:lnTo>
                  <a:lnTo>
                    <a:pt x="70" y="57"/>
                  </a:lnTo>
                  <a:lnTo>
                    <a:pt x="71" y="59"/>
                  </a:lnTo>
                  <a:lnTo>
                    <a:pt x="70" y="63"/>
                  </a:lnTo>
                  <a:lnTo>
                    <a:pt x="70" y="65"/>
                  </a:lnTo>
                  <a:lnTo>
                    <a:pt x="70" y="68"/>
                  </a:lnTo>
                  <a:lnTo>
                    <a:pt x="70" y="76"/>
                  </a:lnTo>
                  <a:lnTo>
                    <a:pt x="67" y="79"/>
                  </a:lnTo>
                  <a:lnTo>
                    <a:pt x="66" y="77"/>
                  </a:lnTo>
                  <a:lnTo>
                    <a:pt x="63" y="73"/>
                  </a:lnTo>
                  <a:lnTo>
                    <a:pt x="61" y="72"/>
                  </a:lnTo>
                  <a:lnTo>
                    <a:pt x="60" y="70"/>
                  </a:lnTo>
                  <a:lnTo>
                    <a:pt x="58" y="70"/>
                  </a:lnTo>
                  <a:lnTo>
                    <a:pt x="57" y="73"/>
                  </a:lnTo>
                  <a:lnTo>
                    <a:pt x="53" y="76"/>
                  </a:lnTo>
                  <a:lnTo>
                    <a:pt x="49" y="78"/>
                  </a:lnTo>
                  <a:lnTo>
                    <a:pt x="48" y="82"/>
                  </a:lnTo>
                  <a:lnTo>
                    <a:pt x="47" y="82"/>
                  </a:lnTo>
                  <a:lnTo>
                    <a:pt x="46" y="83"/>
                  </a:lnTo>
                  <a:lnTo>
                    <a:pt x="43" y="83"/>
                  </a:lnTo>
                  <a:lnTo>
                    <a:pt x="39" y="86"/>
                  </a:lnTo>
                  <a:lnTo>
                    <a:pt x="39" y="87"/>
                  </a:lnTo>
                  <a:lnTo>
                    <a:pt x="37" y="89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4" y="81"/>
                  </a:lnTo>
                  <a:lnTo>
                    <a:pt x="33" y="80"/>
                  </a:lnTo>
                  <a:lnTo>
                    <a:pt x="30" y="75"/>
                  </a:lnTo>
                  <a:lnTo>
                    <a:pt x="29" y="74"/>
                  </a:lnTo>
                  <a:lnTo>
                    <a:pt x="27" y="69"/>
                  </a:lnTo>
                  <a:lnTo>
                    <a:pt x="25" y="67"/>
                  </a:lnTo>
                  <a:lnTo>
                    <a:pt x="24" y="66"/>
                  </a:lnTo>
                  <a:lnTo>
                    <a:pt x="22" y="69"/>
                  </a:lnTo>
                  <a:lnTo>
                    <a:pt x="20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10" y="71"/>
                  </a:lnTo>
                  <a:lnTo>
                    <a:pt x="8" y="63"/>
                  </a:lnTo>
                  <a:lnTo>
                    <a:pt x="7" y="54"/>
                  </a:lnTo>
                  <a:lnTo>
                    <a:pt x="2" y="54"/>
                  </a:lnTo>
                  <a:lnTo>
                    <a:pt x="1" y="47"/>
                  </a:lnTo>
                  <a:lnTo>
                    <a:pt x="0" y="4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3855918" y="5166396"/>
              <a:ext cx="471662" cy="681648"/>
            </a:xfrm>
            <a:custGeom>
              <a:avLst/>
              <a:gdLst>
                <a:gd name="T0" fmla="*/ 11 w 202"/>
                <a:gd name="T1" fmla="*/ 273 h 331"/>
                <a:gd name="T2" fmla="*/ 23 w 202"/>
                <a:gd name="T3" fmla="*/ 261 h 331"/>
                <a:gd name="T4" fmla="*/ 34 w 202"/>
                <a:gd name="T5" fmla="*/ 259 h 331"/>
                <a:gd name="T6" fmla="*/ 36 w 202"/>
                <a:gd name="T7" fmla="*/ 247 h 331"/>
                <a:gd name="T8" fmla="*/ 37 w 202"/>
                <a:gd name="T9" fmla="*/ 238 h 331"/>
                <a:gd name="T10" fmla="*/ 38 w 202"/>
                <a:gd name="T11" fmla="*/ 224 h 331"/>
                <a:gd name="T12" fmla="*/ 41 w 202"/>
                <a:gd name="T13" fmla="*/ 205 h 331"/>
                <a:gd name="T14" fmla="*/ 42 w 202"/>
                <a:gd name="T15" fmla="*/ 173 h 331"/>
                <a:gd name="T16" fmla="*/ 55 w 202"/>
                <a:gd name="T17" fmla="*/ 152 h 331"/>
                <a:gd name="T18" fmla="*/ 64 w 202"/>
                <a:gd name="T19" fmla="*/ 169 h 331"/>
                <a:gd name="T20" fmla="*/ 79 w 202"/>
                <a:gd name="T21" fmla="*/ 186 h 331"/>
                <a:gd name="T22" fmla="*/ 93 w 202"/>
                <a:gd name="T23" fmla="*/ 181 h 331"/>
                <a:gd name="T24" fmla="*/ 109 w 202"/>
                <a:gd name="T25" fmla="*/ 185 h 331"/>
                <a:gd name="T26" fmla="*/ 116 w 202"/>
                <a:gd name="T27" fmla="*/ 173 h 331"/>
                <a:gd name="T28" fmla="*/ 132 w 202"/>
                <a:gd name="T29" fmla="*/ 168 h 331"/>
                <a:gd name="T30" fmla="*/ 125 w 202"/>
                <a:gd name="T31" fmla="*/ 158 h 331"/>
                <a:gd name="T32" fmla="*/ 112 w 202"/>
                <a:gd name="T33" fmla="*/ 154 h 331"/>
                <a:gd name="T34" fmla="*/ 106 w 202"/>
                <a:gd name="T35" fmla="*/ 140 h 331"/>
                <a:gd name="T36" fmla="*/ 91 w 202"/>
                <a:gd name="T37" fmla="*/ 134 h 331"/>
                <a:gd name="T38" fmla="*/ 82 w 202"/>
                <a:gd name="T39" fmla="*/ 119 h 331"/>
                <a:gd name="T40" fmla="*/ 91 w 202"/>
                <a:gd name="T41" fmla="*/ 86 h 331"/>
                <a:gd name="T42" fmla="*/ 81 w 202"/>
                <a:gd name="T43" fmla="*/ 62 h 331"/>
                <a:gd name="T44" fmla="*/ 93 w 202"/>
                <a:gd name="T45" fmla="*/ 59 h 331"/>
                <a:gd name="T46" fmla="*/ 113 w 202"/>
                <a:gd name="T47" fmla="*/ 28 h 331"/>
                <a:gd name="T48" fmla="*/ 122 w 202"/>
                <a:gd name="T49" fmla="*/ 10 h 331"/>
                <a:gd name="T50" fmla="*/ 132 w 202"/>
                <a:gd name="T51" fmla="*/ 1 h 331"/>
                <a:gd name="T52" fmla="*/ 140 w 202"/>
                <a:gd name="T53" fmla="*/ 27 h 331"/>
                <a:gd name="T54" fmla="*/ 149 w 202"/>
                <a:gd name="T55" fmla="*/ 41 h 331"/>
                <a:gd name="T56" fmla="*/ 136 w 202"/>
                <a:gd name="T57" fmla="*/ 45 h 331"/>
                <a:gd name="T58" fmla="*/ 142 w 202"/>
                <a:gd name="T59" fmla="*/ 83 h 331"/>
                <a:gd name="T60" fmla="*/ 151 w 202"/>
                <a:gd name="T61" fmla="*/ 85 h 331"/>
                <a:gd name="T62" fmla="*/ 161 w 202"/>
                <a:gd name="T63" fmla="*/ 75 h 331"/>
                <a:gd name="T64" fmla="*/ 181 w 202"/>
                <a:gd name="T65" fmla="*/ 88 h 331"/>
                <a:gd name="T66" fmla="*/ 180 w 202"/>
                <a:gd name="T67" fmla="*/ 97 h 331"/>
                <a:gd name="T68" fmla="*/ 171 w 202"/>
                <a:gd name="T69" fmla="*/ 110 h 331"/>
                <a:gd name="T70" fmla="*/ 160 w 202"/>
                <a:gd name="T71" fmla="*/ 144 h 331"/>
                <a:gd name="T72" fmla="*/ 160 w 202"/>
                <a:gd name="T73" fmla="*/ 157 h 331"/>
                <a:gd name="T74" fmla="*/ 164 w 202"/>
                <a:gd name="T75" fmla="*/ 171 h 331"/>
                <a:gd name="T76" fmla="*/ 177 w 202"/>
                <a:gd name="T77" fmla="*/ 177 h 331"/>
                <a:gd name="T78" fmla="*/ 190 w 202"/>
                <a:gd name="T79" fmla="*/ 186 h 331"/>
                <a:gd name="T80" fmla="*/ 168 w 202"/>
                <a:gd name="T81" fmla="*/ 195 h 331"/>
                <a:gd name="T82" fmla="*/ 161 w 202"/>
                <a:gd name="T83" fmla="*/ 222 h 331"/>
                <a:gd name="T84" fmla="*/ 153 w 202"/>
                <a:gd name="T85" fmla="*/ 242 h 331"/>
                <a:gd name="T86" fmla="*/ 170 w 202"/>
                <a:gd name="T87" fmla="*/ 249 h 331"/>
                <a:gd name="T88" fmla="*/ 181 w 202"/>
                <a:gd name="T89" fmla="*/ 272 h 331"/>
                <a:gd name="T90" fmla="*/ 191 w 202"/>
                <a:gd name="T91" fmla="*/ 268 h 331"/>
                <a:gd name="T92" fmla="*/ 204 w 202"/>
                <a:gd name="T93" fmla="*/ 276 h 331"/>
                <a:gd name="T94" fmla="*/ 190 w 202"/>
                <a:gd name="T95" fmla="*/ 290 h 331"/>
                <a:gd name="T96" fmla="*/ 170 w 202"/>
                <a:gd name="T97" fmla="*/ 296 h 331"/>
                <a:gd name="T98" fmla="*/ 153 w 202"/>
                <a:gd name="T99" fmla="*/ 301 h 331"/>
                <a:gd name="T100" fmla="*/ 142 w 202"/>
                <a:gd name="T101" fmla="*/ 319 h 331"/>
                <a:gd name="T102" fmla="*/ 138 w 202"/>
                <a:gd name="T103" fmla="*/ 315 h 331"/>
                <a:gd name="T104" fmla="*/ 126 w 202"/>
                <a:gd name="T105" fmla="*/ 283 h 331"/>
                <a:gd name="T106" fmla="*/ 104 w 202"/>
                <a:gd name="T107" fmla="*/ 304 h 331"/>
                <a:gd name="T108" fmla="*/ 111 w 202"/>
                <a:gd name="T109" fmla="*/ 319 h 331"/>
                <a:gd name="T110" fmla="*/ 88 w 202"/>
                <a:gd name="T111" fmla="*/ 320 h 331"/>
                <a:gd name="T112" fmla="*/ 71 w 202"/>
                <a:gd name="T113" fmla="*/ 315 h 331"/>
                <a:gd name="T114" fmla="*/ 64 w 202"/>
                <a:gd name="T115" fmla="*/ 323 h 331"/>
                <a:gd name="T116" fmla="*/ 53 w 202"/>
                <a:gd name="T117" fmla="*/ 326 h 331"/>
                <a:gd name="T118" fmla="*/ 33 w 202"/>
                <a:gd name="T119" fmla="*/ 314 h 331"/>
                <a:gd name="T120" fmla="*/ 13 w 202"/>
                <a:gd name="T121" fmla="*/ 297 h 33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02"/>
                <a:gd name="T184" fmla="*/ 0 h 331"/>
                <a:gd name="T185" fmla="*/ 202 w 202"/>
                <a:gd name="T186" fmla="*/ 331 h 33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02" h="331">
                  <a:moveTo>
                    <a:pt x="0" y="280"/>
                  </a:moveTo>
                  <a:lnTo>
                    <a:pt x="2" y="278"/>
                  </a:lnTo>
                  <a:lnTo>
                    <a:pt x="2" y="276"/>
                  </a:lnTo>
                  <a:lnTo>
                    <a:pt x="7" y="273"/>
                  </a:lnTo>
                  <a:lnTo>
                    <a:pt x="9" y="274"/>
                  </a:lnTo>
                  <a:lnTo>
                    <a:pt x="11" y="273"/>
                  </a:lnTo>
                  <a:lnTo>
                    <a:pt x="12" y="272"/>
                  </a:lnTo>
                  <a:lnTo>
                    <a:pt x="12" y="268"/>
                  </a:lnTo>
                  <a:lnTo>
                    <a:pt x="17" y="267"/>
                  </a:lnTo>
                  <a:lnTo>
                    <a:pt x="20" y="264"/>
                  </a:lnTo>
                  <a:lnTo>
                    <a:pt x="22" y="260"/>
                  </a:lnTo>
                  <a:lnTo>
                    <a:pt x="23" y="261"/>
                  </a:lnTo>
                  <a:lnTo>
                    <a:pt x="24" y="263"/>
                  </a:lnTo>
                  <a:lnTo>
                    <a:pt x="27" y="264"/>
                  </a:lnTo>
                  <a:lnTo>
                    <a:pt x="29" y="268"/>
                  </a:lnTo>
                  <a:lnTo>
                    <a:pt x="31" y="269"/>
                  </a:lnTo>
                  <a:lnTo>
                    <a:pt x="33" y="267"/>
                  </a:lnTo>
                  <a:lnTo>
                    <a:pt x="34" y="259"/>
                  </a:lnTo>
                  <a:lnTo>
                    <a:pt x="34" y="256"/>
                  </a:lnTo>
                  <a:lnTo>
                    <a:pt x="34" y="253"/>
                  </a:lnTo>
                  <a:lnTo>
                    <a:pt x="35" y="249"/>
                  </a:lnTo>
                  <a:lnTo>
                    <a:pt x="34" y="248"/>
                  </a:lnTo>
                  <a:lnTo>
                    <a:pt x="35" y="246"/>
                  </a:lnTo>
                  <a:lnTo>
                    <a:pt x="36" y="247"/>
                  </a:lnTo>
                  <a:lnTo>
                    <a:pt x="38" y="247"/>
                  </a:lnTo>
                  <a:lnTo>
                    <a:pt x="40" y="247"/>
                  </a:lnTo>
                  <a:lnTo>
                    <a:pt x="40" y="244"/>
                  </a:lnTo>
                  <a:lnTo>
                    <a:pt x="40" y="243"/>
                  </a:lnTo>
                  <a:lnTo>
                    <a:pt x="39" y="242"/>
                  </a:lnTo>
                  <a:lnTo>
                    <a:pt x="37" y="238"/>
                  </a:lnTo>
                  <a:lnTo>
                    <a:pt x="36" y="237"/>
                  </a:lnTo>
                  <a:lnTo>
                    <a:pt x="34" y="236"/>
                  </a:lnTo>
                  <a:lnTo>
                    <a:pt x="35" y="231"/>
                  </a:lnTo>
                  <a:lnTo>
                    <a:pt x="39" y="226"/>
                  </a:lnTo>
                  <a:lnTo>
                    <a:pt x="39" y="225"/>
                  </a:lnTo>
                  <a:lnTo>
                    <a:pt x="38" y="224"/>
                  </a:lnTo>
                  <a:lnTo>
                    <a:pt x="40" y="221"/>
                  </a:lnTo>
                  <a:lnTo>
                    <a:pt x="41" y="220"/>
                  </a:lnTo>
                  <a:lnTo>
                    <a:pt x="41" y="219"/>
                  </a:lnTo>
                  <a:lnTo>
                    <a:pt x="41" y="215"/>
                  </a:lnTo>
                  <a:lnTo>
                    <a:pt x="41" y="208"/>
                  </a:lnTo>
                  <a:lnTo>
                    <a:pt x="41" y="205"/>
                  </a:lnTo>
                  <a:lnTo>
                    <a:pt x="42" y="198"/>
                  </a:lnTo>
                  <a:lnTo>
                    <a:pt x="41" y="190"/>
                  </a:lnTo>
                  <a:lnTo>
                    <a:pt x="42" y="185"/>
                  </a:lnTo>
                  <a:lnTo>
                    <a:pt x="43" y="183"/>
                  </a:lnTo>
                  <a:lnTo>
                    <a:pt x="43" y="177"/>
                  </a:lnTo>
                  <a:lnTo>
                    <a:pt x="42" y="173"/>
                  </a:lnTo>
                  <a:lnTo>
                    <a:pt x="43" y="167"/>
                  </a:lnTo>
                  <a:lnTo>
                    <a:pt x="43" y="161"/>
                  </a:lnTo>
                  <a:lnTo>
                    <a:pt x="42" y="153"/>
                  </a:lnTo>
                  <a:lnTo>
                    <a:pt x="48" y="154"/>
                  </a:lnTo>
                  <a:lnTo>
                    <a:pt x="54" y="152"/>
                  </a:lnTo>
                  <a:lnTo>
                    <a:pt x="55" y="152"/>
                  </a:lnTo>
                  <a:lnTo>
                    <a:pt x="56" y="154"/>
                  </a:lnTo>
                  <a:lnTo>
                    <a:pt x="57" y="157"/>
                  </a:lnTo>
                  <a:lnTo>
                    <a:pt x="58" y="158"/>
                  </a:lnTo>
                  <a:lnTo>
                    <a:pt x="61" y="165"/>
                  </a:lnTo>
                  <a:lnTo>
                    <a:pt x="63" y="168"/>
                  </a:lnTo>
                  <a:lnTo>
                    <a:pt x="64" y="169"/>
                  </a:lnTo>
                  <a:lnTo>
                    <a:pt x="65" y="171"/>
                  </a:lnTo>
                  <a:lnTo>
                    <a:pt x="66" y="175"/>
                  </a:lnTo>
                  <a:lnTo>
                    <a:pt x="71" y="179"/>
                  </a:lnTo>
                  <a:lnTo>
                    <a:pt x="71" y="182"/>
                  </a:lnTo>
                  <a:lnTo>
                    <a:pt x="77" y="185"/>
                  </a:lnTo>
                  <a:lnTo>
                    <a:pt x="79" y="186"/>
                  </a:lnTo>
                  <a:lnTo>
                    <a:pt x="81" y="187"/>
                  </a:lnTo>
                  <a:lnTo>
                    <a:pt x="82" y="190"/>
                  </a:lnTo>
                  <a:lnTo>
                    <a:pt x="86" y="190"/>
                  </a:lnTo>
                  <a:lnTo>
                    <a:pt x="92" y="185"/>
                  </a:lnTo>
                  <a:lnTo>
                    <a:pt x="92" y="183"/>
                  </a:lnTo>
                  <a:lnTo>
                    <a:pt x="93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0" y="182"/>
                  </a:lnTo>
                  <a:lnTo>
                    <a:pt x="103" y="183"/>
                  </a:lnTo>
                  <a:lnTo>
                    <a:pt x="104" y="185"/>
                  </a:lnTo>
                  <a:lnTo>
                    <a:pt x="106" y="185"/>
                  </a:lnTo>
                  <a:lnTo>
                    <a:pt x="107" y="184"/>
                  </a:lnTo>
                  <a:lnTo>
                    <a:pt x="109" y="180"/>
                  </a:lnTo>
                  <a:lnTo>
                    <a:pt x="111" y="179"/>
                  </a:lnTo>
                  <a:lnTo>
                    <a:pt x="111" y="177"/>
                  </a:lnTo>
                  <a:lnTo>
                    <a:pt x="111" y="175"/>
                  </a:lnTo>
                  <a:lnTo>
                    <a:pt x="113" y="173"/>
                  </a:lnTo>
                  <a:lnTo>
                    <a:pt x="116" y="172"/>
                  </a:lnTo>
                  <a:lnTo>
                    <a:pt x="119" y="174"/>
                  </a:lnTo>
                  <a:lnTo>
                    <a:pt x="122" y="173"/>
                  </a:lnTo>
                  <a:lnTo>
                    <a:pt x="124" y="175"/>
                  </a:lnTo>
                  <a:lnTo>
                    <a:pt x="126" y="173"/>
                  </a:lnTo>
                  <a:lnTo>
                    <a:pt x="129" y="168"/>
                  </a:lnTo>
                  <a:lnTo>
                    <a:pt x="129" y="165"/>
                  </a:lnTo>
                  <a:lnTo>
                    <a:pt x="128" y="164"/>
                  </a:lnTo>
                  <a:lnTo>
                    <a:pt x="126" y="163"/>
                  </a:lnTo>
                  <a:lnTo>
                    <a:pt x="124" y="164"/>
                  </a:lnTo>
                  <a:lnTo>
                    <a:pt x="122" y="163"/>
                  </a:lnTo>
                  <a:lnTo>
                    <a:pt x="122" y="158"/>
                  </a:lnTo>
                  <a:lnTo>
                    <a:pt x="120" y="155"/>
                  </a:lnTo>
                  <a:lnTo>
                    <a:pt x="118" y="154"/>
                  </a:lnTo>
                  <a:lnTo>
                    <a:pt x="116" y="154"/>
                  </a:lnTo>
                  <a:lnTo>
                    <a:pt x="113" y="154"/>
                  </a:lnTo>
                  <a:lnTo>
                    <a:pt x="109" y="155"/>
                  </a:lnTo>
                  <a:lnTo>
                    <a:pt x="109" y="154"/>
                  </a:lnTo>
                  <a:lnTo>
                    <a:pt x="109" y="151"/>
                  </a:lnTo>
                  <a:lnTo>
                    <a:pt x="108" y="149"/>
                  </a:lnTo>
                  <a:lnTo>
                    <a:pt x="109" y="144"/>
                  </a:lnTo>
                  <a:lnTo>
                    <a:pt x="107" y="142"/>
                  </a:lnTo>
                  <a:lnTo>
                    <a:pt x="104" y="142"/>
                  </a:lnTo>
                  <a:lnTo>
                    <a:pt x="103" y="140"/>
                  </a:lnTo>
                  <a:lnTo>
                    <a:pt x="100" y="138"/>
                  </a:lnTo>
                  <a:lnTo>
                    <a:pt x="98" y="138"/>
                  </a:lnTo>
                  <a:lnTo>
                    <a:pt x="98" y="136"/>
                  </a:lnTo>
                  <a:lnTo>
                    <a:pt x="94" y="133"/>
                  </a:lnTo>
                  <a:lnTo>
                    <a:pt x="93" y="134"/>
                  </a:lnTo>
                  <a:lnTo>
                    <a:pt x="91" y="134"/>
                  </a:lnTo>
                  <a:lnTo>
                    <a:pt x="89" y="132"/>
                  </a:lnTo>
                  <a:lnTo>
                    <a:pt x="87" y="131"/>
                  </a:lnTo>
                  <a:lnTo>
                    <a:pt x="84" y="131"/>
                  </a:lnTo>
                  <a:lnTo>
                    <a:pt x="82" y="130"/>
                  </a:lnTo>
                  <a:lnTo>
                    <a:pt x="84" y="124"/>
                  </a:lnTo>
                  <a:lnTo>
                    <a:pt x="82" y="119"/>
                  </a:lnTo>
                  <a:lnTo>
                    <a:pt x="82" y="113"/>
                  </a:lnTo>
                  <a:lnTo>
                    <a:pt x="84" y="105"/>
                  </a:lnTo>
                  <a:lnTo>
                    <a:pt x="89" y="98"/>
                  </a:lnTo>
                  <a:lnTo>
                    <a:pt x="91" y="94"/>
                  </a:lnTo>
                  <a:lnTo>
                    <a:pt x="91" y="88"/>
                  </a:lnTo>
                  <a:lnTo>
                    <a:pt x="91" y="86"/>
                  </a:lnTo>
                  <a:lnTo>
                    <a:pt x="92" y="84"/>
                  </a:lnTo>
                  <a:lnTo>
                    <a:pt x="94" y="80"/>
                  </a:lnTo>
                  <a:lnTo>
                    <a:pt x="93" y="73"/>
                  </a:lnTo>
                  <a:lnTo>
                    <a:pt x="87" y="68"/>
                  </a:lnTo>
                  <a:lnTo>
                    <a:pt x="86" y="67"/>
                  </a:lnTo>
                  <a:lnTo>
                    <a:pt x="81" y="62"/>
                  </a:lnTo>
                  <a:lnTo>
                    <a:pt x="82" y="60"/>
                  </a:lnTo>
                  <a:lnTo>
                    <a:pt x="84" y="58"/>
                  </a:lnTo>
                  <a:lnTo>
                    <a:pt x="86" y="58"/>
                  </a:lnTo>
                  <a:lnTo>
                    <a:pt x="88" y="59"/>
                  </a:lnTo>
                  <a:lnTo>
                    <a:pt x="91" y="60"/>
                  </a:lnTo>
                  <a:lnTo>
                    <a:pt x="93" y="59"/>
                  </a:lnTo>
                  <a:lnTo>
                    <a:pt x="94" y="58"/>
                  </a:lnTo>
                  <a:lnTo>
                    <a:pt x="97" y="50"/>
                  </a:lnTo>
                  <a:lnTo>
                    <a:pt x="100" y="46"/>
                  </a:lnTo>
                  <a:lnTo>
                    <a:pt x="108" y="40"/>
                  </a:lnTo>
                  <a:lnTo>
                    <a:pt x="111" y="36"/>
                  </a:lnTo>
                  <a:lnTo>
                    <a:pt x="110" y="28"/>
                  </a:lnTo>
                  <a:lnTo>
                    <a:pt x="112" y="26"/>
                  </a:lnTo>
                  <a:lnTo>
                    <a:pt x="115" y="18"/>
                  </a:lnTo>
                  <a:lnTo>
                    <a:pt x="112" y="15"/>
                  </a:lnTo>
                  <a:lnTo>
                    <a:pt x="112" y="12"/>
                  </a:lnTo>
                  <a:lnTo>
                    <a:pt x="113" y="10"/>
                  </a:lnTo>
                  <a:lnTo>
                    <a:pt x="119" y="10"/>
                  </a:lnTo>
                  <a:lnTo>
                    <a:pt x="121" y="8"/>
                  </a:lnTo>
                  <a:lnTo>
                    <a:pt x="120" y="2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8" y="2"/>
                  </a:lnTo>
                  <a:lnTo>
                    <a:pt x="129" y="1"/>
                  </a:lnTo>
                  <a:lnTo>
                    <a:pt x="132" y="0"/>
                  </a:lnTo>
                  <a:lnTo>
                    <a:pt x="134" y="7"/>
                  </a:lnTo>
                  <a:lnTo>
                    <a:pt x="132" y="17"/>
                  </a:lnTo>
                  <a:lnTo>
                    <a:pt x="133" y="20"/>
                  </a:lnTo>
                  <a:lnTo>
                    <a:pt x="135" y="23"/>
                  </a:lnTo>
                  <a:lnTo>
                    <a:pt x="137" y="27"/>
                  </a:lnTo>
                  <a:lnTo>
                    <a:pt x="139" y="27"/>
                  </a:lnTo>
                  <a:lnTo>
                    <a:pt x="141" y="27"/>
                  </a:lnTo>
                  <a:lnTo>
                    <a:pt x="144" y="29"/>
                  </a:lnTo>
                  <a:lnTo>
                    <a:pt x="148" y="33"/>
                  </a:lnTo>
                  <a:lnTo>
                    <a:pt x="148" y="39"/>
                  </a:lnTo>
                  <a:lnTo>
                    <a:pt x="146" y="41"/>
                  </a:lnTo>
                  <a:lnTo>
                    <a:pt x="142" y="43"/>
                  </a:lnTo>
                  <a:lnTo>
                    <a:pt x="138" y="47"/>
                  </a:lnTo>
                  <a:lnTo>
                    <a:pt x="137" y="46"/>
                  </a:lnTo>
                  <a:lnTo>
                    <a:pt x="137" y="44"/>
                  </a:lnTo>
                  <a:lnTo>
                    <a:pt x="135" y="43"/>
                  </a:lnTo>
                  <a:lnTo>
                    <a:pt x="133" y="45"/>
                  </a:lnTo>
                  <a:lnTo>
                    <a:pt x="130" y="48"/>
                  </a:lnTo>
                  <a:lnTo>
                    <a:pt x="128" y="76"/>
                  </a:lnTo>
                  <a:lnTo>
                    <a:pt x="132" y="79"/>
                  </a:lnTo>
                  <a:lnTo>
                    <a:pt x="133" y="82"/>
                  </a:lnTo>
                  <a:lnTo>
                    <a:pt x="135" y="83"/>
                  </a:lnTo>
                  <a:lnTo>
                    <a:pt x="139" y="83"/>
                  </a:lnTo>
                  <a:lnTo>
                    <a:pt x="139" y="86"/>
                  </a:lnTo>
                  <a:lnTo>
                    <a:pt x="141" y="90"/>
                  </a:lnTo>
                  <a:lnTo>
                    <a:pt x="142" y="90"/>
                  </a:lnTo>
                  <a:lnTo>
                    <a:pt x="144" y="90"/>
                  </a:lnTo>
                  <a:lnTo>
                    <a:pt x="146" y="88"/>
                  </a:lnTo>
                  <a:lnTo>
                    <a:pt x="148" y="85"/>
                  </a:lnTo>
                  <a:lnTo>
                    <a:pt x="152" y="83"/>
                  </a:lnTo>
                  <a:lnTo>
                    <a:pt x="153" y="80"/>
                  </a:lnTo>
                  <a:lnTo>
                    <a:pt x="154" y="76"/>
                  </a:lnTo>
                  <a:lnTo>
                    <a:pt x="157" y="74"/>
                  </a:lnTo>
                  <a:lnTo>
                    <a:pt x="157" y="75"/>
                  </a:lnTo>
                  <a:lnTo>
                    <a:pt x="158" y="75"/>
                  </a:lnTo>
                  <a:lnTo>
                    <a:pt x="159" y="75"/>
                  </a:lnTo>
                  <a:lnTo>
                    <a:pt x="161" y="75"/>
                  </a:lnTo>
                  <a:lnTo>
                    <a:pt x="163" y="76"/>
                  </a:lnTo>
                  <a:lnTo>
                    <a:pt x="164" y="79"/>
                  </a:lnTo>
                  <a:lnTo>
                    <a:pt x="165" y="80"/>
                  </a:lnTo>
                  <a:lnTo>
                    <a:pt x="178" y="88"/>
                  </a:lnTo>
                  <a:lnTo>
                    <a:pt x="180" y="88"/>
                  </a:lnTo>
                  <a:lnTo>
                    <a:pt x="182" y="88"/>
                  </a:lnTo>
                  <a:lnTo>
                    <a:pt x="181" y="92"/>
                  </a:lnTo>
                  <a:lnTo>
                    <a:pt x="180" y="92"/>
                  </a:lnTo>
                  <a:lnTo>
                    <a:pt x="179" y="94"/>
                  </a:lnTo>
                  <a:lnTo>
                    <a:pt x="177" y="97"/>
                  </a:lnTo>
                  <a:lnTo>
                    <a:pt x="175" y="98"/>
                  </a:lnTo>
                  <a:lnTo>
                    <a:pt x="172" y="102"/>
                  </a:lnTo>
                  <a:lnTo>
                    <a:pt x="172" y="105"/>
                  </a:lnTo>
                  <a:lnTo>
                    <a:pt x="170" y="105"/>
                  </a:lnTo>
                  <a:lnTo>
                    <a:pt x="168" y="108"/>
                  </a:lnTo>
                  <a:lnTo>
                    <a:pt x="168" y="110"/>
                  </a:lnTo>
                  <a:lnTo>
                    <a:pt x="165" y="117"/>
                  </a:lnTo>
                  <a:lnTo>
                    <a:pt x="163" y="127"/>
                  </a:lnTo>
                  <a:lnTo>
                    <a:pt x="162" y="131"/>
                  </a:lnTo>
                  <a:lnTo>
                    <a:pt x="158" y="139"/>
                  </a:lnTo>
                  <a:lnTo>
                    <a:pt x="158" y="142"/>
                  </a:lnTo>
                  <a:lnTo>
                    <a:pt x="157" y="144"/>
                  </a:lnTo>
                  <a:lnTo>
                    <a:pt x="155" y="144"/>
                  </a:lnTo>
                  <a:lnTo>
                    <a:pt x="153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4" y="154"/>
                  </a:lnTo>
                  <a:lnTo>
                    <a:pt x="157" y="157"/>
                  </a:lnTo>
                  <a:lnTo>
                    <a:pt x="157" y="159"/>
                  </a:lnTo>
                  <a:lnTo>
                    <a:pt x="155" y="163"/>
                  </a:lnTo>
                  <a:lnTo>
                    <a:pt x="154" y="165"/>
                  </a:lnTo>
                  <a:lnTo>
                    <a:pt x="155" y="166"/>
                  </a:lnTo>
                  <a:lnTo>
                    <a:pt x="156" y="168"/>
                  </a:lnTo>
                  <a:lnTo>
                    <a:pt x="161" y="171"/>
                  </a:lnTo>
                  <a:lnTo>
                    <a:pt x="162" y="170"/>
                  </a:lnTo>
                  <a:lnTo>
                    <a:pt x="163" y="172"/>
                  </a:lnTo>
                  <a:lnTo>
                    <a:pt x="165" y="173"/>
                  </a:lnTo>
                  <a:lnTo>
                    <a:pt x="169" y="174"/>
                  </a:lnTo>
                  <a:lnTo>
                    <a:pt x="171" y="174"/>
                  </a:lnTo>
                  <a:lnTo>
                    <a:pt x="174" y="177"/>
                  </a:lnTo>
                  <a:lnTo>
                    <a:pt x="179" y="177"/>
                  </a:lnTo>
                  <a:lnTo>
                    <a:pt x="183" y="178"/>
                  </a:lnTo>
                  <a:lnTo>
                    <a:pt x="186" y="179"/>
                  </a:lnTo>
                  <a:lnTo>
                    <a:pt x="187" y="180"/>
                  </a:lnTo>
                  <a:lnTo>
                    <a:pt x="188" y="182"/>
                  </a:lnTo>
                  <a:lnTo>
                    <a:pt x="187" y="186"/>
                  </a:lnTo>
                  <a:lnTo>
                    <a:pt x="184" y="189"/>
                  </a:lnTo>
                  <a:lnTo>
                    <a:pt x="181" y="191"/>
                  </a:lnTo>
                  <a:lnTo>
                    <a:pt x="173" y="193"/>
                  </a:lnTo>
                  <a:lnTo>
                    <a:pt x="171" y="192"/>
                  </a:lnTo>
                  <a:lnTo>
                    <a:pt x="168" y="195"/>
                  </a:lnTo>
                  <a:lnTo>
                    <a:pt x="165" y="195"/>
                  </a:lnTo>
                  <a:lnTo>
                    <a:pt x="164" y="194"/>
                  </a:lnTo>
                  <a:lnTo>
                    <a:pt x="163" y="195"/>
                  </a:lnTo>
                  <a:lnTo>
                    <a:pt x="162" y="198"/>
                  </a:lnTo>
                  <a:lnTo>
                    <a:pt x="161" y="219"/>
                  </a:lnTo>
                  <a:lnTo>
                    <a:pt x="159" y="222"/>
                  </a:lnTo>
                  <a:lnTo>
                    <a:pt x="158" y="222"/>
                  </a:lnTo>
                  <a:lnTo>
                    <a:pt x="155" y="225"/>
                  </a:lnTo>
                  <a:lnTo>
                    <a:pt x="154" y="229"/>
                  </a:lnTo>
                  <a:lnTo>
                    <a:pt x="152" y="230"/>
                  </a:lnTo>
                  <a:lnTo>
                    <a:pt x="152" y="232"/>
                  </a:lnTo>
                  <a:lnTo>
                    <a:pt x="150" y="234"/>
                  </a:lnTo>
                  <a:lnTo>
                    <a:pt x="150" y="242"/>
                  </a:lnTo>
                  <a:lnTo>
                    <a:pt x="154" y="246"/>
                  </a:lnTo>
                  <a:lnTo>
                    <a:pt x="156" y="246"/>
                  </a:lnTo>
                  <a:lnTo>
                    <a:pt x="159" y="247"/>
                  </a:lnTo>
                  <a:lnTo>
                    <a:pt x="161" y="248"/>
                  </a:lnTo>
                  <a:lnTo>
                    <a:pt x="163" y="248"/>
                  </a:lnTo>
                  <a:lnTo>
                    <a:pt x="167" y="249"/>
                  </a:lnTo>
                  <a:lnTo>
                    <a:pt x="169" y="253"/>
                  </a:lnTo>
                  <a:lnTo>
                    <a:pt x="169" y="258"/>
                  </a:lnTo>
                  <a:lnTo>
                    <a:pt x="169" y="261"/>
                  </a:lnTo>
                  <a:lnTo>
                    <a:pt x="171" y="264"/>
                  </a:lnTo>
                  <a:lnTo>
                    <a:pt x="172" y="271"/>
                  </a:lnTo>
                  <a:lnTo>
                    <a:pt x="178" y="272"/>
                  </a:lnTo>
                  <a:lnTo>
                    <a:pt x="179" y="270"/>
                  </a:lnTo>
                  <a:lnTo>
                    <a:pt x="180" y="270"/>
                  </a:lnTo>
                  <a:lnTo>
                    <a:pt x="181" y="269"/>
                  </a:lnTo>
                  <a:lnTo>
                    <a:pt x="182" y="269"/>
                  </a:lnTo>
                  <a:lnTo>
                    <a:pt x="184" y="269"/>
                  </a:lnTo>
                  <a:lnTo>
                    <a:pt x="188" y="268"/>
                  </a:lnTo>
                  <a:lnTo>
                    <a:pt x="192" y="265"/>
                  </a:lnTo>
                  <a:lnTo>
                    <a:pt x="195" y="265"/>
                  </a:lnTo>
                  <a:lnTo>
                    <a:pt x="196" y="267"/>
                  </a:lnTo>
                  <a:lnTo>
                    <a:pt x="198" y="273"/>
                  </a:lnTo>
                  <a:lnTo>
                    <a:pt x="199" y="275"/>
                  </a:lnTo>
                  <a:lnTo>
                    <a:pt x="201" y="276"/>
                  </a:lnTo>
                  <a:lnTo>
                    <a:pt x="198" y="286"/>
                  </a:lnTo>
                  <a:lnTo>
                    <a:pt x="197" y="287"/>
                  </a:lnTo>
                  <a:lnTo>
                    <a:pt x="195" y="288"/>
                  </a:lnTo>
                  <a:lnTo>
                    <a:pt x="193" y="290"/>
                  </a:lnTo>
                  <a:lnTo>
                    <a:pt x="191" y="289"/>
                  </a:lnTo>
                  <a:lnTo>
                    <a:pt x="187" y="290"/>
                  </a:lnTo>
                  <a:lnTo>
                    <a:pt x="182" y="293"/>
                  </a:lnTo>
                  <a:lnTo>
                    <a:pt x="179" y="297"/>
                  </a:lnTo>
                  <a:lnTo>
                    <a:pt x="176" y="300"/>
                  </a:lnTo>
                  <a:lnTo>
                    <a:pt x="173" y="300"/>
                  </a:lnTo>
                  <a:lnTo>
                    <a:pt x="171" y="299"/>
                  </a:lnTo>
                  <a:lnTo>
                    <a:pt x="167" y="296"/>
                  </a:lnTo>
                  <a:lnTo>
                    <a:pt x="165" y="295"/>
                  </a:lnTo>
                  <a:lnTo>
                    <a:pt x="162" y="297"/>
                  </a:lnTo>
                  <a:lnTo>
                    <a:pt x="161" y="297"/>
                  </a:lnTo>
                  <a:lnTo>
                    <a:pt x="157" y="298"/>
                  </a:lnTo>
                  <a:lnTo>
                    <a:pt x="154" y="300"/>
                  </a:lnTo>
                  <a:lnTo>
                    <a:pt x="150" y="301"/>
                  </a:lnTo>
                  <a:lnTo>
                    <a:pt x="147" y="305"/>
                  </a:lnTo>
                  <a:lnTo>
                    <a:pt x="146" y="305"/>
                  </a:lnTo>
                  <a:lnTo>
                    <a:pt x="143" y="308"/>
                  </a:lnTo>
                  <a:lnTo>
                    <a:pt x="140" y="311"/>
                  </a:lnTo>
                  <a:lnTo>
                    <a:pt x="140" y="314"/>
                  </a:lnTo>
                  <a:lnTo>
                    <a:pt x="139" y="319"/>
                  </a:lnTo>
                  <a:lnTo>
                    <a:pt x="138" y="319"/>
                  </a:lnTo>
                  <a:lnTo>
                    <a:pt x="137" y="316"/>
                  </a:lnTo>
                  <a:lnTo>
                    <a:pt x="138" y="314"/>
                  </a:lnTo>
                  <a:lnTo>
                    <a:pt x="136" y="310"/>
                  </a:lnTo>
                  <a:lnTo>
                    <a:pt x="135" y="312"/>
                  </a:lnTo>
                  <a:lnTo>
                    <a:pt x="135" y="315"/>
                  </a:lnTo>
                  <a:lnTo>
                    <a:pt x="133" y="315"/>
                  </a:lnTo>
                  <a:lnTo>
                    <a:pt x="131" y="313"/>
                  </a:lnTo>
                  <a:lnTo>
                    <a:pt x="128" y="303"/>
                  </a:lnTo>
                  <a:lnTo>
                    <a:pt x="122" y="296"/>
                  </a:lnTo>
                  <a:lnTo>
                    <a:pt x="124" y="284"/>
                  </a:lnTo>
                  <a:lnTo>
                    <a:pt x="123" y="283"/>
                  </a:lnTo>
                  <a:lnTo>
                    <a:pt x="122" y="282"/>
                  </a:lnTo>
                  <a:lnTo>
                    <a:pt x="115" y="283"/>
                  </a:lnTo>
                  <a:lnTo>
                    <a:pt x="113" y="284"/>
                  </a:lnTo>
                  <a:lnTo>
                    <a:pt x="110" y="288"/>
                  </a:lnTo>
                  <a:lnTo>
                    <a:pt x="106" y="290"/>
                  </a:lnTo>
                  <a:lnTo>
                    <a:pt x="101" y="304"/>
                  </a:lnTo>
                  <a:lnTo>
                    <a:pt x="103" y="305"/>
                  </a:lnTo>
                  <a:lnTo>
                    <a:pt x="104" y="311"/>
                  </a:lnTo>
                  <a:lnTo>
                    <a:pt x="106" y="313"/>
                  </a:lnTo>
                  <a:lnTo>
                    <a:pt x="108" y="315"/>
                  </a:lnTo>
                  <a:lnTo>
                    <a:pt x="109" y="316"/>
                  </a:lnTo>
                  <a:lnTo>
                    <a:pt x="108" y="319"/>
                  </a:lnTo>
                  <a:lnTo>
                    <a:pt x="103" y="323"/>
                  </a:lnTo>
                  <a:lnTo>
                    <a:pt x="100" y="324"/>
                  </a:lnTo>
                  <a:lnTo>
                    <a:pt x="98" y="325"/>
                  </a:lnTo>
                  <a:lnTo>
                    <a:pt x="96" y="320"/>
                  </a:lnTo>
                  <a:lnTo>
                    <a:pt x="94" y="319"/>
                  </a:lnTo>
                  <a:lnTo>
                    <a:pt x="88" y="320"/>
                  </a:lnTo>
                  <a:lnTo>
                    <a:pt x="85" y="319"/>
                  </a:lnTo>
                  <a:lnTo>
                    <a:pt x="82" y="316"/>
                  </a:lnTo>
                  <a:lnTo>
                    <a:pt x="79" y="316"/>
                  </a:lnTo>
                  <a:lnTo>
                    <a:pt x="76" y="316"/>
                  </a:lnTo>
                  <a:lnTo>
                    <a:pt x="73" y="316"/>
                  </a:lnTo>
                  <a:lnTo>
                    <a:pt x="71" y="315"/>
                  </a:lnTo>
                  <a:lnTo>
                    <a:pt x="68" y="319"/>
                  </a:lnTo>
                  <a:lnTo>
                    <a:pt x="68" y="328"/>
                  </a:lnTo>
                  <a:lnTo>
                    <a:pt x="66" y="330"/>
                  </a:lnTo>
                  <a:lnTo>
                    <a:pt x="65" y="327"/>
                  </a:lnTo>
                  <a:lnTo>
                    <a:pt x="63" y="325"/>
                  </a:lnTo>
                  <a:lnTo>
                    <a:pt x="64" y="323"/>
                  </a:lnTo>
                  <a:lnTo>
                    <a:pt x="62" y="321"/>
                  </a:lnTo>
                  <a:lnTo>
                    <a:pt x="61" y="325"/>
                  </a:lnTo>
                  <a:lnTo>
                    <a:pt x="59" y="327"/>
                  </a:lnTo>
                  <a:lnTo>
                    <a:pt x="57" y="324"/>
                  </a:lnTo>
                  <a:lnTo>
                    <a:pt x="56" y="326"/>
                  </a:lnTo>
                  <a:lnTo>
                    <a:pt x="53" y="326"/>
                  </a:lnTo>
                  <a:lnTo>
                    <a:pt x="51" y="324"/>
                  </a:lnTo>
                  <a:lnTo>
                    <a:pt x="47" y="319"/>
                  </a:lnTo>
                  <a:lnTo>
                    <a:pt x="44" y="317"/>
                  </a:lnTo>
                  <a:lnTo>
                    <a:pt x="39" y="316"/>
                  </a:lnTo>
                  <a:lnTo>
                    <a:pt x="35" y="316"/>
                  </a:lnTo>
                  <a:lnTo>
                    <a:pt x="33" y="314"/>
                  </a:lnTo>
                  <a:lnTo>
                    <a:pt x="26" y="309"/>
                  </a:lnTo>
                  <a:lnTo>
                    <a:pt x="24" y="304"/>
                  </a:lnTo>
                  <a:lnTo>
                    <a:pt x="24" y="303"/>
                  </a:lnTo>
                  <a:lnTo>
                    <a:pt x="21" y="300"/>
                  </a:lnTo>
                  <a:lnTo>
                    <a:pt x="16" y="299"/>
                  </a:lnTo>
                  <a:lnTo>
                    <a:pt x="13" y="297"/>
                  </a:lnTo>
                  <a:lnTo>
                    <a:pt x="12" y="291"/>
                  </a:lnTo>
                  <a:lnTo>
                    <a:pt x="12" y="290"/>
                  </a:lnTo>
                  <a:lnTo>
                    <a:pt x="9" y="289"/>
                  </a:lnTo>
                  <a:lnTo>
                    <a:pt x="8" y="289"/>
                  </a:lnTo>
                  <a:lnTo>
                    <a:pt x="0" y="28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3939562" y="5419697"/>
              <a:ext cx="220729" cy="137977"/>
            </a:xfrm>
            <a:custGeom>
              <a:avLst/>
              <a:gdLst>
                <a:gd name="T0" fmla="*/ 9 w 94"/>
                <a:gd name="T1" fmla="*/ 10 h 67"/>
                <a:gd name="T2" fmla="*/ 13 w 94"/>
                <a:gd name="T3" fmla="*/ 10 h 67"/>
                <a:gd name="T4" fmla="*/ 20 w 94"/>
                <a:gd name="T5" fmla="*/ 10 h 67"/>
                <a:gd name="T6" fmla="*/ 26 w 94"/>
                <a:gd name="T7" fmla="*/ 11 h 67"/>
                <a:gd name="T8" fmla="*/ 34 w 94"/>
                <a:gd name="T9" fmla="*/ 9 h 67"/>
                <a:gd name="T10" fmla="*/ 42 w 94"/>
                <a:gd name="T11" fmla="*/ 2 h 67"/>
                <a:gd name="T12" fmla="*/ 51 w 94"/>
                <a:gd name="T13" fmla="*/ 0 h 67"/>
                <a:gd name="T14" fmla="*/ 51 w 94"/>
                <a:gd name="T15" fmla="*/ 7 h 67"/>
                <a:gd name="T16" fmla="*/ 56 w 94"/>
                <a:gd name="T17" fmla="*/ 8 h 67"/>
                <a:gd name="T18" fmla="*/ 60 w 94"/>
                <a:gd name="T19" fmla="*/ 10 h 67"/>
                <a:gd name="T20" fmla="*/ 64 w 94"/>
                <a:gd name="T21" fmla="*/ 12 h 67"/>
                <a:gd name="T22" fmla="*/ 67 w 94"/>
                <a:gd name="T23" fmla="*/ 13 h 67"/>
                <a:gd name="T24" fmla="*/ 71 w 94"/>
                <a:gd name="T25" fmla="*/ 18 h 67"/>
                <a:gd name="T26" fmla="*/ 76 w 94"/>
                <a:gd name="T27" fmla="*/ 20 h 67"/>
                <a:gd name="T28" fmla="*/ 76 w 94"/>
                <a:gd name="T29" fmla="*/ 27 h 67"/>
                <a:gd name="T30" fmla="*/ 76 w 94"/>
                <a:gd name="T31" fmla="*/ 31 h 67"/>
                <a:gd name="T32" fmla="*/ 83 w 94"/>
                <a:gd name="T33" fmla="*/ 30 h 67"/>
                <a:gd name="T34" fmla="*/ 87 w 94"/>
                <a:gd name="T35" fmla="*/ 31 h 67"/>
                <a:gd name="T36" fmla="*/ 89 w 94"/>
                <a:gd name="T37" fmla="*/ 39 h 67"/>
                <a:gd name="T38" fmla="*/ 93 w 94"/>
                <a:gd name="T39" fmla="*/ 39 h 67"/>
                <a:gd name="T40" fmla="*/ 95 w 94"/>
                <a:gd name="T41" fmla="*/ 41 h 67"/>
                <a:gd name="T42" fmla="*/ 93 w 94"/>
                <a:gd name="T43" fmla="*/ 49 h 67"/>
                <a:gd name="T44" fmla="*/ 89 w 94"/>
                <a:gd name="T45" fmla="*/ 49 h 67"/>
                <a:gd name="T46" fmla="*/ 83 w 94"/>
                <a:gd name="T47" fmla="*/ 48 h 67"/>
                <a:gd name="T48" fmla="*/ 78 w 94"/>
                <a:gd name="T49" fmla="*/ 51 h 67"/>
                <a:gd name="T50" fmla="*/ 78 w 94"/>
                <a:gd name="T51" fmla="*/ 56 h 67"/>
                <a:gd name="T52" fmla="*/ 74 w 94"/>
                <a:gd name="T53" fmla="*/ 60 h 67"/>
                <a:gd name="T54" fmla="*/ 71 w 94"/>
                <a:gd name="T55" fmla="*/ 61 h 67"/>
                <a:gd name="T56" fmla="*/ 67 w 94"/>
                <a:gd name="T57" fmla="*/ 58 h 67"/>
                <a:gd name="T58" fmla="*/ 65 w 94"/>
                <a:gd name="T59" fmla="*/ 55 h 67"/>
                <a:gd name="T60" fmla="*/ 59 w 94"/>
                <a:gd name="T61" fmla="*/ 59 h 67"/>
                <a:gd name="T62" fmla="*/ 53 w 94"/>
                <a:gd name="T63" fmla="*/ 66 h 67"/>
                <a:gd name="T64" fmla="*/ 44 w 94"/>
                <a:gd name="T65" fmla="*/ 63 h 67"/>
                <a:gd name="T66" fmla="*/ 41 w 94"/>
                <a:gd name="T67" fmla="*/ 61 h 67"/>
                <a:gd name="T68" fmla="*/ 34 w 94"/>
                <a:gd name="T69" fmla="*/ 56 h 67"/>
                <a:gd name="T70" fmla="*/ 29 w 94"/>
                <a:gd name="T71" fmla="*/ 47 h 67"/>
                <a:gd name="T72" fmla="*/ 27 w 94"/>
                <a:gd name="T73" fmla="*/ 43 h 67"/>
                <a:gd name="T74" fmla="*/ 22 w 94"/>
                <a:gd name="T75" fmla="*/ 34 h 67"/>
                <a:gd name="T76" fmla="*/ 19 w 94"/>
                <a:gd name="T77" fmla="*/ 30 h 67"/>
                <a:gd name="T78" fmla="*/ 18 w 94"/>
                <a:gd name="T79" fmla="*/ 28 h 67"/>
                <a:gd name="T80" fmla="*/ 6 w 94"/>
                <a:gd name="T81" fmla="*/ 29 h 67"/>
                <a:gd name="T82" fmla="*/ 4 w 94"/>
                <a:gd name="T83" fmla="*/ 23 h 67"/>
                <a:gd name="T84" fmla="*/ 3 w 94"/>
                <a:gd name="T85" fmla="*/ 17 h 6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4"/>
                <a:gd name="T130" fmla="*/ 0 h 67"/>
                <a:gd name="T131" fmla="*/ 94 w 94"/>
                <a:gd name="T132" fmla="*/ 67 h 6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4" h="67">
                  <a:moveTo>
                    <a:pt x="0" y="15"/>
                  </a:moveTo>
                  <a:lnTo>
                    <a:pt x="9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7" y="11"/>
                  </a:lnTo>
                  <a:lnTo>
                    <a:pt x="20" y="10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32" y="10"/>
                  </a:lnTo>
                  <a:lnTo>
                    <a:pt x="34" y="9"/>
                  </a:lnTo>
                  <a:lnTo>
                    <a:pt x="36" y="6"/>
                  </a:lnTo>
                  <a:lnTo>
                    <a:pt x="42" y="2"/>
                  </a:lnTo>
                  <a:lnTo>
                    <a:pt x="45" y="1"/>
                  </a:lnTo>
                  <a:lnTo>
                    <a:pt x="48" y="0"/>
                  </a:lnTo>
                  <a:lnTo>
                    <a:pt x="46" y="6"/>
                  </a:lnTo>
                  <a:lnTo>
                    <a:pt x="48" y="7"/>
                  </a:lnTo>
                  <a:lnTo>
                    <a:pt x="51" y="7"/>
                  </a:lnTo>
                  <a:lnTo>
                    <a:pt x="53" y="8"/>
                  </a:lnTo>
                  <a:lnTo>
                    <a:pt x="55" y="10"/>
                  </a:lnTo>
                  <a:lnTo>
                    <a:pt x="57" y="10"/>
                  </a:lnTo>
                  <a:lnTo>
                    <a:pt x="58" y="9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4" y="13"/>
                  </a:lnTo>
                  <a:lnTo>
                    <a:pt x="67" y="16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3" y="20"/>
                  </a:lnTo>
                  <a:lnTo>
                    <a:pt x="71" y="25"/>
                  </a:lnTo>
                  <a:lnTo>
                    <a:pt x="73" y="27"/>
                  </a:lnTo>
                  <a:lnTo>
                    <a:pt x="73" y="30"/>
                  </a:lnTo>
                  <a:lnTo>
                    <a:pt x="73" y="31"/>
                  </a:lnTo>
                  <a:lnTo>
                    <a:pt x="77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84" y="31"/>
                  </a:lnTo>
                  <a:lnTo>
                    <a:pt x="86" y="34"/>
                  </a:lnTo>
                  <a:lnTo>
                    <a:pt x="86" y="39"/>
                  </a:lnTo>
                  <a:lnTo>
                    <a:pt x="88" y="40"/>
                  </a:lnTo>
                  <a:lnTo>
                    <a:pt x="90" y="39"/>
                  </a:lnTo>
                  <a:lnTo>
                    <a:pt x="92" y="40"/>
                  </a:lnTo>
                  <a:lnTo>
                    <a:pt x="92" y="41"/>
                  </a:lnTo>
                  <a:lnTo>
                    <a:pt x="93" y="44"/>
                  </a:lnTo>
                  <a:lnTo>
                    <a:pt x="90" y="49"/>
                  </a:lnTo>
                  <a:lnTo>
                    <a:pt x="88" y="51"/>
                  </a:lnTo>
                  <a:lnTo>
                    <a:pt x="86" y="49"/>
                  </a:lnTo>
                  <a:lnTo>
                    <a:pt x="83" y="50"/>
                  </a:lnTo>
                  <a:lnTo>
                    <a:pt x="80" y="48"/>
                  </a:lnTo>
                  <a:lnTo>
                    <a:pt x="77" y="49"/>
                  </a:lnTo>
                  <a:lnTo>
                    <a:pt x="75" y="51"/>
                  </a:lnTo>
                  <a:lnTo>
                    <a:pt x="75" y="53"/>
                  </a:lnTo>
                  <a:lnTo>
                    <a:pt x="75" y="56"/>
                  </a:lnTo>
                  <a:lnTo>
                    <a:pt x="73" y="56"/>
                  </a:lnTo>
                  <a:lnTo>
                    <a:pt x="71" y="60"/>
                  </a:lnTo>
                  <a:lnTo>
                    <a:pt x="70" y="61"/>
                  </a:lnTo>
                  <a:lnTo>
                    <a:pt x="68" y="61"/>
                  </a:lnTo>
                  <a:lnTo>
                    <a:pt x="67" y="59"/>
                  </a:lnTo>
                  <a:lnTo>
                    <a:pt x="64" y="58"/>
                  </a:lnTo>
                  <a:lnTo>
                    <a:pt x="63" y="56"/>
                  </a:lnTo>
                  <a:lnTo>
                    <a:pt x="62" y="55"/>
                  </a:lnTo>
                  <a:lnTo>
                    <a:pt x="57" y="57"/>
                  </a:lnTo>
                  <a:lnTo>
                    <a:pt x="56" y="59"/>
                  </a:lnTo>
                  <a:lnTo>
                    <a:pt x="56" y="61"/>
                  </a:lnTo>
                  <a:lnTo>
                    <a:pt x="50" y="66"/>
                  </a:lnTo>
                  <a:lnTo>
                    <a:pt x="45" y="66"/>
                  </a:lnTo>
                  <a:lnTo>
                    <a:pt x="44" y="63"/>
                  </a:lnTo>
                  <a:lnTo>
                    <a:pt x="43" y="63"/>
                  </a:lnTo>
                  <a:lnTo>
                    <a:pt x="41" y="61"/>
                  </a:lnTo>
                  <a:lnTo>
                    <a:pt x="35" y="58"/>
                  </a:lnTo>
                  <a:lnTo>
                    <a:pt x="34" y="56"/>
                  </a:lnTo>
                  <a:lnTo>
                    <a:pt x="30" y="51"/>
                  </a:lnTo>
                  <a:lnTo>
                    <a:pt x="29" y="47"/>
                  </a:lnTo>
                  <a:lnTo>
                    <a:pt x="28" y="45"/>
                  </a:lnTo>
                  <a:lnTo>
                    <a:pt x="27" y="43"/>
                  </a:lnTo>
                  <a:lnTo>
                    <a:pt x="25" y="41"/>
                  </a:lnTo>
                  <a:lnTo>
                    <a:pt x="22" y="34"/>
                  </a:lnTo>
                  <a:lnTo>
                    <a:pt x="21" y="33"/>
                  </a:lnTo>
                  <a:lnTo>
                    <a:pt x="19" y="30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2" y="30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3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0" y="15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auto">
            <a:xfrm>
              <a:off x="3958150" y="5662701"/>
              <a:ext cx="1001411" cy="704301"/>
            </a:xfrm>
            <a:custGeom>
              <a:avLst/>
              <a:gdLst>
                <a:gd name="T0" fmla="*/ 10 w 431"/>
                <a:gd name="T1" fmla="*/ 241 h 342"/>
                <a:gd name="T2" fmla="*/ 19 w 431"/>
                <a:gd name="T3" fmla="*/ 224 h 342"/>
                <a:gd name="T4" fmla="*/ 33 w 431"/>
                <a:gd name="T5" fmla="*/ 206 h 342"/>
                <a:gd name="T6" fmla="*/ 28 w 431"/>
                <a:gd name="T7" fmla="*/ 184 h 342"/>
                <a:gd name="T8" fmla="*/ 10 w 431"/>
                <a:gd name="T9" fmla="*/ 127 h 342"/>
                <a:gd name="T10" fmla="*/ 13 w 431"/>
                <a:gd name="T11" fmla="*/ 84 h 342"/>
                <a:gd name="T12" fmla="*/ 23 w 431"/>
                <a:gd name="T13" fmla="*/ 90 h 342"/>
                <a:gd name="T14" fmla="*/ 38 w 431"/>
                <a:gd name="T15" fmla="*/ 75 h 342"/>
                <a:gd name="T16" fmla="*/ 59 w 431"/>
                <a:gd name="T17" fmla="*/ 83 h 342"/>
                <a:gd name="T18" fmla="*/ 58 w 431"/>
                <a:gd name="T19" fmla="*/ 64 h 342"/>
                <a:gd name="T20" fmla="*/ 80 w 431"/>
                <a:gd name="T21" fmla="*/ 44 h 342"/>
                <a:gd name="T22" fmla="*/ 92 w 431"/>
                <a:gd name="T23" fmla="*/ 69 h 342"/>
                <a:gd name="T24" fmla="*/ 99 w 431"/>
                <a:gd name="T25" fmla="*/ 68 h 342"/>
                <a:gd name="T26" fmla="*/ 119 w 431"/>
                <a:gd name="T27" fmla="*/ 56 h 342"/>
                <a:gd name="T28" fmla="*/ 139 w 431"/>
                <a:gd name="T29" fmla="*/ 53 h 342"/>
                <a:gd name="T30" fmla="*/ 157 w 431"/>
                <a:gd name="T31" fmla="*/ 36 h 342"/>
                <a:gd name="T32" fmla="*/ 168 w 431"/>
                <a:gd name="T33" fmla="*/ 23 h 342"/>
                <a:gd name="T34" fmla="*/ 181 w 431"/>
                <a:gd name="T35" fmla="*/ 4 h 342"/>
                <a:gd name="T36" fmla="*/ 204 w 431"/>
                <a:gd name="T37" fmla="*/ 18 h 342"/>
                <a:gd name="T38" fmla="*/ 211 w 431"/>
                <a:gd name="T39" fmla="*/ 40 h 342"/>
                <a:gd name="T40" fmla="*/ 219 w 431"/>
                <a:gd name="T41" fmla="*/ 56 h 342"/>
                <a:gd name="T42" fmla="*/ 250 w 431"/>
                <a:gd name="T43" fmla="*/ 69 h 342"/>
                <a:gd name="T44" fmla="*/ 250 w 431"/>
                <a:gd name="T45" fmla="*/ 126 h 342"/>
                <a:gd name="T46" fmla="*/ 289 w 431"/>
                <a:gd name="T47" fmla="*/ 115 h 342"/>
                <a:gd name="T48" fmla="*/ 313 w 431"/>
                <a:gd name="T49" fmla="*/ 116 h 342"/>
                <a:gd name="T50" fmla="*/ 306 w 431"/>
                <a:gd name="T51" fmla="*/ 123 h 342"/>
                <a:gd name="T52" fmla="*/ 334 w 431"/>
                <a:gd name="T53" fmla="*/ 154 h 342"/>
                <a:gd name="T54" fmla="*/ 369 w 431"/>
                <a:gd name="T55" fmla="*/ 165 h 342"/>
                <a:gd name="T56" fmla="*/ 411 w 431"/>
                <a:gd name="T57" fmla="*/ 267 h 342"/>
                <a:gd name="T58" fmla="*/ 387 w 431"/>
                <a:gd name="T59" fmla="*/ 277 h 342"/>
                <a:gd name="T60" fmla="*/ 358 w 431"/>
                <a:gd name="T61" fmla="*/ 269 h 342"/>
                <a:gd name="T62" fmla="*/ 366 w 431"/>
                <a:gd name="T63" fmla="*/ 256 h 342"/>
                <a:gd name="T64" fmla="*/ 354 w 431"/>
                <a:gd name="T65" fmla="*/ 262 h 342"/>
                <a:gd name="T66" fmla="*/ 350 w 431"/>
                <a:gd name="T67" fmla="*/ 258 h 342"/>
                <a:gd name="T68" fmla="*/ 344 w 431"/>
                <a:gd name="T69" fmla="*/ 248 h 342"/>
                <a:gd name="T70" fmla="*/ 332 w 431"/>
                <a:gd name="T71" fmla="*/ 259 h 342"/>
                <a:gd name="T72" fmla="*/ 325 w 431"/>
                <a:gd name="T73" fmla="*/ 267 h 342"/>
                <a:gd name="T74" fmla="*/ 321 w 431"/>
                <a:gd name="T75" fmla="*/ 275 h 342"/>
                <a:gd name="T76" fmla="*/ 315 w 431"/>
                <a:gd name="T77" fmla="*/ 278 h 342"/>
                <a:gd name="T78" fmla="*/ 307 w 431"/>
                <a:gd name="T79" fmla="*/ 283 h 342"/>
                <a:gd name="T80" fmla="*/ 296 w 431"/>
                <a:gd name="T81" fmla="*/ 295 h 342"/>
                <a:gd name="T82" fmla="*/ 286 w 431"/>
                <a:gd name="T83" fmla="*/ 302 h 342"/>
                <a:gd name="T84" fmla="*/ 271 w 431"/>
                <a:gd name="T85" fmla="*/ 308 h 342"/>
                <a:gd name="T86" fmla="*/ 245 w 431"/>
                <a:gd name="T87" fmla="*/ 320 h 342"/>
                <a:gd name="T88" fmla="*/ 234 w 431"/>
                <a:gd name="T89" fmla="*/ 328 h 342"/>
                <a:gd name="T90" fmla="*/ 229 w 431"/>
                <a:gd name="T91" fmla="*/ 332 h 342"/>
                <a:gd name="T92" fmla="*/ 222 w 431"/>
                <a:gd name="T93" fmla="*/ 336 h 342"/>
                <a:gd name="T94" fmla="*/ 209 w 431"/>
                <a:gd name="T95" fmla="*/ 337 h 342"/>
                <a:gd name="T96" fmla="*/ 196 w 431"/>
                <a:gd name="T97" fmla="*/ 341 h 342"/>
                <a:gd name="T98" fmla="*/ 176 w 431"/>
                <a:gd name="T99" fmla="*/ 334 h 342"/>
                <a:gd name="T100" fmla="*/ 145 w 431"/>
                <a:gd name="T101" fmla="*/ 323 h 342"/>
                <a:gd name="T102" fmla="*/ 132 w 431"/>
                <a:gd name="T103" fmla="*/ 313 h 342"/>
                <a:gd name="T104" fmla="*/ 105 w 431"/>
                <a:gd name="T105" fmla="*/ 310 h 342"/>
                <a:gd name="T106" fmla="*/ 85 w 431"/>
                <a:gd name="T107" fmla="*/ 309 h 342"/>
                <a:gd name="T108" fmla="*/ 60 w 431"/>
                <a:gd name="T109" fmla="*/ 293 h 342"/>
                <a:gd name="T110" fmla="*/ 48 w 431"/>
                <a:gd name="T111" fmla="*/ 285 h 342"/>
                <a:gd name="T112" fmla="*/ 18 w 431"/>
                <a:gd name="T113" fmla="*/ 273 h 3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31"/>
                <a:gd name="T172" fmla="*/ 0 h 342"/>
                <a:gd name="T173" fmla="*/ 431 w 431"/>
                <a:gd name="T174" fmla="*/ 342 h 3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31" h="342">
                  <a:moveTo>
                    <a:pt x="0" y="260"/>
                  </a:moveTo>
                  <a:lnTo>
                    <a:pt x="3" y="259"/>
                  </a:lnTo>
                  <a:lnTo>
                    <a:pt x="4" y="256"/>
                  </a:lnTo>
                  <a:lnTo>
                    <a:pt x="3" y="254"/>
                  </a:lnTo>
                  <a:lnTo>
                    <a:pt x="2" y="248"/>
                  </a:lnTo>
                  <a:lnTo>
                    <a:pt x="6" y="244"/>
                  </a:lnTo>
                  <a:lnTo>
                    <a:pt x="10" y="241"/>
                  </a:lnTo>
                  <a:lnTo>
                    <a:pt x="11" y="242"/>
                  </a:lnTo>
                  <a:lnTo>
                    <a:pt x="13" y="242"/>
                  </a:lnTo>
                  <a:lnTo>
                    <a:pt x="16" y="238"/>
                  </a:lnTo>
                  <a:lnTo>
                    <a:pt x="19" y="236"/>
                  </a:lnTo>
                  <a:lnTo>
                    <a:pt x="20" y="233"/>
                  </a:lnTo>
                  <a:lnTo>
                    <a:pt x="16" y="225"/>
                  </a:lnTo>
                  <a:lnTo>
                    <a:pt x="19" y="224"/>
                  </a:lnTo>
                  <a:lnTo>
                    <a:pt x="20" y="225"/>
                  </a:lnTo>
                  <a:lnTo>
                    <a:pt x="22" y="223"/>
                  </a:lnTo>
                  <a:lnTo>
                    <a:pt x="25" y="222"/>
                  </a:lnTo>
                  <a:lnTo>
                    <a:pt x="27" y="219"/>
                  </a:lnTo>
                  <a:lnTo>
                    <a:pt x="28" y="218"/>
                  </a:lnTo>
                  <a:lnTo>
                    <a:pt x="30" y="215"/>
                  </a:lnTo>
                  <a:lnTo>
                    <a:pt x="33" y="206"/>
                  </a:lnTo>
                  <a:lnTo>
                    <a:pt x="33" y="199"/>
                  </a:lnTo>
                  <a:lnTo>
                    <a:pt x="35" y="197"/>
                  </a:lnTo>
                  <a:lnTo>
                    <a:pt x="37" y="193"/>
                  </a:lnTo>
                  <a:lnTo>
                    <a:pt x="37" y="187"/>
                  </a:lnTo>
                  <a:lnTo>
                    <a:pt x="30" y="185"/>
                  </a:lnTo>
                  <a:lnTo>
                    <a:pt x="29" y="183"/>
                  </a:lnTo>
                  <a:lnTo>
                    <a:pt x="28" y="184"/>
                  </a:lnTo>
                  <a:lnTo>
                    <a:pt x="25" y="181"/>
                  </a:lnTo>
                  <a:lnTo>
                    <a:pt x="24" y="177"/>
                  </a:lnTo>
                  <a:lnTo>
                    <a:pt x="22" y="166"/>
                  </a:lnTo>
                  <a:lnTo>
                    <a:pt x="19" y="164"/>
                  </a:lnTo>
                  <a:lnTo>
                    <a:pt x="14" y="163"/>
                  </a:lnTo>
                  <a:lnTo>
                    <a:pt x="12" y="131"/>
                  </a:lnTo>
                  <a:lnTo>
                    <a:pt x="10" y="127"/>
                  </a:lnTo>
                  <a:lnTo>
                    <a:pt x="7" y="124"/>
                  </a:lnTo>
                  <a:lnTo>
                    <a:pt x="6" y="121"/>
                  </a:lnTo>
                  <a:lnTo>
                    <a:pt x="10" y="99"/>
                  </a:lnTo>
                  <a:lnTo>
                    <a:pt x="10" y="91"/>
                  </a:lnTo>
                  <a:lnTo>
                    <a:pt x="10" y="86"/>
                  </a:lnTo>
                  <a:lnTo>
                    <a:pt x="12" y="86"/>
                  </a:lnTo>
                  <a:lnTo>
                    <a:pt x="13" y="84"/>
                  </a:lnTo>
                  <a:lnTo>
                    <a:pt x="16" y="86"/>
                  </a:lnTo>
                  <a:lnTo>
                    <a:pt x="17" y="85"/>
                  </a:lnTo>
                  <a:lnTo>
                    <a:pt x="19" y="81"/>
                  </a:lnTo>
                  <a:lnTo>
                    <a:pt x="21" y="82"/>
                  </a:lnTo>
                  <a:lnTo>
                    <a:pt x="20" y="85"/>
                  </a:lnTo>
                  <a:lnTo>
                    <a:pt x="21" y="86"/>
                  </a:lnTo>
                  <a:lnTo>
                    <a:pt x="23" y="90"/>
                  </a:lnTo>
                  <a:lnTo>
                    <a:pt x="24" y="88"/>
                  </a:lnTo>
                  <a:lnTo>
                    <a:pt x="25" y="78"/>
                  </a:lnTo>
                  <a:lnTo>
                    <a:pt x="28" y="75"/>
                  </a:lnTo>
                  <a:lnTo>
                    <a:pt x="29" y="75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38" y="75"/>
                  </a:lnTo>
                  <a:lnTo>
                    <a:pt x="42" y="78"/>
                  </a:lnTo>
                  <a:lnTo>
                    <a:pt x="45" y="79"/>
                  </a:lnTo>
                  <a:lnTo>
                    <a:pt x="51" y="79"/>
                  </a:lnTo>
                  <a:lnTo>
                    <a:pt x="52" y="80"/>
                  </a:lnTo>
                  <a:lnTo>
                    <a:pt x="55" y="85"/>
                  </a:lnTo>
                  <a:lnTo>
                    <a:pt x="56" y="83"/>
                  </a:lnTo>
                  <a:lnTo>
                    <a:pt x="59" y="83"/>
                  </a:lnTo>
                  <a:lnTo>
                    <a:pt x="64" y="78"/>
                  </a:lnTo>
                  <a:lnTo>
                    <a:pt x="65" y="76"/>
                  </a:lnTo>
                  <a:lnTo>
                    <a:pt x="64" y="75"/>
                  </a:lnTo>
                  <a:lnTo>
                    <a:pt x="63" y="72"/>
                  </a:lnTo>
                  <a:lnTo>
                    <a:pt x="60" y="71"/>
                  </a:lnTo>
                  <a:lnTo>
                    <a:pt x="59" y="65"/>
                  </a:lnTo>
                  <a:lnTo>
                    <a:pt x="58" y="64"/>
                  </a:lnTo>
                  <a:lnTo>
                    <a:pt x="63" y="49"/>
                  </a:lnTo>
                  <a:lnTo>
                    <a:pt x="67" y="48"/>
                  </a:lnTo>
                  <a:lnTo>
                    <a:pt x="69" y="44"/>
                  </a:lnTo>
                  <a:lnTo>
                    <a:pt x="71" y="42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0" y="44"/>
                  </a:lnTo>
                  <a:lnTo>
                    <a:pt x="79" y="56"/>
                  </a:lnTo>
                  <a:lnTo>
                    <a:pt x="85" y="63"/>
                  </a:lnTo>
                  <a:lnTo>
                    <a:pt x="87" y="72"/>
                  </a:lnTo>
                  <a:lnTo>
                    <a:pt x="90" y="75"/>
                  </a:lnTo>
                  <a:lnTo>
                    <a:pt x="92" y="75"/>
                  </a:lnTo>
                  <a:lnTo>
                    <a:pt x="91" y="72"/>
                  </a:lnTo>
                  <a:lnTo>
                    <a:pt x="92" y="69"/>
                  </a:lnTo>
                  <a:lnTo>
                    <a:pt x="95" y="74"/>
                  </a:lnTo>
                  <a:lnTo>
                    <a:pt x="94" y="75"/>
                  </a:lnTo>
                  <a:lnTo>
                    <a:pt x="94" y="79"/>
                  </a:lnTo>
                  <a:lnTo>
                    <a:pt x="96" y="79"/>
                  </a:lnTo>
                  <a:lnTo>
                    <a:pt x="96" y="74"/>
                  </a:lnTo>
                  <a:lnTo>
                    <a:pt x="97" y="71"/>
                  </a:lnTo>
                  <a:lnTo>
                    <a:pt x="99" y="68"/>
                  </a:lnTo>
                  <a:lnTo>
                    <a:pt x="102" y="64"/>
                  </a:lnTo>
                  <a:lnTo>
                    <a:pt x="104" y="64"/>
                  </a:lnTo>
                  <a:lnTo>
                    <a:pt x="107" y="61"/>
                  </a:lnTo>
                  <a:lnTo>
                    <a:pt x="110" y="59"/>
                  </a:lnTo>
                  <a:lnTo>
                    <a:pt x="113" y="58"/>
                  </a:lnTo>
                  <a:lnTo>
                    <a:pt x="117" y="57"/>
                  </a:lnTo>
                  <a:lnTo>
                    <a:pt x="119" y="56"/>
                  </a:lnTo>
                  <a:lnTo>
                    <a:pt x="122" y="55"/>
                  </a:lnTo>
                  <a:lnTo>
                    <a:pt x="124" y="56"/>
                  </a:lnTo>
                  <a:lnTo>
                    <a:pt x="127" y="59"/>
                  </a:lnTo>
                  <a:lnTo>
                    <a:pt x="130" y="60"/>
                  </a:lnTo>
                  <a:lnTo>
                    <a:pt x="133" y="60"/>
                  </a:lnTo>
                  <a:lnTo>
                    <a:pt x="135" y="57"/>
                  </a:lnTo>
                  <a:lnTo>
                    <a:pt x="139" y="53"/>
                  </a:lnTo>
                  <a:lnTo>
                    <a:pt x="143" y="50"/>
                  </a:lnTo>
                  <a:lnTo>
                    <a:pt x="148" y="49"/>
                  </a:lnTo>
                  <a:lnTo>
                    <a:pt x="149" y="49"/>
                  </a:lnTo>
                  <a:lnTo>
                    <a:pt x="152" y="48"/>
                  </a:lnTo>
                  <a:lnTo>
                    <a:pt x="153" y="46"/>
                  </a:lnTo>
                  <a:lnTo>
                    <a:pt x="154" y="45"/>
                  </a:lnTo>
                  <a:lnTo>
                    <a:pt x="157" y="36"/>
                  </a:lnTo>
                  <a:lnTo>
                    <a:pt x="159" y="36"/>
                  </a:lnTo>
                  <a:lnTo>
                    <a:pt x="160" y="33"/>
                  </a:lnTo>
                  <a:lnTo>
                    <a:pt x="162" y="31"/>
                  </a:lnTo>
                  <a:lnTo>
                    <a:pt x="164" y="28"/>
                  </a:lnTo>
                  <a:lnTo>
                    <a:pt x="166" y="29"/>
                  </a:lnTo>
                  <a:lnTo>
                    <a:pt x="167" y="27"/>
                  </a:lnTo>
                  <a:lnTo>
                    <a:pt x="168" y="23"/>
                  </a:lnTo>
                  <a:lnTo>
                    <a:pt x="173" y="14"/>
                  </a:lnTo>
                  <a:lnTo>
                    <a:pt x="173" y="10"/>
                  </a:lnTo>
                  <a:lnTo>
                    <a:pt x="172" y="6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7" y="1"/>
                  </a:lnTo>
                  <a:lnTo>
                    <a:pt x="181" y="4"/>
                  </a:lnTo>
                  <a:lnTo>
                    <a:pt x="183" y="5"/>
                  </a:lnTo>
                  <a:lnTo>
                    <a:pt x="188" y="8"/>
                  </a:lnTo>
                  <a:lnTo>
                    <a:pt x="191" y="10"/>
                  </a:lnTo>
                  <a:lnTo>
                    <a:pt x="195" y="12"/>
                  </a:lnTo>
                  <a:lnTo>
                    <a:pt x="197" y="13"/>
                  </a:lnTo>
                  <a:lnTo>
                    <a:pt x="202" y="16"/>
                  </a:lnTo>
                  <a:lnTo>
                    <a:pt x="204" y="18"/>
                  </a:lnTo>
                  <a:lnTo>
                    <a:pt x="206" y="24"/>
                  </a:lnTo>
                  <a:lnTo>
                    <a:pt x="206" y="26"/>
                  </a:lnTo>
                  <a:lnTo>
                    <a:pt x="207" y="27"/>
                  </a:lnTo>
                  <a:lnTo>
                    <a:pt x="208" y="30"/>
                  </a:lnTo>
                  <a:lnTo>
                    <a:pt x="208" y="36"/>
                  </a:lnTo>
                  <a:lnTo>
                    <a:pt x="208" y="38"/>
                  </a:lnTo>
                  <a:lnTo>
                    <a:pt x="211" y="40"/>
                  </a:lnTo>
                  <a:lnTo>
                    <a:pt x="216" y="43"/>
                  </a:lnTo>
                  <a:lnTo>
                    <a:pt x="216" y="45"/>
                  </a:lnTo>
                  <a:lnTo>
                    <a:pt x="217" y="48"/>
                  </a:lnTo>
                  <a:lnTo>
                    <a:pt x="216" y="49"/>
                  </a:lnTo>
                  <a:lnTo>
                    <a:pt x="216" y="50"/>
                  </a:lnTo>
                  <a:lnTo>
                    <a:pt x="217" y="52"/>
                  </a:lnTo>
                  <a:lnTo>
                    <a:pt x="219" y="56"/>
                  </a:lnTo>
                  <a:lnTo>
                    <a:pt x="222" y="56"/>
                  </a:lnTo>
                  <a:lnTo>
                    <a:pt x="227" y="55"/>
                  </a:lnTo>
                  <a:lnTo>
                    <a:pt x="232" y="56"/>
                  </a:lnTo>
                  <a:lnTo>
                    <a:pt x="239" y="55"/>
                  </a:lnTo>
                  <a:lnTo>
                    <a:pt x="242" y="56"/>
                  </a:lnTo>
                  <a:lnTo>
                    <a:pt x="247" y="61"/>
                  </a:lnTo>
                  <a:lnTo>
                    <a:pt x="250" y="69"/>
                  </a:lnTo>
                  <a:lnTo>
                    <a:pt x="251" y="76"/>
                  </a:lnTo>
                  <a:lnTo>
                    <a:pt x="251" y="85"/>
                  </a:lnTo>
                  <a:lnTo>
                    <a:pt x="249" y="91"/>
                  </a:lnTo>
                  <a:lnTo>
                    <a:pt x="243" y="98"/>
                  </a:lnTo>
                  <a:lnTo>
                    <a:pt x="243" y="100"/>
                  </a:lnTo>
                  <a:lnTo>
                    <a:pt x="247" y="119"/>
                  </a:lnTo>
                  <a:lnTo>
                    <a:pt x="250" y="126"/>
                  </a:lnTo>
                  <a:lnTo>
                    <a:pt x="254" y="128"/>
                  </a:lnTo>
                  <a:lnTo>
                    <a:pt x="260" y="128"/>
                  </a:lnTo>
                  <a:lnTo>
                    <a:pt x="264" y="130"/>
                  </a:lnTo>
                  <a:lnTo>
                    <a:pt x="271" y="129"/>
                  </a:lnTo>
                  <a:lnTo>
                    <a:pt x="279" y="122"/>
                  </a:lnTo>
                  <a:lnTo>
                    <a:pt x="281" y="116"/>
                  </a:lnTo>
                  <a:lnTo>
                    <a:pt x="289" y="115"/>
                  </a:lnTo>
                  <a:lnTo>
                    <a:pt x="301" y="107"/>
                  </a:lnTo>
                  <a:lnTo>
                    <a:pt x="301" y="103"/>
                  </a:lnTo>
                  <a:lnTo>
                    <a:pt x="302" y="106"/>
                  </a:lnTo>
                  <a:lnTo>
                    <a:pt x="305" y="105"/>
                  </a:lnTo>
                  <a:lnTo>
                    <a:pt x="309" y="110"/>
                  </a:lnTo>
                  <a:lnTo>
                    <a:pt x="313" y="112"/>
                  </a:lnTo>
                  <a:lnTo>
                    <a:pt x="313" y="116"/>
                  </a:lnTo>
                  <a:lnTo>
                    <a:pt x="311" y="117"/>
                  </a:lnTo>
                  <a:lnTo>
                    <a:pt x="308" y="119"/>
                  </a:lnTo>
                  <a:lnTo>
                    <a:pt x="307" y="119"/>
                  </a:lnTo>
                  <a:lnTo>
                    <a:pt x="306" y="120"/>
                  </a:lnTo>
                  <a:lnTo>
                    <a:pt x="305" y="120"/>
                  </a:lnTo>
                  <a:lnTo>
                    <a:pt x="304" y="121"/>
                  </a:lnTo>
                  <a:lnTo>
                    <a:pt x="306" y="123"/>
                  </a:lnTo>
                  <a:lnTo>
                    <a:pt x="306" y="126"/>
                  </a:lnTo>
                  <a:lnTo>
                    <a:pt x="309" y="128"/>
                  </a:lnTo>
                  <a:lnTo>
                    <a:pt x="313" y="137"/>
                  </a:lnTo>
                  <a:lnTo>
                    <a:pt x="319" y="145"/>
                  </a:lnTo>
                  <a:lnTo>
                    <a:pt x="331" y="152"/>
                  </a:lnTo>
                  <a:lnTo>
                    <a:pt x="332" y="154"/>
                  </a:lnTo>
                  <a:lnTo>
                    <a:pt x="334" y="154"/>
                  </a:lnTo>
                  <a:lnTo>
                    <a:pt x="335" y="153"/>
                  </a:lnTo>
                  <a:lnTo>
                    <a:pt x="336" y="165"/>
                  </a:lnTo>
                  <a:lnTo>
                    <a:pt x="344" y="167"/>
                  </a:lnTo>
                  <a:lnTo>
                    <a:pt x="350" y="166"/>
                  </a:lnTo>
                  <a:lnTo>
                    <a:pt x="357" y="165"/>
                  </a:lnTo>
                  <a:lnTo>
                    <a:pt x="365" y="166"/>
                  </a:lnTo>
                  <a:lnTo>
                    <a:pt x="369" y="165"/>
                  </a:lnTo>
                  <a:lnTo>
                    <a:pt x="385" y="166"/>
                  </a:lnTo>
                  <a:lnTo>
                    <a:pt x="410" y="168"/>
                  </a:lnTo>
                  <a:lnTo>
                    <a:pt x="424" y="167"/>
                  </a:lnTo>
                  <a:lnTo>
                    <a:pt x="430" y="168"/>
                  </a:lnTo>
                  <a:lnTo>
                    <a:pt x="414" y="220"/>
                  </a:lnTo>
                  <a:lnTo>
                    <a:pt x="405" y="249"/>
                  </a:lnTo>
                  <a:lnTo>
                    <a:pt x="411" y="267"/>
                  </a:lnTo>
                  <a:lnTo>
                    <a:pt x="411" y="286"/>
                  </a:lnTo>
                  <a:lnTo>
                    <a:pt x="410" y="286"/>
                  </a:lnTo>
                  <a:lnTo>
                    <a:pt x="406" y="285"/>
                  </a:lnTo>
                  <a:lnTo>
                    <a:pt x="405" y="285"/>
                  </a:lnTo>
                  <a:lnTo>
                    <a:pt x="398" y="282"/>
                  </a:lnTo>
                  <a:lnTo>
                    <a:pt x="396" y="281"/>
                  </a:lnTo>
                  <a:lnTo>
                    <a:pt x="387" y="277"/>
                  </a:lnTo>
                  <a:lnTo>
                    <a:pt x="381" y="275"/>
                  </a:lnTo>
                  <a:lnTo>
                    <a:pt x="373" y="274"/>
                  </a:lnTo>
                  <a:lnTo>
                    <a:pt x="365" y="273"/>
                  </a:lnTo>
                  <a:lnTo>
                    <a:pt x="356" y="273"/>
                  </a:lnTo>
                  <a:lnTo>
                    <a:pt x="355" y="273"/>
                  </a:lnTo>
                  <a:lnTo>
                    <a:pt x="354" y="271"/>
                  </a:lnTo>
                  <a:lnTo>
                    <a:pt x="358" y="269"/>
                  </a:lnTo>
                  <a:lnTo>
                    <a:pt x="361" y="269"/>
                  </a:lnTo>
                  <a:lnTo>
                    <a:pt x="365" y="266"/>
                  </a:lnTo>
                  <a:lnTo>
                    <a:pt x="365" y="265"/>
                  </a:lnTo>
                  <a:lnTo>
                    <a:pt x="366" y="264"/>
                  </a:lnTo>
                  <a:lnTo>
                    <a:pt x="368" y="260"/>
                  </a:lnTo>
                  <a:lnTo>
                    <a:pt x="368" y="258"/>
                  </a:lnTo>
                  <a:lnTo>
                    <a:pt x="366" y="256"/>
                  </a:lnTo>
                  <a:lnTo>
                    <a:pt x="363" y="254"/>
                  </a:lnTo>
                  <a:lnTo>
                    <a:pt x="359" y="254"/>
                  </a:lnTo>
                  <a:lnTo>
                    <a:pt x="357" y="256"/>
                  </a:lnTo>
                  <a:lnTo>
                    <a:pt x="356" y="257"/>
                  </a:lnTo>
                  <a:lnTo>
                    <a:pt x="355" y="259"/>
                  </a:lnTo>
                  <a:lnTo>
                    <a:pt x="355" y="261"/>
                  </a:lnTo>
                  <a:lnTo>
                    <a:pt x="354" y="262"/>
                  </a:lnTo>
                  <a:lnTo>
                    <a:pt x="351" y="262"/>
                  </a:lnTo>
                  <a:lnTo>
                    <a:pt x="349" y="265"/>
                  </a:lnTo>
                  <a:lnTo>
                    <a:pt x="347" y="264"/>
                  </a:lnTo>
                  <a:lnTo>
                    <a:pt x="347" y="262"/>
                  </a:lnTo>
                  <a:lnTo>
                    <a:pt x="350" y="260"/>
                  </a:lnTo>
                  <a:lnTo>
                    <a:pt x="351" y="259"/>
                  </a:lnTo>
                  <a:lnTo>
                    <a:pt x="350" y="258"/>
                  </a:lnTo>
                  <a:lnTo>
                    <a:pt x="349" y="256"/>
                  </a:lnTo>
                  <a:lnTo>
                    <a:pt x="347" y="254"/>
                  </a:lnTo>
                  <a:lnTo>
                    <a:pt x="347" y="253"/>
                  </a:lnTo>
                  <a:lnTo>
                    <a:pt x="347" y="252"/>
                  </a:lnTo>
                  <a:lnTo>
                    <a:pt x="347" y="251"/>
                  </a:lnTo>
                  <a:lnTo>
                    <a:pt x="345" y="249"/>
                  </a:lnTo>
                  <a:lnTo>
                    <a:pt x="344" y="248"/>
                  </a:lnTo>
                  <a:lnTo>
                    <a:pt x="343" y="247"/>
                  </a:lnTo>
                  <a:lnTo>
                    <a:pt x="342" y="247"/>
                  </a:lnTo>
                  <a:lnTo>
                    <a:pt x="341" y="248"/>
                  </a:lnTo>
                  <a:lnTo>
                    <a:pt x="338" y="248"/>
                  </a:lnTo>
                  <a:lnTo>
                    <a:pt x="337" y="249"/>
                  </a:lnTo>
                  <a:lnTo>
                    <a:pt x="334" y="252"/>
                  </a:lnTo>
                  <a:lnTo>
                    <a:pt x="332" y="259"/>
                  </a:lnTo>
                  <a:lnTo>
                    <a:pt x="332" y="260"/>
                  </a:lnTo>
                  <a:lnTo>
                    <a:pt x="328" y="260"/>
                  </a:lnTo>
                  <a:lnTo>
                    <a:pt x="327" y="261"/>
                  </a:lnTo>
                  <a:lnTo>
                    <a:pt x="325" y="263"/>
                  </a:lnTo>
                  <a:lnTo>
                    <a:pt x="324" y="264"/>
                  </a:lnTo>
                  <a:lnTo>
                    <a:pt x="325" y="266"/>
                  </a:lnTo>
                  <a:lnTo>
                    <a:pt x="325" y="267"/>
                  </a:lnTo>
                  <a:lnTo>
                    <a:pt x="327" y="268"/>
                  </a:lnTo>
                  <a:lnTo>
                    <a:pt x="330" y="268"/>
                  </a:lnTo>
                  <a:lnTo>
                    <a:pt x="330" y="269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75"/>
                  </a:lnTo>
                  <a:lnTo>
                    <a:pt x="321" y="275"/>
                  </a:lnTo>
                  <a:lnTo>
                    <a:pt x="319" y="275"/>
                  </a:lnTo>
                  <a:lnTo>
                    <a:pt x="319" y="274"/>
                  </a:lnTo>
                  <a:lnTo>
                    <a:pt x="317" y="274"/>
                  </a:lnTo>
                  <a:lnTo>
                    <a:pt x="317" y="275"/>
                  </a:lnTo>
                  <a:lnTo>
                    <a:pt x="317" y="277"/>
                  </a:lnTo>
                  <a:lnTo>
                    <a:pt x="316" y="278"/>
                  </a:lnTo>
                  <a:lnTo>
                    <a:pt x="315" y="278"/>
                  </a:lnTo>
                  <a:lnTo>
                    <a:pt x="313" y="277"/>
                  </a:lnTo>
                  <a:lnTo>
                    <a:pt x="313" y="278"/>
                  </a:lnTo>
                  <a:lnTo>
                    <a:pt x="313" y="279"/>
                  </a:lnTo>
                  <a:lnTo>
                    <a:pt x="311" y="279"/>
                  </a:lnTo>
                  <a:lnTo>
                    <a:pt x="309" y="281"/>
                  </a:lnTo>
                  <a:lnTo>
                    <a:pt x="309" y="283"/>
                  </a:lnTo>
                  <a:lnTo>
                    <a:pt x="307" y="283"/>
                  </a:lnTo>
                  <a:lnTo>
                    <a:pt x="306" y="284"/>
                  </a:lnTo>
                  <a:lnTo>
                    <a:pt x="306" y="286"/>
                  </a:lnTo>
                  <a:lnTo>
                    <a:pt x="304" y="288"/>
                  </a:lnTo>
                  <a:lnTo>
                    <a:pt x="299" y="289"/>
                  </a:lnTo>
                  <a:lnTo>
                    <a:pt x="298" y="290"/>
                  </a:lnTo>
                  <a:lnTo>
                    <a:pt x="296" y="293"/>
                  </a:lnTo>
                  <a:lnTo>
                    <a:pt x="296" y="295"/>
                  </a:lnTo>
                  <a:lnTo>
                    <a:pt x="297" y="297"/>
                  </a:lnTo>
                  <a:lnTo>
                    <a:pt x="296" y="297"/>
                  </a:lnTo>
                  <a:lnTo>
                    <a:pt x="294" y="297"/>
                  </a:lnTo>
                  <a:lnTo>
                    <a:pt x="291" y="299"/>
                  </a:lnTo>
                  <a:lnTo>
                    <a:pt x="290" y="302"/>
                  </a:lnTo>
                  <a:lnTo>
                    <a:pt x="288" y="302"/>
                  </a:lnTo>
                  <a:lnTo>
                    <a:pt x="286" y="302"/>
                  </a:lnTo>
                  <a:lnTo>
                    <a:pt x="285" y="303"/>
                  </a:lnTo>
                  <a:lnTo>
                    <a:pt x="279" y="304"/>
                  </a:lnTo>
                  <a:lnTo>
                    <a:pt x="278" y="305"/>
                  </a:lnTo>
                  <a:lnTo>
                    <a:pt x="275" y="306"/>
                  </a:lnTo>
                  <a:lnTo>
                    <a:pt x="275" y="307"/>
                  </a:lnTo>
                  <a:lnTo>
                    <a:pt x="273" y="307"/>
                  </a:lnTo>
                  <a:lnTo>
                    <a:pt x="271" y="308"/>
                  </a:lnTo>
                  <a:lnTo>
                    <a:pt x="266" y="309"/>
                  </a:lnTo>
                  <a:lnTo>
                    <a:pt x="262" y="310"/>
                  </a:lnTo>
                  <a:lnTo>
                    <a:pt x="261" y="311"/>
                  </a:lnTo>
                  <a:lnTo>
                    <a:pt x="261" y="313"/>
                  </a:lnTo>
                  <a:lnTo>
                    <a:pt x="253" y="316"/>
                  </a:lnTo>
                  <a:lnTo>
                    <a:pt x="252" y="318"/>
                  </a:lnTo>
                  <a:lnTo>
                    <a:pt x="245" y="320"/>
                  </a:lnTo>
                  <a:lnTo>
                    <a:pt x="244" y="322"/>
                  </a:lnTo>
                  <a:lnTo>
                    <a:pt x="241" y="323"/>
                  </a:lnTo>
                  <a:lnTo>
                    <a:pt x="237" y="326"/>
                  </a:lnTo>
                  <a:lnTo>
                    <a:pt x="236" y="326"/>
                  </a:lnTo>
                  <a:lnTo>
                    <a:pt x="236" y="327"/>
                  </a:lnTo>
                  <a:lnTo>
                    <a:pt x="234" y="327"/>
                  </a:lnTo>
                  <a:lnTo>
                    <a:pt x="234" y="328"/>
                  </a:lnTo>
                  <a:lnTo>
                    <a:pt x="233" y="328"/>
                  </a:lnTo>
                  <a:lnTo>
                    <a:pt x="232" y="328"/>
                  </a:lnTo>
                  <a:lnTo>
                    <a:pt x="233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9" y="330"/>
                  </a:lnTo>
                  <a:lnTo>
                    <a:pt x="229" y="332"/>
                  </a:lnTo>
                  <a:lnTo>
                    <a:pt x="228" y="332"/>
                  </a:lnTo>
                  <a:lnTo>
                    <a:pt x="227" y="332"/>
                  </a:lnTo>
                  <a:lnTo>
                    <a:pt x="227" y="333"/>
                  </a:lnTo>
                  <a:lnTo>
                    <a:pt x="226" y="333"/>
                  </a:lnTo>
                  <a:lnTo>
                    <a:pt x="223" y="335"/>
                  </a:lnTo>
                  <a:lnTo>
                    <a:pt x="222" y="335"/>
                  </a:lnTo>
                  <a:lnTo>
                    <a:pt x="222" y="336"/>
                  </a:lnTo>
                  <a:lnTo>
                    <a:pt x="220" y="336"/>
                  </a:lnTo>
                  <a:lnTo>
                    <a:pt x="219" y="337"/>
                  </a:lnTo>
                  <a:lnTo>
                    <a:pt x="218" y="338"/>
                  </a:lnTo>
                  <a:lnTo>
                    <a:pt x="216" y="337"/>
                  </a:lnTo>
                  <a:lnTo>
                    <a:pt x="214" y="338"/>
                  </a:lnTo>
                  <a:lnTo>
                    <a:pt x="211" y="337"/>
                  </a:lnTo>
                  <a:lnTo>
                    <a:pt x="209" y="337"/>
                  </a:lnTo>
                  <a:lnTo>
                    <a:pt x="207" y="338"/>
                  </a:lnTo>
                  <a:lnTo>
                    <a:pt x="201" y="337"/>
                  </a:lnTo>
                  <a:lnTo>
                    <a:pt x="200" y="338"/>
                  </a:lnTo>
                  <a:lnTo>
                    <a:pt x="198" y="338"/>
                  </a:lnTo>
                  <a:lnTo>
                    <a:pt x="198" y="339"/>
                  </a:lnTo>
                  <a:lnTo>
                    <a:pt x="197" y="340"/>
                  </a:lnTo>
                  <a:lnTo>
                    <a:pt x="196" y="341"/>
                  </a:lnTo>
                  <a:lnTo>
                    <a:pt x="190" y="340"/>
                  </a:lnTo>
                  <a:lnTo>
                    <a:pt x="189" y="341"/>
                  </a:lnTo>
                  <a:lnTo>
                    <a:pt x="187" y="339"/>
                  </a:lnTo>
                  <a:lnTo>
                    <a:pt x="183" y="338"/>
                  </a:lnTo>
                  <a:lnTo>
                    <a:pt x="180" y="336"/>
                  </a:lnTo>
                  <a:lnTo>
                    <a:pt x="177" y="335"/>
                  </a:lnTo>
                  <a:lnTo>
                    <a:pt x="176" y="334"/>
                  </a:lnTo>
                  <a:lnTo>
                    <a:pt x="166" y="333"/>
                  </a:lnTo>
                  <a:lnTo>
                    <a:pt x="162" y="333"/>
                  </a:lnTo>
                  <a:lnTo>
                    <a:pt x="154" y="327"/>
                  </a:lnTo>
                  <a:lnTo>
                    <a:pt x="151" y="326"/>
                  </a:lnTo>
                  <a:lnTo>
                    <a:pt x="149" y="326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4" y="321"/>
                  </a:lnTo>
                  <a:lnTo>
                    <a:pt x="144" y="320"/>
                  </a:lnTo>
                  <a:lnTo>
                    <a:pt x="143" y="319"/>
                  </a:lnTo>
                  <a:lnTo>
                    <a:pt x="142" y="319"/>
                  </a:lnTo>
                  <a:lnTo>
                    <a:pt x="138" y="316"/>
                  </a:lnTo>
                  <a:lnTo>
                    <a:pt x="132" y="313"/>
                  </a:lnTo>
                  <a:lnTo>
                    <a:pt x="124" y="311"/>
                  </a:lnTo>
                  <a:lnTo>
                    <a:pt x="122" y="311"/>
                  </a:lnTo>
                  <a:lnTo>
                    <a:pt x="120" y="311"/>
                  </a:lnTo>
                  <a:lnTo>
                    <a:pt x="117" y="311"/>
                  </a:lnTo>
                  <a:lnTo>
                    <a:pt x="116" y="312"/>
                  </a:lnTo>
                  <a:lnTo>
                    <a:pt x="111" y="312"/>
                  </a:lnTo>
                  <a:lnTo>
                    <a:pt x="105" y="310"/>
                  </a:lnTo>
                  <a:lnTo>
                    <a:pt x="104" y="310"/>
                  </a:lnTo>
                  <a:lnTo>
                    <a:pt x="100" y="309"/>
                  </a:lnTo>
                  <a:lnTo>
                    <a:pt x="98" y="310"/>
                  </a:lnTo>
                  <a:lnTo>
                    <a:pt x="96" y="310"/>
                  </a:lnTo>
                  <a:lnTo>
                    <a:pt x="90" y="308"/>
                  </a:lnTo>
                  <a:lnTo>
                    <a:pt x="88" y="307"/>
                  </a:lnTo>
                  <a:lnTo>
                    <a:pt x="85" y="309"/>
                  </a:lnTo>
                  <a:lnTo>
                    <a:pt x="79" y="308"/>
                  </a:lnTo>
                  <a:lnTo>
                    <a:pt x="76" y="307"/>
                  </a:lnTo>
                  <a:lnTo>
                    <a:pt x="74" y="305"/>
                  </a:lnTo>
                  <a:lnTo>
                    <a:pt x="67" y="299"/>
                  </a:lnTo>
                  <a:lnTo>
                    <a:pt x="66" y="297"/>
                  </a:lnTo>
                  <a:lnTo>
                    <a:pt x="63" y="295"/>
                  </a:lnTo>
                  <a:lnTo>
                    <a:pt x="60" y="293"/>
                  </a:lnTo>
                  <a:lnTo>
                    <a:pt x="59" y="292"/>
                  </a:lnTo>
                  <a:lnTo>
                    <a:pt x="58" y="291"/>
                  </a:lnTo>
                  <a:lnTo>
                    <a:pt x="56" y="290"/>
                  </a:lnTo>
                  <a:lnTo>
                    <a:pt x="56" y="291"/>
                  </a:lnTo>
                  <a:lnTo>
                    <a:pt x="54" y="288"/>
                  </a:lnTo>
                  <a:lnTo>
                    <a:pt x="49" y="286"/>
                  </a:lnTo>
                  <a:lnTo>
                    <a:pt x="48" y="285"/>
                  </a:lnTo>
                  <a:lnTo>
                    <a:pt x="40" y="281"/>
                  </a:lnTo>
                  <a:lnTo>
                    <a:pt x="37" y="277"/>
                  </a:lnTo>
                  <a:lnTo>
                    <a:pt x="34" y="277"/>
                  </a:lnTo>
                  <a:lnTo>
                    <a:pt x="30" y="276"/>
                  </a:lnTo>
                  <a:lnTo>
                    <a:pt x="26" y="275"/>
                  </a:lnTo>
                  <a:lnTo>
                    <a:pt x="22" y="274"/>
                  </a:lnTo>
                  <a:lnTo>
                    <a:pt x="18" y="273"/>
                  </a:lnTo>
                  <a:lnTo>
                    <a:pt x="14" y="272"/>
                  </a:lnTo>
                  <a:lnTo>
                    <a:pt x="7" y="269"/>
                  </a:lnTo>
                  <a:lnTo>
                    <a:pt x="5" y="267"/>
                  </a:lnTo>
                  <a:lnTo>
                    <a:pt x="5" y="266"/>
                  </a:lnTo>
                  <a:lnTo>
                    <a:pt x="0" y="26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5233730" y="5075784"/>
              <a:ext cx="699361" cy="731072"/>
            </a:xfrm>
            <a:custGeom>
              <a:avLst/>
              <a:gdLst>
                <a:gd name="T0" fmla="*/ 26 w 301"/>
                <a:gd name="T1" fmla="*/ 324 h 355"/>
                <a:gd name="T2" fmla="*/ 30 w 301"/>
                <a:gd name="T3" fmla="*/ 330 h 355"/>
                <a:gd name="T4" fmla="*/ 36 w 301"/>
                <a:gd name="T5" fmla="*/ 331 h 355"/>
                <a:gd name="T6" fmla="*/ 38 w 301"/>
                <a:gd name="T7" fmla="*/ 334 h 355"/>
                <a:gd name="T8" fmla="*/ 43 w 301"/>
                <a:gd name="T9" fmla="*/ 334 h 355"/>
                <a:gd name="T10" fmla="*/ 46 w 301"/>
                <a:gd name="T11" fmla="*/ 338 h 355"/>
                <a:gd name="T12" fmla="*/ 52 w 301"/>
                <a:gd name="T13" fmla="*/ 345 h 355"/>
                <a:gd name="T14" fmla="*/ 73 w 301"/>
                <a:gd name="T15" fmla="*/ 347 h 355"/>
                <a:gd name="T16" fmla="*/ 75 w 301"/>
                <a:gd name="T17" fmla="*/ 344 h 355"/>
                <a:gd name="T18" fmla="*/ 79 w 301"/>
                <a:gd name="T19" fmla="*/ 330 h 355"/>
                <a:gd name="T20" fmla="*/ 87 w 301"/>
                <a:gd name="T21" fmla="*/ 323 h 355"/>
                <a:gd name="T22" fmla="*/ 98 w 301"/>
                <a:gd name="T23" fmla="*/ 328 h 355"/>
                <a:gd name="T24" fmla="*/ 118 w 301"/>
                <a:gd name="T25" fmla="*/ 338 h 355"/>
                <a:gd name="T26" fmla="*/ 136 w 301"/>
                <a:gd name="T27" fmla="*/ 354 h 355"/>
                <a:gd name="T28" fmla="*/ 284 w 301"/>
                <a:gd name="T29" fmla="*/ 342 h 355"/>
                <a:gd name="T30" fmla="*/ 299 w 301"/>
                <a:gd name="T31" fmla="*/ 326 h 355"/>
                <a:gd name="T32" fmla="*/ 290 w 301"/>
                <a:gd name="T33" fmla="*/ 177 h 355"/>
                <a:gd name="T34" fmla="*/ 206 w 301"/>
                <a:gd name="T35" fmla="*/ 42 h 355"/>
                <a:gd name="T36" fmla="*/ 195 w 301"/>
                <a:gd name="T37" fmla="*/ 44 h 355"/>
                <a:gd name="T38" fmla="*/ 186 w 301"/>
                <a:gd name="T39" fmla="*/ 40 h 355"/>
                <a:gd name="T40" fmla="*/ 177 w 301"/>
                <a:gd name="T41" fmla="*/ 0 h 355"/>
                <a:gd name="T42" fmla="*/ 170 w 301"/>
                <a:gd name="T43" fmla="*/ 13 h 355"/>
                <a:gd name="T44" fmla="*/ 169 w 301"/>
                <a:gd name="T45" fmla="*/ 96 h 355"/>
                <a:gd name="T46" fmla="*/ 172 w 301"/>
                <a:gd name="T47" fmla="*/ 111 h 355"/>
                <a:gd name="T48" fmla="*/ 163 w 301"/>
                <a:gd name="T49" fmla="*/ 119 h 355"/>
                <a:gd name="T50" fmla="*/ 154 w 301"/>
                <a:gd name="T51" fmla="*/ 128 h 355"/>
                <a:gd name="T52" fmla="*/ 151 w 301"/>
                <a:gd name="T53" fmla="*/ 151 h 355"/>
                <a:gd name="T54" fmla="*/ 151 w 301"/>
                <a:gd name="T55" fmla="*/ 172 h 355"/>
                <a:gd name="T56" fmla="*/ 143 w 301"/>
                <a:gd name="T57" fmla="*/ 189 h 355"/>
                <a:gd name="T58" fmla="*/ 86 w 301"/>
                <a:gd name="T59" fmla="*/ 243 h 355"/>
                <a:gd name="T60" fmla="*/ 75 w 301"/>
                <a:gd name="T61" fmla="*/ 249 h 355"/>
                <a:gd name="T62" fmla="*/ 71 w 301"/>
                <a:gd name="T63" fmla="*/ 252 h 355"/>
                <a:gd name="T64" fmla="*/ 64 w 301"/>
                <a:gd name="T65" fmla="*/ 257 h 355"/>
                <a:gd name="T66" fmla="*/ 60 w 301"/>
                <a:gd name="T67" fmla="*/ 259 h 355"/>
                <a:gd name="T68" fmla="*/ 0 w 301"/>
                <a:gd name="T69" fmla="*/ 267 h 355"/>
                <a:gd name="T70" fmla="*/ 24 w 301"/>
                <a:gd name="T71" fmla="*/ 288 h 355"/>
                <a:gd name="T72" fmla="*/ 25 w 301"/>
                <a:gd name="T73" fmla="*/ 316 h 35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1"/>
                <a:gd name="T112" fmla="*/ 0 h 355"/>
                <a:gd name="T113" fmla="*/ 301 w 301"/>
                <a:gd name="T114" fmla="*/ 355 h 35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1" h="355">
                  <a:moveTo>
                    <a:pt x="25" y="316"/>
                  </a:moveTo>
                  <a:lnTo>
                    <a:pt x="26" y="324"/>
                  </a:lnTo>
                  <a:lnTo>
                    <a:pt x="29" y="323"/>
                  </a:lnTo>
                  <a:lnTo>
                    <a:pt x="30" y="330"/>
                  </a:lnTo>
                  <a:lnTo>
                    <a:pt x="33" y="331"/>
                  </a:lnTo>
                  <a:lnTo>
                    <a:pt x="36" y="331"/>
                  </a:lnTo>
                  <a:lnTo>
                    <a:pt x="37" y="331"/>
                  </a:lnTo>
                  <a:lnTo>
                    <a:pt x="38" y="334"/>
                  </a:lnTo>
                  <a:lnTo>
                    <a:pt x="41" y="334"/>
                  </a:lnTo>
                  <a:lnTo>
                    <a:pt x="43" y="334"/>
                  </a:lnTo>
                  <a:lnTo>
                    <a:pt x="44" y="334"/>
                  </a:lnTo>
                  <a:lnTo>
                    <a:pt x="46" y="338"/>
                  </a:lnTo>
                  <a:lnTo>
                    <a:pt x="51" y="344"/>
                  </a:lnTo>
                  <a:lnTo>
                    <a:pt x="52" y="345"/>
                  </a:lnTo>
                  <a:lnTo>
                    <a:pt x="53" y="347"/>
                  </a:lnTo>
                  <a:lnTo>
                    <a:pt x="73" y="347"/>
                  </a:lnTo>
                  <a:lnTo>
                    <a:pt x="75" y="347"/>
                  </a:lnTo>
                  <a:lnTo>
                    <a:pt x="75" y="344"/>
                  </a:lnTo>
                  <a:lnTo>
                    <a:pt x="80" y="342"/>
                  </a:lnTo>
                  <a:lnTo>
                    <a:pt x="79" y="330"/>
                  </a:lnTo>
                  <a:lnTo>
                    <a:pt x="83" y="325"/>
                  </a:lnTo>
                  <a:lnTo>
                    <a:pt x="87" y="323"/>
                  </a:lnTo>
                  <a:lnTo>
                    <a:pt x="94" y="325"/>
                  </a:lnTo>
                  <a:lnTo>
                    <a:pt x="98" y="328"/>
                  </a:lnTo>
                  <a:lnTo>
                    <a:pt x="102" y="328"/>
                  </a:lnTo>
                  <a:lnTo>
                    <a:pt x="118" y="338"/>
                  </a:lnTo>
                  <a:lnTo>
                    <a:pt x="134" y="338"/>
                  </a:lnTo>
                  <a:lnTo>
                    <a:pt x="136" y="354"/>
                  </a:lnTo>
                  <a:lnTo>
                    <a:pt x="177" y="350"/>
                  </a:lnTo>
                  <a:lnTo>
                    <a:pt x="284" y="342"/>
                  </a:lnTo>
                  <a:lnTo>
                    <a:pt x="300" y="341"/>
                  </a:lnTo>
                  <a:lnTo>
                    <a:pt x="299" y="326"/>
                  </a:lnTo>
                  <a:lnTo>
                    <a:pt x="292" y="207"/>
                  </a:lnTo>
                  <a:lnTo>
                    <a:pt x="290" y="177"/>
                  </a:lnTo>
                  <a:lnTo>
                    <a:pt x="220" y="63"/>
                  </a:lnTo>
                  <a:lnTo>
                    <a:pt x="206" y="42"/>
                  </a:lnTo>
                  <a:lnTo>
                    <a:pt x="203" y="47"/>
                  </a:lnTo>
                  <a:lnTo>
                    <a:pt x="195" y="44"/>
                  </a:lnTo>
                  <a:lnTo>
                    <a:pt x="191" y="41"/>
                  </a:lnTo>
                  <a:lnTo>
                    <a:pt x="186" y="40"/>
                  </a:lnTo>
                  <a:lnTo>
                    <a:pt x="178" y="41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13"/>
                  </a:lnTo>
                  <a:lnTo>
                    <a:pt x="166" y="41"/>
                  </a:lnTo>
                  <a:lnTo>
                    <a:pt x="169" y="96"/>
                  </a:lnTo>
                  <a:lnTo>
                    <a:pt x="172" y="107"/>
                  </a:lnTo>
                  <a:lnTo>
                    <a:pt x="172" y="111"/>
                  </a:lnTo>
                  <a:lnTo>
                    <a:pt x="166" y="117"/>
                  </a:lnTo>
                  <a:lnTo>
                    <a:pt x="163" y="119"/>
                  </a:lnTo>
                  <a:lnTo>
                    <a:pt x="157" y="128"/>
                  </a:lnTo>
                  <a:lnTo>
                    <a:pt x="154" y="128"/>
                  </a:lnTo>
                  <a:lnTo>
                    <a:pt x="152" y="130"/>
                  </a:lnTo>
                  <a:lnTo>
                    <a:pt x="151" y="151"/>
                  </a:lnTo>
                  <a:lnTo>
                    <a:pt x="152" y="164"/>
                  </a:lnTo>
                  <a:lnTo>
                    <a:pt x="151" y="172"/>
                  </a:lnTo>
                  <a:lnTo>
                    <a:pt x="148" y="182"/>
                  </a:lnTo>
                  <a:lnTo>
                    <a:pt x="143" y="189"/>
                  </a:lnTo>
                  <a:lnTo>
                    <a:pt x="136" y="197"/>
                  </a:lnTo>
                  <a:lnTo>
                    <a:pt x="86" y="243"/>
                  </a:lnTo>
                  <a:lnTo>
                    <a:pt x="83" y="246"/>
                  </a:lnTo>
                  <a:lnTo>
                    <a:pt x="75" y="249"/>
                  </a:lnTo>
                  <a:lnTo>
                    <a:pt x="74" y="251"/>
                  </a:lnTo>
                  <a:lnTo>
                    <a:pt x="71" y="252"/>
                  </a:lnTo>
                  <a:lnTo>
                    <a:pt x="70" y="252"/>
                  </a:lnTo>
                  <a:lnTo>
                    <a:pt x="64" y="257"/>
                  </a:lnTo>
                  <a:lnTo>
                    <a:pt x="63" y="256"/>
                  </a:lnTo>
                  <a:lnTo>
                    <a:pt x="60" y="259"/>
                  </a:lnTo>
                  <a:lnTo>
                    <a:pt x="56" y="259"/>
                  </a:lnTo>
                  <a:lnTo>
                    <a:pt x="0" y="267"/>
                  </a:lnTo>
                  <a:lnTo>
                    <a:pt x="10" y="284"/>
                  </a:lnTo>
                  <a:lnTo>
                    <a:pt x="24" y="288"/>
                  </a:lnTo>
                  <a:lnTo>
                    <a:pt x="25" y="305"/>
                  </a:lnTo>
                  <a:lnTo>
                    <a:pt x="25" y="31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5907533" y="4851314"/>
              <a:ext cx="464692" cy="912296"/>
            </a:xfrm>
            <a:custGeom>
              <a:avLst/>
              <a:gdLst>
                <a:gd name="T0" fmla="*/ 11 w 199"/>
                <a:gd name="T1" fmla="*/ 435 h 442"/>
                <a:gd name="T2" fmla="*/ 22 w 199"/>
                <a:gd name="T3" fmla="*/ 432 h 442"/>
                <a:gd name="T4" fmla="*/ 33 w 199"/>
                <a:gd name="T5" fmla="*/ 440 h 442"/>
                <a:gd name="T6" fmla="*/ 41 w 199"/>
                <a:gd name="T7" fmla="*/ 432 h 442"/>
                <a:gd name="T8" fmla="*/ 45 w 199"/>
                <a:gd name="T9" fmla="*/ 422 h 442"/>
                <a:gd name="T10" fmla="*/ 52 w 199"/>
                <a:gd name="T11" fmla="*/ 407 h 442"/>
                <a:gd name="T12" fmla="*/ 60 w 199"/>
                <a:gd name="T13" fmla="*/ 386 h 442"/>
                <a:gd name="T14" fmla="*/ 67 w 199"/>
                <a:gd name="T15" fmla="*/ 369 h 442"/>
                <a:gd name="T16" fmla="*/ 81 w 199"/>
                <a:gd name="T17" fmla="*/ 369 h 442"/>
                <a:gd name="T18" fmla="*/ 88 w 199"/>
                <a:gd name="T19" fmla="*/ 355 h 442"/>
                <a:gd name="T20" fmla="*/ 93 w 199"/>
                <a:gd name="T21" fmla="*/ 345 h 442"/>
                <a:gd name="T22" fmla="*/ 95 w 199"/>
                <a:gd name="T23" fmla="*/ 335 h 442"/>
                <a:gd name="T24" fmla="*/ 103 w 199"/>
                <a:gd name="T25" fmla="*/ 324 h 442"/>
                <a:gd name="T26" fmla="*/ 108 w 199"/>
                <a:gd name="T27" fmla="*/ 332 h 442"/>
                <a:gd name="T28" fmla="*/ 109 w 199"/>
                <a:gd name="T29" fmla="*/ 343 h 442"/>
                <a:gd name="T30" fmla="*/ 106 w 199"/>
                <a:gd name="T31" fmla="*/ 356 h 442"/>
                <a:gd name="T32" fmla="*/ 104 w 199"/>
                <a:gd name="T33" fmla="*/ 364 h 442"/>
                <a:gd name="T34" fmla="*/ 117 w 199"/>
                <a:gd name="T35" fmla="*/ 372 h 442"/>
                <a:gd name="T36" fmla="*/ 120 w 199"/>
                <a:gd name="T37" fmla="*/ 377 h 442"/>
                <a:gd name="T38" fmla="*/ 122 w 199"/>
                <a:gd name="T39" fmla="*/ 386 h 442"/>
                <a:gd name="T40" fmla="*/ 124 w 199"/>
                <a:gd name="T41" fmla="*/ 393 h 442"/>
                <a:gd name="T42" fmla="*/ 125 w 199"/>
                <a:gd name="T43" fmla="*/ 396 h 442"/>
                <a:gd name="T44" fmla="*/ 127 w 199"/>
                <a:gd name="T45" fmla="*/ 400 h 442"/>
                <a:gd name="T46" fmla="*/ 130 w 199"/>
                <a:gd name="T47" fmla="*/ 381 h 442"/>
                <a:gd name="T48" fmla="*/ 133 w 199"/>
                <a:gd name="T49" fmla="*/ 361 h 442"/>
                <a:gd name="T50" fmla="*/ 137 w 199"/>
                <a:gd name="T51" fmla="*/ 335 h 442"/>
                <a:gd name="T52" fmla="*/ 141 w 199"/>
                <a:gd name="T53" fmla="*/ 311 h 442"/>
                <a:gd name="T54" fmla="*/ 145 w 199"/>
                <a:gd name="T55" fmla="*/ 296 h 442"/>
                <a:gd name="T56" fmla="*/ 153 w 199"/>
                <a:gd name="T57" fmla="*/ 266 h 442"/>
                <a:gd name="T58" fmla="*/ 148 w 199"/>
                <a:gd name="T59" fmla="*/ 266 h 442"/>
                <a:gd name="T60" fmla="*/ 134 w 199"/>
                <a:gd name="T61" fmla="*/ 278 h 442"/>
                <a:gd name="T62" fmla="*/ 135 w 199"/>
                <a:gd name="T63" fmla="*/ 270 h 442"/>
                <a:gd name="T64" fmla="*/ 137 w 199"/>
                <a:gd name="T65" fmla="*/ 260 h 442"/>
                <a:gd name="T66" fmla="*/ 146 w 199"/>
                <a:gd name="T67" fmla="*/ 258 h 442"/>
                <a:gd name="T68" fmla="*/ 154 w 199"/>
                <a:gd name="T69" fmla="*/ 235 h 442"/>
                <a:gd name="T70" fmla="*/ 151 w 199"/>
                <a:gd name="T71" fmla="*/ 235 h 442"/>
                <a:gd name="T72" fmla="*/ 143 w 199"/>
                <a:gd name="T73" fmla="*/ 238 h 442"/>
                <a:gd name="T74" fmla="*/ 133 w 199"/>
                <a:gd name="T75" fmla="*/ 241 h 442"/>
                <a:gd name="T76" fmla="*/ 131 w 199"/>
                <a:gd name="T77" fmla="*/ 235 h 442"/>
                <a:gd name="T78" fmla="*/ 140 w 199"/>
                <a:gd name="T79" fmla="*/ 209 h 442"/>
                <a:gd name="T80" fmla="*/ 148 w 199"/>
                <a:gd name="T81" fmla="*/ 211 h 442"/>
                <a:gd name="T82" fmla="*/ 149 w 199"/>
                <a:gd name="T83" fmla="*/ 193 h 442"/>
                <a:gd name="T84" fmla="*/ 151 w 199"/>
                <a:gd name="T85" fmla="*/ 155 h 442"/>
                <a:gd name="T86" fmla="*/ 160 w 199"/>
                <a:gd name="T87" fmla="*/ 134 h 442"/>
                <a:gd name="T88" fmla="*/ 171 w 199"/>
                <a:gd name="T89" fmla="*/ 119 h 442"/>
                <a:gd name="T90" fmla="*/ 187 w 199"/>
                <a:gd name="T91" fmla="*/ 92 h 442"/>
                <a:gd name="T92" fmla="*/ 194 w 199"/>
                <a:gd name="T93" fmla="*/ 78 h 442"/>
                <a:gd name="T94" fmla="*/ 199 w 199"/>
                <a:gd name="T95" fmla="*/ 63 h 442"/>
                <a:gd name="T96" fmla="*/ 194 w 199"/>
                <a:gd name="T97" fmla="*/ 46 h 442"/>
                <a:gd name="T98" fmla="*/ 194 w 199"/>
                <a:gd name="T99" fmla="*/ 26 h 442"/>
                <a:gd name="T100" fmla="*/ 187 w 199"/>
                <a:gd name="T101" fmla="*/ 17 h 442"/>
                <a:gd name="T102" fmla="*/ 183 w 199"/>
                <a:gd name="T103" fmla="*/ 14 h 442"/>
                <a:gd name="T104" fmla="*/ 174 w 199"/>
                <a:gd name="T105" fmla="*/ 3 h 442"/>
                <a:gd name="T106" fmla="*/ 153 w 199"/>
                <a:gd name="T107" fmla="*/ 9 h 442"/>
                <a:gd name="T108" fmla="*/ 142 w 199"/>
                <a:gd name="T109" fmla="*/ 10 h 442"/>
                <a:gd name="T110" fmla="*/ 134 w 199"/>
                <a:gd name="T111" fmla="*/ 17 h 442"/>
                <a:gd name="T112" fmla="*/ 98 w 199"/>
                <a:gd name="T113" fmla="*/ 132 h 4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9"/>
                <a:gd name="T172" fmla="*/ 0 h 442"/>
                <a:gd name="T173" fmla="*/ 199 w 199"/>
                <a:gd name="T174" fmla="*/ 442 h 4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9" h="442">
                  <a:moveTo>
                    <a:pt x="0" y="285"/>
                  </a:moveTo>
                  <a:lnTo>
                    <a:pt x="2" y="315"/>
                  </a:lnTo>
                  <a:lnTo>
                    <a:pt x="9" y="434"/>
                  </a:lnTo>
                  <a:lnTo>
                    <a:pt x="10" y="433"/>
                  </a:lnTo>
                  <a:lnTo>
                    <a:pt x="11" y="432"/>
                  </a:lnTo>
                  <a:lnTo>
                    <a:pt x="13" y="431"/>
                  </a:lnTo>
                  <a:lnTo>
                    <a:pt x="14" y="429"/>
                  </a:lnTo>
                  <a:lnTo>
                    <a:pt x="18" y="427"/>
                  </a:lnTo>
                  <a:lnTo>
                    <a:pt x="20" y="427"/>
                  </a:lnTo>
                  <a:lnTo>
                    <a:pt x="22" y="429"/>
                  </a:lnTo>
                  <a:lnTo>
                    <a:pt x="24" y="432"/>
                  </a:lnTo>
                  <a:lnTo>
                    <a:pt x="25" y="432"/>
                  </a:lnTo>
                  <a:lnTo>
                    <a:pt x="27" y="431"/>
                  </a:lnTo>
                  <a:lnTo>
                    <a:pt x="30" y="435"/>
                  </a:lnTo>
                  <a:lnTo>
                    <a:pt x="33" y="437"/>
                  </a:lnTo>
                  <a:lnTo>
                    <a:pt x="37" y="441"/>
                  </a:lnTo>
                  <a:lnTo>
                    <a:pt x="36" y="435"/>
                  </a:lnTo>
                  <a:lnTo>
                    <a:pt x="37" y="433"/>
                  </a:lnTo>
                  <a:lnTo>
                    <a:pt x="39" y="431"/>
                  </a:lnTo>
                  <a:lnTo>
                    <a:pt x="41" y="429"/>
                  </a:lnTo>
                  <a:lnTo>
                    <a:pt x="42" y="427"/>
                  </a:lnTo>
                  <a:lnTo>
                    <a:pt x="42" y="426"/>
                  </a:lnTo>
                  <a:lnTo>
                    <a:pt x="43" y="424"/>
                  </a:lnTo>
                  <a:lnTo>
                    <a:pt x="44" y="421"/>
                  </a:lnTo>
                  <a:lnTo>
                    <a:pt x="45" y="419"/>
                  </a:lnTo>
                  <a:lnTo>
                    <a:pt x="48" y="417"/>
                  </a:lnTo>
                  <a:lnTo>
                    <a:pt x="49" y="416"/>
                  </a:lnTo>
                  <a:lnTo>
                    <a:pt x="49" y="413"/>
                  </a:lnTo>
                  <a:lnTo>
                    <a:pt x="51" y="408"/>
                  </a:lnTo>
                  <a:lnTo>
                    <a:pt x="52" y="404"/>
                  </a:lnTo>
                  <a:lnTo>
                    <a:pt x="54" y="399"/>
                  </a:lnTo>
                  <a:lnTo>
                    <a:pt x="55" y="399"/>
                  </a:lnTo>
                  <a:lnTo>
                    <a:pt x="56" y="397"/>
                  </a:lnTo>
                  <a:lnTo>
                    <a:pt x="56" y="389"/>
                  </a:lnTo>
                  <a:lnTo>
                    <a:pt x="60" y="383"/>
                  </a:lnTo>
                  <a:lnTo>
                    <a:pt x="60" y="381"/>
                  </a:lnTo>
                  <a:lnTo>
                    <a:pt x="61" y="377"/>
                  </a:lnTo>
                  <a:lnTo>
                    <a:pt x="62" y="370"/>
                  </a:lnTo>
                  <a:lnTo>
                    <a:pt x="65" y="366"/>
                  </a:lnTo>
                  <a:lnTo>
                    <a:pt x="67" y="366"/>
                  </a:lnTo>
                  <a:lnTo>
                    <a:pt x="68" y="367"/>
                  </a:lnTo>
                  <a:lnTo>
                    <a:pt x="73" y="366"/>
                  </a:lnTo>
                  <a:lnTo>
                    <a:pt x="74" y="366"/>
                  </a:lnTo>
                  <a:lnTo>
                    <a:pt x="78" y="366"/>
                  </a:lnTo>
                  <a:lnTo>
                    <a:pt x="81" y="366"/>
                  </a:lnTo>
                  <a:lnTo>
                    <a:pt x="82" y="366"/>
                  </a:lnTo>
                  <a:lnTo>
                    <a:pt x="84" y="362"/>
                  </a:lnTo>
                  <a:lnTo>
                    <a:pt x="85" y="361"/>
                  </a:lnTo>
                  <a:lnTo>
                    <a:pt x="88" y="353"/>
                  </a:lnTo>
                  <a:lnTo>
                    <a:pt x="88" y="352"/>
                  </a:lnTo>
                  <a:lnTo>
                    <a:pt x="88" y="351"/>
                  </a:lnTo>
                  <a:lnTo>
                    <a:pt x="89" y="348"/>
                  </a:lnTo>
                  <a:lnTo>
                    <a:pt x="90" y="345"/>
                  </a:lnTo>
                  <a:lnTo>
                    <a:pt x="91" y="343"/>
                  </a:lnTo>
                  <a:lnTo>
                    <a:pt x="93" y="342"/>
                  </a:lnTo>
                  <a:lnTo>
                    <a:pt x="94" y="339"/>
                  </a:lnTo>
                  <a:lnTo>
                    <a:pt x="95" y="338"/>
                  </a:lnTo>
                  <a:lnTo>
                    <a:pt x="95" y="337"/>
                  </a:lnTo>
                  <a:lnTo>
                    <a:pt x="96" y="334"/>
                  </a:lnTo>
                  <a:lnTo>
                    <a:pt x="95" y="332"/>
                  </a:lnTo>
                  <a:lnTo>
                    <a:pt x="97" y="328"/>
                  </a:lnTo>
                  <a:lnTo>
                    <a:pt x="97" y="327"/>
                  </a:lnTo>
                  <a:lnTo>
                    <a:pt x="97" y="326"/>
                  </a:lnTo>
                  <a:lnTo>
                    <a:pt x="99" y="324"/>
                  </a:lnTo>
                  <a:lnTo>
                    <a:pt x="100" y="321"/>
                  </a:lnTo>
                  <a:lnTo>
                    <a:pt x="101" y="320"/>
                  </a:lnTo>
                  <a:lnTo>
                    <a:pt x="102" y="321"/>
                  </a:lnTo>
                  <a:lnTo>
                    <a:pt x="103" y="326"/>
                  </a:lnTo>
                  <a:lnTo>
                    <a:pt x="104" y="326"/>
                  </a:lnTo>
                  <a:lnTo>
                    <a:pt x="105" y="329"/>
                  </a:lnTo>
                  <a:lnTo>
                    <a:pt x="105" y="331"/>
                  </a:lnTo>
                  <a:lnTo>
                    <a:pt x="106" y="334"/>
                  </a:lnTo>
                  <a:lnTo>
                    <a:pt x="105" y="337"/>
                  </a:lnTo>
                  <a:lnTo>
                    <a:pt x="105" y="338"/>
                  </a:lnTo>
                  <a:lnTo>
                    <a:pt x="106" y="340"/>
                  </a:lnTo>
                  <a:lnTo>
                    <a:pt x="105" y="347"/>
                  </a:lnTo>
                  <a:lnTo>
                    <a:pt x="104" y="349"/>
                  </a:lnTo>
                  <a:lnTo>
                    <a:pt x="103" y="351"/>
                  </a:lnTo>
                  <a:lnTo>
                    <a:pt x="103" y="352"/>
                  </a:lnTo>
                  <a:lnTo>
                    <a:pt x="103" y="353"/>
                  </a:lnTo>
                  <a:lnTo>
                    <a:pt x="103" y="356"/>
                  </a:lnTo>
                  <a:lnTo>
                    <a:pt x="103" y="357"/>
                  </a:lnTo>
                  <a:lnTo>
                    <a:pt x="101" y="359"/>
                  </a:lnTo>
                  <a:lnTo>
                    <a:pt x="101" y="360"/>
                  </a:lnTo>
                  <a:lnTo>
                    <a:pt x="101" y="361"/>
                  </a:lnTo>
                  <a:lnTo>
                    <a:pt x="101" y="364"/>
                  </a:lnTo>
                  <a:lnTo>
                    <a:pt x="103" y="364"/>
                  </a:lnTo>
                  <a:lnTo>
                    <a:pt x="110" y="367"/>
                  </a:lnTo>
                  <a:lnTo>
                    <a:pt x="114" y="367"/>
                  </a:lnTo>
                  <a:lnTo>
                    <a:pt x="114" y="369"/>
                  </a:lnTo>
                  <a:lnTo>
                    <a:pt x="114" y="372"/>
                  </a:lnTo>
                  <a:lnTo>
                    <a:pt x="114" y="373"/>
                  </a:lnTo>
                  <a:lnTo>
                    <a:pt x="115" y="374"/>
                  </a:lnTo>
                  <a:lnTo>
                    <a:pt x="116" y="374"/>
                  </a:lnTo>
                  <a:lnTo>
                    <a:pt x="117" y="374"/>
                  </a:lnTo>
                  <a:lnTo>
                    <a:pt x="117" y="375"/>
                  </a:lnTo>
                  <a:lnTo>
                    <a:pt x="118" y="377"/>
                  </a:lnTo>
                  <a:lnTo>
                    <a:pt x="119" y="378"/>
                  </a:lnTo>
                  <a:lnTo>
                    <a:pt x="120" y="381"/>
                  </a:lnTo>
                  <a:lnTo>
                    <a:pt x="119" y="383"/>
                  </a:lnTo>
                  <a:lnTo>
                    <a:pt x="118" y="383"/>
                  </a:lnTo>
                  <a:lnTo>
                    <a:pt x="118" y="386"/>
                  </a:lnTo>
                  <a:lnTo>
                    <a:pt x="119" y="387"/>
                  </a:lnTo>
                  <a:lnTo>
                    <a:pt x="120" y="386"/>
                  </a:lnTo>
                  <a:lnTo>
                    <a:pt x="121" y="390"/>
                  </a:lnTo>
                  <a:lnTo>
                    <a:pt x="119" y="392"/>
                  </a:lnTo>
                  <a:lnTo>
                    <a:pt x="120" y="393"/>
                  </a:lnTo>
                  <a:lnTo>
                    <a:pt x="121" y="394"/>
                  </a:lnTo>
                  <a:lnTo>
                    <a:pt x="121" y="393"/>
                  </a:lnTo>
                  <a:lnTo>
                    <a:pt x="122" y="393"/>
                  </a:lnTo>
                  <a:lnTo>
                    <a:pt x="122" y="392"/>
                  </a:lnTo>
                  <a:lnTo>
                    <a:pt x="123" y="391"/>
                  </a:lnTo>
                  <a:lnTo>
                    <a:pt x="123" y="394"/>
                  </a:lnTo>
                  <a:lnTo>
                    <a:pt x="124" y="395"/>
                  </a:lnTo>
                  <a:lnTo>
                    <a:pt x="124" y="397"/>
                  </a:lnTo>
                  <a:lnTo>
                    <a:pt x="125" y="397"/>
                  </a:lnTo>
                  <a:lnTo>
                    <a:pt x="125" y="392"/>
                  </a:lnTo>
                  <a:lnTo>
                    <a:pt x="125" y="383"/>
                  </a:lnTo>
                  <a:lnTo>
                    <a:pt x="126" y="379"/>
                  </a:lnTo>
                  <a:lnTo>
                    <a:pt x="127" y="378"/>
                  </a:lnTo>
                  <a:lnTo>
                    <a:pt x="128" y="375"/>
                  </a:lnTo>
                  <a:lnTo>
                    <a:pt x="130" y="369"/>
                  </a:lnTo>
                  <a:lnTo>
                    <a:pt x="130" y="366"/>
                  </a:lnTo>
                  <a:lnTo>
                    <a:pt x="130" y="365"/>
                  </a:lnTo>
                  <a:lnTo>
                    <a:pt x="130" y="358"/>
                  </a:lnTo>
                  <a:lnTo>
                    <a:pt x="132" y="354"/>
                  </a:lnTo>
                  <a:lnTo>
                    <a:pt x="131" y="347"/>
                  </a:lnTo>
                  <a:lnTo>
                    <a:pt x="132" y="339"/>
                  </a:lnTo>
                  <a:lnTo>
                    <a:pt x="132" y="335"/>
                  </a:lnTo>
                  <a:lnTo>
                    <a:pt x="134" y="332"/>
                  </a:lnTo>
                  <a:lnTo>
                    <a:pt x="136" y="330"/>
                  </a:lnTo>
                  <a:lnTo>
                    <a:pt x="137" y="326"/>
                  </a:lnTo>
                  <a:lnTo>
                    <a:pt x="137" y="320"/>
                  </a:lnTo>
                  <a:lnTo>
                    <a:pt x="138" y="317"/>
                  </a:lnTo>
                  <a:lnTo>
                    <a:pt x="138" y="308"/>
                  </a:lnTo>
                  <a:lnTo>
                    <a:pt x="140" y="302"/>
                  </a:lnTo>
                  <a:lnTo>
                    <a:pt x="140" y="300"/>
                  </a:lnTo>
                  <a:lnTo>
                    <a:pt x="141" y="297"/>
                  </a:lnTo>
                  <a:lnTo>
                    <a:pt x="142" y="296"/>
                  </a:lnTo>
                  <a:lnTo>
                    <a:pt x="142" y="293"/>
                  </a:lnTo>
                  <a:lnTo>
                    <a:pt x="143" y="289"/>
                  </a:lnTo>
                  <a:lnTo>
                    <a:pt x="142" y="285"/>
                  </a:lnTo>
                  <a:lnTo>
                    <a:pt x="144" y="274"/>
                  </a:lnTo>
                  <a:lnTo>
                    <a:pt x="150" y="265"/>
                  </a:lnTo>
                  <a:lnTo>
                    <a:pt x="150" y="263"/>
                  </a:lnTo>
                  <a:lnTo>
                    <a:pt x="149" y="263"/>
                  </a:lnTo>
                  <a:lnTo>
                    <a:pt x="148" y="265"/>
                  </a:lnTo>
                  <a:lnTo>
                    <a:pt x="147" y="266"/>
                  </a:lnTo>
                  <a:lnTo>
                    <a:pt x="146" y="263"/>
                  </a:lnTo>
                  <a:lnTo>
                    <a:pt x="145" y="263"/>
                  </a:lnTo>
                  <a:lnTo>
                    <a:pt x="144" y="264"/>
                  </a:lnTo>
                  <a:lnTo>
                    <a:pt x="142" y="265"/>
                  </a:lnTo>
                  <a:lnTo>
                    <a:pt x="136" y="273"/>
                  </a:lnTo>
                  <a:lnTo>
                    <a:pt x="134" y="275"/>
                  </a:lnTo>
                  <a:lnTo>
                    <a:pt x="131" y="275"/>
                  </a:lnTo>
                  <a:lnTo>
                    <a:pt x="131" y="274"/>
                  </a:lnTo>
                  <a:lnTo>
                    <a:pt x="132" y="272"/>
                  </a:lnTo>
                  <a:lnTo>
                    <a:pt x="132" y="270"/>
                  </a:lnTo>
                  <a:lnTo>
                    <a:pt x="132" y="268"/>
                  </a:lnTo>
                  <a:lnTo>
                    <a:pt x="132" y="267"/>
                  </a:lnTo>
                  <a:lnTo>
                    <a:pt x="132" y="266"/>
                  </a:lnTo>
                  <a:lnTo>
                    <a:pt x="132" y="263"/>
                  </a:lnTo>
                  <a:lnTo>
                    <a:pt x="132" y="262"/>
                  </a:lnTo>
                  <a:lnTo>
                    <a:pt x="133" y="259"/>
                  </a:lnTo>
                  <a:lnTo>
                    <a:pt x="134" y="257"/>
                  </a:lnTo>
                  <a:lnTo>
                    <a:pt x="136" y="257"/>
                  </a:lnTo>
                  <a:lnTo>
                    <a:pt x="138" y="255"/>
                  </a:lnTo>
                  <a:lnTo>
                    <a:pt x="139" y="256"/>
                  </a:lnTo>
                  <a:lnTo>
                    <a:pt x="141" y="257"/>
                  </a:lnTo>
                  <a:lnTo>
                    <a:pt x="143" y="255"/>
                  </a:lnTo>
                  <a:lnTo>
                    <a:pt x="145" y="251"/>
                  </a:lnTo>
                  <a:lnTo>
                    <a:pt x="149" y="248"/>
                  </a:lnTo>
                  <a:lnTo>
                    <a:pt x="150" y="247"/>
                  </a:lnTo>
                  <a:lnTo>
                    <a:pt x="151" y="234"/>
                  </a:lnTo>
                  <a:lnTo>
                    <a:pt x="151" y="232"/>
                  </a:lnTo>
                  <a:lnTo>
                    <a:pt x="150" y="231"/>
                  </a:lnTo>
                  <a:lnTo>
                    <a:pt x="148" y="228"/>
                  </a:lnTo>
                  <a:lnTo>
                    <a:pt x="148" y="229"/>
                  </a:lnTo>
                  <a:lnTo>
                    <a:pt x="149" y="231"/>
                  </a:lnTo>
                  <a:lnTo>
                    <a:pt x="148" y="232"/>
                  </a:lnTo>
                  <a:lnTo>
                    <a:pt x="147" y="233"/>
                  </a:lnTo>
                  <a:lnTo>
                    <a:pt x="146" y="233"/>
                  </a:lnTo>
                  <a:lnTo>
                    <a:pt x="144" y="234"/>
                  </a:lnTo>
                  <a:lnTo>
                    <a:pt x="142" y="234"/>
                  </a:lnTo>
                  <a:lnTo>
                    <a:pt x="140" y="235"/>
                  </a:lnTo>
                  <a:lnTo>
                    <a:pt x="137" y="238"/>
                  </a:lnTo>
                  <a:lnTo>
                    <a:pt x="135" y="238"/>
                  </a:lnTo>
                  <a:lnTo>
                    <a:pt x="134" y="240"/>
                  </a:lnTo>
                  <a:lnTo>
                    <a:pt x="131" y="238"/>
                  </a:lnTo>
                  <a:lnTo>
                    <a:pt x="130" y="238"/>
                  </a:lnTo>
                  <a:lnTo>
                    <a:pt x="129" y="238"/>
                  </a:lnTo>
                  <a:lnTo>
                    <a:pt x="128" y="239"/>
                  </a:lnTo>
                  <a:lnTo>
                    <a:pt x="127" y="238"/>
                  </a:lnTo>
                  <a:lnTo>
                    <a:pt x="126" y="237"/>
                  </a:lnTo>
                  <a:lnTo>
                    <a:pt x="128" y="232"/>
                  </a:lnTo>
                  <a:lnTo>
                    <a:pt x="129" y="232"/>
                  </a:lnTo>
                  <a:lnTo>
                    <a:pt x="131" y="224"/>
                  </a:lnTo>
                  <a:lnTo>
                    <a:pt x="132" y="220"/>
                  </a:lnTo>
                  <a:lnTo>
                    <a:pt x="135" y="211"/>
                  </a:lnTo>
                  <a:lnTo>
                    <a:pt x="137" y="209"/>
                  </a:lnTo>
                  <a:lnTo>
                    <a:pt x="138" y="210"/>
                  </a:lnTo>
                  <a:lnTo>
                    <a:pt x="142" y="209"/>
                  </a:lnTo>
                  <a:lnTo>
                    <a:pt x="144" y="208"/>
                  </a:lnTo>
                  <a:lnTo>
                    <a:pt x="144" y="211"/>
                  </a:lnTo>
                  <a:lnTo>
                    <a:pt x="145" y="211"/>
                  </a:lnTo>
                  <a:lnTo>
                    <a:pt x="145" y="207"/>
                  </a:lnTo>
                  <a:lnTo>
                    <a:pt x="147" y="204"/>
                  </a:lnTo>
                  <a:lnTo>
                    <a:pt x="148" y="199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4" y="191"/>
                  </a:lnTo>
                  <a:lnTo>
                    <a:pt x="143" y="185"/>
                  </a:lnTo>
                  <a:lnTo>
                    <a:pt x="143" y="172"/>
                  </a:lnTo>
                  <a:lnTo>
                    <a:pt x="146" y="160"/>
                  </a:lnTo>
                  <a:lnTo>
                    <a:pt x="148" y="155"/>
                  </a:lnTo>
                  <a:lnTo>
                    <a:pt x="149" y="155"/>
                  </a:lnTo>
                  <a:lnTo>
                    <a:pt x="149" y="153"/>
                  </a:lnTo>
                  <a:lnTo>
                    <a:pt x="150" y="153"/>
                  </a:lnTo>
                  <a:lnTo>
                    <a:pt x="151" y="148"/>
                  </a:lnTo>
                  <a:lnTo>
                    <a:pt x="157" y="134"/>
                  </a:lnTo>
                  <a:lnTo>
                    <a:pt x="159" y="131"/>
                  </a:lnTo>
                  <a:lnTo>
                    <a:pt x="160" y="131"/>
                  </a:lnTo>
                  <a:lnTo>
                    <a:pt x="160" y="129"/>
                  </a:lnTo>
                  <a:lnTo>
                    <a:pt x="167" y="120"/>
                  </a:lnTo>
                  <a:lnTo>
                    <a:pt x="168" y="119"/>
                  </a:lnTo>
                  <a:lnTo>
                    <a:pt x="176" y="109"/>
                  </a:lnTo>
                  <a:lnTo>
                    <a:pt x="177" y="104"/>
                  </a:lnTo>
                  <a:lnTo>
                    <a:pt x="180" y="101"/>
                  </a:lnTo>
                  <a:lnTo>
                    <a:pt x="182" y="98"/>
                  </a:lnTo>
                  <a:lnTo>
                    <a:pt x="184" y="92"/>
                  </a:lnTo>
                  <a:lnTo>
                    <a:pt x="187" y="89"/>
                  </a:lnTo>
                  <a:lnTo>
                    <a:pt x="188" y="86"/>
                  </a:lnTo>
                  <a:lnTo>
                    <a:pt x="189" y="82"/>
                  </a:lnTo>
                  <a:lnTo>
                    <a:pt x="190" y="79"/>
                  </a:lnTo>
                  <a:lnTo>
                    <a:pt x="191" y="78"/>
                  </a:lnTo>
                  <a:lnTo>
                    <a:pt x="191" y="68"/>
                  </a:lnTo>
                  <a:lnTo>
                    <a:pt x="192" y="64"/>
                  </a:lnTo>
                  <a:lnTo>
                    <a:pt x="194" y="63"/>
                  </a:lnTo>
                  <a:lnTo>
                    <a:pt x="195" y="64"/>
                  </a:lnTo>
                  <a:lnTo>
                    <a:pt x="196" y="63"/>
                  </a:lnTo>
                  <a:lnTo>
                    <a:pt x="195" y="61"/>
                  </a:lnTo>
                  <a:lnTo>
                    <a:pt x="196" y="54"/>
                  </a:lnTo>
                  <a:lnTo>
                    <a:pt x="198" y="50"/>
                  </a:lnTo>
                  <a:lnTo>
                    <a:pt x="193" y="49"/>
                  </a:lnTo>
                  <a:lnTo>
                    <a:pt x="191" y="46"/>
                  </a:lnTo>
                  <a:lnTo>
                    <a:pt x="191" y="39"/>
                  </a:lnTo>
                  <a:lnTo>
                    <a:pt x="190" y="35"/>
                  </a:lnTo>
                  <a:lnTo>
                    <a:pt x="190" y="31"/>
                  </a:lnTo>
                  <a:lnTo>
                    <a:pt x="191" y="28"/>
                  </a:lnTo>
                  <a:lnTo>
                    <a:pt x="191" y="26"/>
                  </a:lnTo>
                  <a:lnTo>
                    <a:pt x="191" y="21"/>
                  </a:lnTo>
                  <a:lnTo>
                    <a:pt x="189" y="19"/>
                  </a:lnTo>
                  <a:lnTo>
                    <a:pt x="188" y="18"/>
                  </a:lnTo>
                  <a:lnTo>
                    <a:pt x="186" y="18"/>
                  </a:lnTo>
                  <a:lnTo>
                    <a:pt x="184" y="17"/>
                  </a:lnTo>
                  <a:lnTo>
                    <a:pt x="183" y="18"/>
                  </a:lnTo>
                  <a:lnTo>
                    <a:pt x="182" y="17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4"/>
                  </a:lnTo>
                  <a:lnTo>
                    <a:pt x="178" y="13"/>
                  </a:lnTo>
                  <a:lnTo>
                    <a:pt x="178" y="12"/>
                  </a:lnTo>
                  <a:lnTo>
                    <a:pt x="177" y="11"/>
                  </a:lnTo>
                  <a:lnTo>
                    <a:pt x="172" y="4"/>
                  </a:lnTo>
                  <a:lnTo>
                    <a:pt x="171" y="3"/>
                  </a:lnTo>
                  <a:lnTo>
                    <a:pt x="163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4" y="7"/>
                  </a:lnTo>
                  <a:lnTo>
                    <a:pt x="150" y="9"/>
                  </a:lnTo>
                  <a:lnTo>
                    <a:pt x="147" y="9"/>
                  </a:lnTo>
                  <a:lnTo>
                    <a:pt x="144" y="8"/>
                  </a:lnTo>
                  <a:lnTo>
                    <a:pt x="142" y="7"/>
                  </a:lnTo>
                  <a:lnTo>
                    <a:pt x="141" y="7"/>
                  </a:lnTo>
                  <a:lnTo>
                    <a:pt x="139" y="10"/>
                  </a:lnTo>
                  <a:lnTo>
                    <a:pt x="137" y="13"/>
                  </a:lnTo>
                  <a:lnTo>
                    <a:pt x="136" y="13"/>
                  </a:lnTo>
                  <a:lnTo>
                    <a:pt x="135" y="14"/>
                  </a:lnTo>
                  <a:lnTo>
                    <a:pt x="132" y="15"/>
                  </a:lnTo>
                  <a:lnTo>
                    <a:pt x="131" y="17"/>
                  </a:lnTo>
                  <a:lnTo>
                    <a:pt x="130" y="17"/>
                  </a:lnTo>
                  <a:lnTo>
                    <a:pt x="128" y="17"/>
                  </a:lnTo>
                  <a:lnTo>
                    <a:pt x="131" y="57"/>
                  </a:lnTo>
                  <a:lnTo>
                    <a:pt x="124" y="93"/>
                  </a:lnTo>
                  <a:lnTo>
                    <a:pt x="98" y="132"/>
                  </a:lnTo>
                  <a:lnTo>
                    <a:pt x="0" y="285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4894504" y="5625633"/>
              <a:ext cx="666833" cy="337735"/>
            </a:xfrm>
            <a:custGeom>
              <a:avLst/>
              <a:gdLst>
                <a:gd name="T0" fmla="*/ 0 w 286"/>
                <a:gd name="T1" fmla="*/ 73 h 165"/>
                <a:gd name="T2" fmla="*/ 3 w 286"/>
                <a:gd name="T3" fmla="*/ 82 h 165"/>
                <a:gd name="T4" fmla="*/ 3 w 286"/>
                <a:gd name="T5" fmla="*/ 98 h 165"/>
                <a:gd name="T6" fmla="*/ 6 w 286"/>
                <a:gd name="T7" fmla="*/ 101 h 165"/>
                <a:gd name="T8" fmla="*/ 14 w 286"/>
                <a:gd name="T9" fmla="*/ 109 h 165"/>
                <a:gd name="T10" fmla="*/ 24 w 286"/>
                <a:gd name="T11" fmla="*/ 119 h 165"/>
                <a:gd name="T12" fmla="*/ 30 w 286"/>
                <a:gd name="T13" fmla="*/ 121 h 165"/>
                <a:gd name="T14" fmla="*/ 35 w 286"/>
                <a:gd name="T15" fmla="*/ 133 h 165"/>
                <a:gd name="T16" fmla="*/ 41 w 286"/>
                <a:gd name="T17" fmla="*/ 156 h 165"/>
                <a:gd name="T18" fmla="*/ 54 w 286"/>
                <a:gd name="T19" fmla="*/ 133 h 165"/>
                <a:gd name="T20" fmla="*/ 58 w 286"/>
                <a:gd name="T21" fmla="*/ 130 h 165"/>
                <a:gd name="T22" fmla="*/ 63 w 286"/>
                <a:gd name="T23" fmla="*/ 121 h 165"/>
                <a:gd name="T24" fmla="*/ 73 w 286"/>
                <a:gd name="T25" fmla="*/ 85 h 165"/>
                <a:gd name="T26" fmla="*/ 85 w 286"/>
                <a:gd name="T27" fmla="*/ 87 h 165"/>
                <a:gd name="T28" fmla="*/ 96 w 286"/>
                <a:gd name="T29" fmla="*/ 104 h 165"/>
                <a:gd name="T30" fmla="*/ 96 w 286"/>
                <a:gd name="T31" fmla="*/ 122 h 165"/>
                <a:gd name="T32" fmla="*/ 110 w 286"/>
                <a:gd name="T33" fmla="*/ 137 h 165"/>
                <a:gd name="T34" fmla="*/ 123 w 286"/>
                <a:gd name="T35" fmla="*/ 150 h 165"/>
                <a:gd name="T36" fmla="*/ 141 w 286"/>
                <a:gd name="T37" fmla="*/ 130 h 165"/>
                <a:gd name="T38" fmla="*/ 160 w 286"/>
                <a:gd name="T39" fmla="*/ 105 h 165"/>
                <a:gd name="T40" fmla="*/ 169 w 286"/>
                <a:gd name="T41" fmla="*/ 98 h 165"/>
                <a:gd name="T42" fmla="*/ 179 w 286"/>
                <a:gd name="T43" fmla="*/ 94 h 165"/>
                <a:gd name="T44" fmla="*/ 184 w 286"/>
                <a:gd name="T45" fmla="*/ 85 h 165"/>
                <a:gd name="T46" fmla="*/ 192 w 286"/>
                <a:gd name="T47" fmla="*/ 84 h 165"/>
                <a:gd name="T48" fmla="*/ 197 w 286"/>
                <a:gd name="T49" fmla="*/ 86 h 165"/>
                <a:gd name="T50" fmla="*/ 204 w 286"/>
                <a:gd name="T51" fmla="*/ 91 h 165"/>
                <a:gd name="T52" fmla="*/ 209 w 286"/>
                <a:gd name="T53" fmla="*/ 91 h 165"/>
                <a:gd name="T54" fmla="*/ 214 w 286"/>
                <a:gd name="T55" fmla="*/ 107 h 165"/>
                <a:gd name="T56" fmla="*/ 226 w 286"/>
                <a:gd name="T57" fmla="*/ 117 h 165"/>
                <a:gd name="T58" fmla="*/ 223 w 286"/>
                <a:gd name="T59" fmla="*/ 131 h 165"/>
                <a:gd name="T60" fmla="*/ 240 w 286"/>
                <a:gd name="T61" fmla="*/ 136 h 165"/>
                <a:gd name="T62" fmla="*/ 248 w 286"/>
                <a:gd name="T63" fmla="*/ 139 h 165"/>
                <a:gd name="T64" fmla="*/ 251 w 286"/>
                <a:gd name="T65" fmla="*/ 146 h 165"/>
                <a:gd name="T66" fmla="*/ 288 w 286"/>
                <a:gd name="T67" fmla="*/ 147 h 165"/>
                <a:gd name="T68" fmla="*/ 283 w 286"/>
                <a:gd name="T69" fmla="*/ 71 h 165"/>
                <a:gd name="T70" fmla="*/ 246 w 286"/>
                <a:gd name="T71" fmla="*/ 61 h 165"/>
                <a:gd name="T72" fmla="*/ 231 w 286"/>
                <a:gd name="T73" fmla="*/ 58 h 165"/>
                <a:gd name="T74" fmla="*/ 224 w 286"/>
                <a:gd name="T75" fmla="*/ 77 h 165"/>
                <a:gd name="T76" fmla="*/ 202 w 286"/>
                <a:gd name="T77" fmla="*/ 80 h 165"/>
                <a:gd name="T78" fmla="*/ 194 w 286"/>
                <a:gd name="T79" fmla="*/ 71 h 165"/>
                <a:gd name="T80" fmla="*/ 189 w 286"/>
                <a:gd name="T81" fmla="*/ 68 h 165"/>
                <a:gd name="T82" fmla="*/ 184 w 286"/>
                <a:gd name="T83" fmla="*/ 64 h 165"/>
                <a:gd name="T84" fmla="*/ 177 w 286"/>
                <a:gd name="T85" fmla="*/ 57 h 165"/>
                <a:gd name="T86" fmla="*/ 173 w 286"/>
                <a:gd name="T87" fmla="*/ 38 h 165"/>
                <a:gd name="T88" fmla="*/ 148 w 286"/>
                <a:gd name="T89" fmla="*/ 0 h 165"/>
                <a:gd name="T90" fmla="*/ 134 w 286"/>
                <a:gd name="T91" fmla="*/ 5 h 165"/>
                <a:gd name="T92" fmla="*/ 124 w 286"/>
                <a:gd name="T93" fmla="*/ 8 h 165"/>
                <a:gd name="T94" fmla="*/ 123 w 286"/>
                <a:gd name="T95" fmla="*/ 13 h 165"/>
                <a:gd name="T96" fmla="*/ 104 w 286"/>
                <a:gd name="T97" fmla="*/ 27 h 165"/>
                <a:gd name="T98" fmla="*/ 90 w 286"/>
                <a:gd name="T99" fmla="*/ 28 h 165"/>
                <a:gd name="T100" fmla="*/ 86 w 286"/>
                <a:gd name="T101" fmla="*/ 28 h 165"/>
                <a:gd name="T102" fmla="*/ 63 w 286"/>
                <a:gd name="T103" fmla="*/ 28 h 165"/>
                <a:gd name="T104" fmla="*/ 45 w 286"/>
                <a:gd name="T105" fmla="*/ 34 h 165"/>
                <a:gd name="T106" fmla="*/ 24 w 286"/>
                <a:gd name="T107" fmla="*/ 46 h 165"/>
                <a:gd name="T108" fmla="*/ 1 w 286"/>
                <a:gd name="T109" fmla="*/ 57 h 1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6"/>
                <a:gd name="T166" fmla="*/ 0 h 165"/>
                <a:gd name="T167" fmla="*/ 286 w 286"/>
                <a:gd name="T168" fmla="*/ 165 h 1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6" h="165">
                  <a:moveTo>
                    <a:pt x="1" y="57"/>
                  </a:moveTo>
                  <a:lnTo>
                    <a:pt x="0" y="70"/>
                  </a:lnTo>
                  <a:lnTo>
                    <a:pt x="0" y="73"/>
                  </a:lnTo>
                  <a:lnTo>
                    <a:pt x="2" y="77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5" y="85"/>
                  </a:lnTo>
                  <a:lnTo>
                    <a:pt x="2" y="89"/>
                  </a:lnTo>
                  <a:lnTo>
                    <a:pt x="3" y="101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6" y="104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4" y="112"/>
                  </a:lnTo>
                  <a:lnTo>
                    <a:pt x="17" y="113"/>
                  </a:lnTo>
                  <a:lnTo>
                    <a:pt x="20" y="118"/>
                  </a:lnTo>
                  <a:lnTo>
                    <a:pt x="24" y="122"/>
                  </a:lnTo>
                  <a:lnTo>
                    <a:pt x="26" y="121"/>
                  </a:lnTo>
                  <a:lnTo>
                    <a:pt x="27" y="123"/>
                  </a:lnTo>
                  <a:lnTo>
                    <a:pt x="30" y="124"/>
                  </a:lnTo>
                  <a:lnTo>
                    <a:pt x="32" y="129"/>
                  </a:lnTo>
                  <a:lnTo>
                    <a:pt x="33" y="130"/>
                  </a:lnTo>
                  <a:lnTo>
                    <a:pt x="35" y="136"/>
                  </a:lnTo>
                  <a:lnTo>
                    <a:pt x="37" y="138"/>
                  </a:lnTo>
                  <a:lnTo>
                    <a:pt x="40" y="140"/>
                  </a:lnTo>
                  <a:lnTo>
                    <a:pt x="41" y="159"/>
                  </a:lnTo>
                  <a:lnTo>
                    <a:pt x="44" y="163"/>
                  </a:lnTo>
                  <a:lnTo>
                    <a:pt x="45" y="164"/>
                  </a:lnTo>
                  <a:lnTo>
                    <a:pt x="54" y="136"/>
                  </a:lnTo>
                  <a:lnTo>
                    <a:pt x="55" y="136"/>
                  </a:lnTo>
                  <a:lnTo>
                    <a:pt x="58" y="135"/>
                  </a:lnTo>
                  <a:lnTo>
                    <a:pt x="58" y="133"/>
                  </a:lnTo>
                  <a:lnTo>
                    <a:pt x="59" y="130"/>
                  </a:lnTo>
                  <a:lnTo>
                    <a:pt x="60" y="129"/>
                  </a:lnTo>
                  <a:lnTo>
                    <a:pt x="63" y="124"/>
                  </a:lnTo>
                  <a:lnTo>
                    <a:pt x="65" y="99"/>
                  </a:lnTo>
                  <a:lnTo>
                    <a:pt x="70" y="89"/>
                  </a:lnTo>
                  <a:lnTo>
                    <a:pt x="73" y="88"/>
                  </a:lnTo>
                  <a:lnTo>
                    <a:pt x="74" y="88"/>
                  </a:lnTo>
                  <a:lnTo>
                    <a:pt x="83" y="89"/>
                  </a:lnTo>
                  <a:lnTo>
                    <a:pt x="85" y="90"/>
                  </a:lnTo>
                  <a:lnTo>
                    <a:pt x="90" y="97"/>
                  </a:lnTo>
                  <a:lnTo>
                    <a:pt x="95" y="101"/>
                  </a:lnTo>
                  <a:lnTo>
                    <a:pt x="96" y="107"/>
                  </a:lnTo>
                  <a:lnTo>
                    <a:pt x="94" y="114"/>
                  </a:lnTo>
                  <a:lnTo>
                    <a:pt x="95" y="123"/>
                  </a:lnTo>
                  <a:lnTo>
                    <a:pt x="96" y="125"/>
                  </a:lnTo>
                  <a:lnTo>
                    <a:pt x="100" y="139"/>
                  </a:lnTo>
                  <a:lnTo>
                    <a:pt x="101" y="140"/>
                  </a:lnTo>
                  <a:lnTo>
                    <a:pt x="110" y="140"/>
                  </a:lnTo>
                  <a:lnTo>
                    <a:pt x="115" y="143"/>
                  </a:lnTo>
                  <a:lnTo>
                    <a:pt x="120" y="152"/>
                  </a:lnTo>
                  <a:lnTo>
                    <a:pt x="123" y="153"/>
                  </a:lnTo>
                  <a:lnTo>
                    <a:pt x="127" y="153"/>
                  </a:lnTo>
                  <a:lnTo>
                    <a:pt x="129" y="152"/>
                  </a:lnTo>
                  <a:lnTo>
                    <a:pt x="141" y="133"/>
                  </a:lnTo>
                  <a:lnTo>
                    <a:pt x="155" y="113"/>
                  </a:lnTo>
                  <a:lnTo>
                    <a:pt x="156" y="110"/>
                  </a:lnTo>
                  <a:lnTo>
                    <a:pt x="157" y="108"/>
                  </a:lnTo>
                  <a:lnTo>
                    <a:pt x="159" y="107"/>
                  </a:lnTo>
                  <a:lnTo>
                    <a:pt x="161" y="104"/>
                  </a:lnTo>
                  <a:lnTo>
                    <a:pt x="166" y="101"/>
                  </a:lnTo>
                  <a:lnTo>
                    <a:pt x="169" y="100"/>
                  </a:lnTo>
                  <a:lnTo>
                    <a:pt x="170" y="97"/>
                  </a:lnTo>
                  <a:lnTo>
                    <a:pt x="176" y="97"/>
                  </a:lnTo>
                  <a:lnTo>
                    <a:pt x="177" y="98"/>
                  </a:lnTo>
                  <a:lnTo>
                    <a:pt x="179" y="96"/>
                  </a:lnTo>
                  <a:lnTo>
                    <a:pt x="181" y="88"/>
                  </a:lnTo>
                  <a:lnTo>
                    <a:pt x="182" y="88"/>
                  </a:lnTo>
                  <a:lnTo>
                    <a:pt x="188" y="85"/>
                  </a:lnTo>
                  <a:lnTo>
                    <a:pt x="189" y="87"/>
                  </a:lnTo>
                  <a:lnTo>
                    <a:pt x="189" y="90"/>
                  </a:lnTo>
                  <a:lnTo>
                    <a:pt x="191" y="91"/>
                  </a:lnTo>
                  <a:lnTo>
                    <a:pt x="194" y="89"/>
                  </a:lnTo>
                  <a:lnTo>
                    <a:pt x="197" y="92"/>
                  </a:lnTo>
                  <a:lnTo>
                    <a:pt x="198" y="94"/>
                  </a:lnTo>
                  <a:lnTo>
                    <a:pt x="201" y="94"/>
                  </a:lnTo>
                  <a:lnTo>
                    <a:pt x="203" y="92"/>
                  </a:lnTo>
                  <a:lnTo>
                    <a:pt x="206" y="93"/>
                  </a:lnTo>
                  <a:lnTo>
                    <a:pt x="206" y="94"/>
                  </a:lnTo>
                  <a:lnTo>
                    <a:pt x="207" y="101"/>
                  </a:lnTo>
                  <a:lnTo>
                    <a:pt x="209" y="109"/>
                  </a:lnTo>
                  <a:lnTo>
                    <a:pt x="211" y="110"/>
                  </a:lnTo>
                  <a:lnTo>
                    <a:pt x="217" y="110"/>
                  </a:lnTo>
                  <a:lnTo>
                    <a:pt x="220" y="113"/>
                  </a:lnTo>
                  <a:lnTo>
                    <a:pt x="223" y="120"/>
                  </a:lnTo>
                  <a:lnTo>
                    <a:pt x="222" y="123"/>
                  </a:lnTo>
                  <a:lnTo>
                    <a:pt x="220" y="129"/>
                  </a:lnTo>
                  <a:lnTo>
                    <a:pt x="220" y="134"/>
                  </a:lnTo>
                  <a:lnTo>
                    <a:pt x="222" y="136"/>
                  </a:lnTo>
                  <a:lnTo>
                    <a:pt x="232" y="137"/>
                  </a:lnTo>
                  <a:lnTo>
                    <a:pt x="237" y="139"/>
                  </a:lnTo>
                  <a:lnTo>
                    <a:pt x="237" y="141"/>
                  </a:lnTo>
                  <a:lnTo>
                    <a:pt x="238" y="142"/>
                  </a:lnTo>
                  <a:lnTo>
                    <a:pt x="245" y="142"/>
                  </a:lnTo>
                  <a:lnTo>
                    <a:pt x="246" y="146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47" y="150"/>
                  </a:lnTo>
                  <a:lnTo>
                    <a:pt x="246" y="154"/>
                  </a:lnTo>
                  <a:lnTo>
                    <a:pt x="285" y="150"/>
                  </a:lnTo>
                  <a:lnTo>
                    <a:pt x="283" y="87"/>
                  </a:lnTo>
                  <a:lnTo>
                    <a:pt x="282" y="87"/>
                  </a:lnTo>
                  <a:lnTo>
                    <a:pt x="280" y="71"/>
                  </a:lnTo>
                  <a:lnTo>
                    <a:pt x="264" y="71"/>
                  </a:lnTo>
                  <a:lnTo>
                    <a:pt x="248" y="61"/>
                  </a:lnTo>
                  <a:lnTo>
                    <a:pt x="243" y="61"/>
                  </a:lnTo>
                  <a:lnTo>
                    <a:pt x="240" y="58"/>
                  </a:lnTo>
                  <a:lnTo>
                    <a:pt x="233" y="57"/>
                  </a:lnTo>
                  <a:lnTo>
                    <a:pt x="228" y="58"/>
                  </a:lnTo>
                  <a:lnTo>
                    <a:pt x="225" y="63"/>
                  </a:lnTo>
                  <a:lnTo>
                    <a:pt x="226" y="75"/>
                  </a:lnTo>
                  <a:lnTo>
                    <a:pt x="221" y="77"/>
                  </a:lnTo>
                  <a:lnTo>
                    <a:pt x="221" y="80"/>
                  </a:lnTo>
                  <a:lnTo>
                    <a:pt x="218" y="80"/>
                  </a:lnTo>
                  <a:lnTo>
                    <a:pt x="199" y="80"/>
                  </a:lnTo>
                  <a:lnTo>
                    <a:pt x="198" y="79"/>
                  </a:lnTo>
                  <a:lnTo>
                    <a:pt x="197" y="77"/>
                  </a:lnTo>
                  <a:lnTo>
                    <a:pt x="191" y="71"/>
                  </a:lnTo>
                  <a:lnTo>
                    <a:pt x="189" y="68"/>
                  </a:lnTo>
                  <a:lnTo>
                    <a:pt x="188" y="67"/>
                  </a:lnTo>
                  <a:lnTo>
                    <a:pt x="186" y="68"/>
                  </a:lnTo>
                  <a:lnTo>
                    <a:pt x="183" y="67"/>
                  </a:lnTo>
                  <a:lnTo>
                    <a:pt x="182" y="64"/>
                  </a:lnTo>
                  <a:lnTo>
                    <a:pt x="181" y="64"/>
                  </a:lnTo>
                  <a:lnTo>
                    <a:pt x="178" y="64"/>
                  </a:lnTo>
                  <a:lnTo>
                    <a:pt x="176" y="63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70" y="49"/>
                  </a:lnTo>
                  <a:lnTo>
                    <a:pt x="170" y="38"/>
                  </a:lnTo>
                  <a:lnTo>
                    <a:pt x="169" y="21"/>
                  </a:lnTo>
                  <a:lnTo>
                    <a:pt x="155" y="17"/>
                  </a:lnTo>
                  <a:lnTo>
                    <a:pt x="145" y="0"/>
                  </a:lnTo>
                  <a:lnTo>
                    <a:pt x="145" y="1"/>
                  </a:lnTo>
                  <a:lnTo>
                    <a:pt x="144" y="1"/>
                  </a:lnTo>
                  <a:lnTo>
                    <a:pt x="134" y="5"/>
                  </a:lnTo>
                  <a:lnTo>
                    <a:pt x="129" y="6"/>
                  </a:lnTo>
                  <a:lnTo>
                    <a:pt x="126" y="6"/>
                  </a:lnTo>
                  <a:lnTo>
                    <a:pt x="124" y="8"/>
                  </a:lnTo>
                  <a:lnTo>
                    <a:pt x="125" y="9"/>
                  </a:lnTo>
                  <a:lnTo>
                    <a:pt x="124" y="11"/>
                  </a:lnTo>
                  <a:lnTo>
                    <a:pt x="123" y="13"/>
                  </a:lnTo>
                  <a:lnTo>
                    <a:pt x="118" y="19"/>
                  </a:lnTo>
                  <a:lnTo>
                    <a:pt x="110" y="24"/>
                  </a:lnTo>
                  <a:lnTo>
                    <a:pt x="104" y="27"/>
                  </a:lnTo>
                  <a:lnTo>
                    <a:pt x="100" y="28"/>
                  </a:lnTo>
                  <a:lnTo>
                    <a:pt x="91" y="27"/>
                  </a:lnTo>
                  <a:lnTo>
                    <a:pt x="90" y="28"/>
                  </a:lnTo>
                  <a:lnTo>
                    <a:pt x="90" y="27"/>
                  </a:lnTo>
                  <a:lnTo>
                    <a:pt x="86" y="27"/>
                  </a:lnTo>
                  <a:lnTo>
                    <a:pt x="86" y="28"/>
                  </a:lnTo>
                  <a:lnTo>
                    <a:pt x="84" y="27"/>
                  </a:lnTo>
                  <a:lnTo>
                    <a:pt x="73" y="28"/>
                  </a:lnTo>
                  <a:lnTo>
                    <a:pt x="63" y="28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45" y="34"/>
                  </a:lnTo>
                  <a:lnTo>
                    <a:pt x="32" y="41"/>
                  </a:lnTo>
                  <a:lnTo>
                    <a:pt x="30" y="42"/>
                  </a:lnTo>
                  <a:lnTo>
                    <a:pt x="24" y="46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" y="57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3704893" y="5014003"/>
              <a:ext cx="413576" cy="432465"/>
            </a:xfrm>
            <a:custGeom>
              <a:avLst/>
              <a:gdLst>
                <a:gd name="T0" fmla="*/ 8 w 178"/>
                <a:gd name="T1" fmla="*/ 96 h 210"/>
                <a:gd name="T2" fmla="*/ 26 w 178"/>
                <a:gd name="T3" fmla="*/ 88 h 210"/>
                <a:gd name="T4" fmla="*/ 34 w 178"/>
                <a:gd name="T5" fmla="*/ 71 h 210"/>
                <a:gd name="T6" fmla="*/ 51 w 178"/>
                <a:gd name="T7" fmla="*/ 38 h 210"/>
                <a:gd name="T8" fmla="*/ 67 w 178"/>
                <a:gd name="T9" fmla="*/ 33 h 210"/>
                <a:gd name="T10" fmla="*/ 77 w 178"/>
                <a:gd name="T11" fmla="*/ 26 h 210"/>
                <a:gd name="T12" fmla="*/ 84 w 178"/>
                <a:gd name="T13" fmla="*/ 11 h 210"/>
                <a:gd name="T14" fmla="*/ 94 w 178"/>
                <a:gd name="T15" fmla="*/ 19 h 210"/>
                <a:gd name="T16" fmla="*/ 105 w 178"/>
                <a:gd name="T17" fmla="*/ 22 h 210"/>
                <a:gd name="T18" fmla="*/ 113 w 178"/>
                <a:gd name="T19" fmla="*/ 22 h 210"/>
                <a:gd name="T20" fmla="*/ 121 w 178"/>
                <a:gd name="T21" fmla="*/ 18 h 210"/>
                <a:gd name="T22" fmla="*/ 126 w 178"/>
                <a:gd name="T23" fmla="*/ 2 h 210"/>
                <a:gd name="T24" fmla="*/ 133 w 178"/>
                <a:gd name="T25" fmla="*/ 6 h 210"/>
                <a:gd name="T26" fmla="*/ 139 w 178"/>
                <a:gd name="T27" fmla="*/ 31 h 210"/>
                <a:gd name="T28" fmla="*/ 150 w 178"/>
                <a:gd name="T29" fmla="*/ 27 h 210"/>
                <a:gd name="T30" fmla="*/ 155 w 178"/>
                <a:gd name="T31" fmla="*/ 35 h 210"/>
                <a:gd name="T32" fmla="*/ 159 w 178"/>
                <a:gd name="T33" fmla="*/ 44 h 210"/>
                <a:gd name="T34" fmla="*/ 153 w 178"/>
                <a:gd name="T35" fmla="*/ 71 h 210"/>
                <a:gd name="T36" fmla="*/ 145 w 178"/>
                <a:gd name="T37" fmla="*/ 68 h 210"/>
                <a:gd name="T38" fmla="*/ 137 w 178"/>
                <a:gd name="T39" fmla="*/ 67 h 210"/>
                <a:gd name="T40" fmla="*/ 127 w 178"/>
                <a:gd name="T41" fmla="*/ 79 h 210"/>
                <a:gd name="T42" fmla="*/ 124 w 178"/>
                <a:gd name="T43" fmla="*/ 85 h 210"/>
                <a:gd name="T44" fmla="*/ 134 w 178"/>
                <a:gd name="T45" fmla="*/ 85 h 210"/>
                <a:gd name="T46" fmla="*/ 125 w 178"/>
                <a:gd name="T47" fmla="*/ 101 h 210"/>
                <a:gd name="T48" fmla="*/ 133 w 178"/>
                <a:gd name="T49" fmla="*/ 125 h 210"/>
                <a:gd name="T50" fmla="*/ 151 w 178"/>
                <a:gd name="T51" fmla="*/ 108 h 210"/>
                <a:gd name="T52" fmla="*/ 169 w 178"/>
                <a:gd name="T53" fmla="*/ 90 h 210"/>
                <a:gd name="T54" fmla="*/ 173 w 178"/>
                <a:gd name="T55" fmla="*/ 114 h 210"/>
                <a:gd name="T56" fmla="*/ 159 w 178"/>
                <a:gd name="T57" fmla="*/ 133 h 210"/>
                <a:gd name="T58" fmla="*/ 149 w 178"/>
                <a:gd name="T59" fmla="*/ 132 h 210"/>
                <a:gd name="T60" fmla="*/ 153 w 178"/>
                <a:gd name="T61" fmla="*/ 141 h 210"/>
                <a:gd name="T62" fmla="*/ 157 w 178"/>
                <a:gd name="T63" fmla="*/ 159 h 210"/>
                <a:gd name="T64" fmla="*/ 149 w 178"/>
                <a:gd name="T65" fmla="*/ 179 h 210"/>
                <a:gd name="T66" fmla="*/ 147 w 178"/>
                <a:gd name="T67" fmla="*/ 199 h 210"/>
                <a:gd name="T68" fmla="*/ 134 w 178"/>
                <a:gd name="T69" fmla="*/ 208 h 210"/>
                <a:gd name="T70" fmla="*/ 119 w 178"/>
                <a:gd name="T71" fmla="*/ 209 h 210"/>
                <a:gd name="T72" fmla="*/ 113 w 178"/>
                <a:gd name="T73" fmla="*/ 203 h 210"/>
                <a:gd name="T74" fmla="*/ 111 w 178"/>
                <a:gd name="T75" fmla="*/ 194 h 210"/>
                <a:gd name="T76" fmla="*/ 106 w 178"/>
                <a:gd name="T77" fmla="*/ 184 h 210"/>
                <a:gd name="T78" fmla="*/ 89 w 178"/>
                <a:gd name="T79" fmla="*/ 182 h 210"/>
                <a:gd name="T80" fmla="*/ 81 w 178"/>
                <a:gd name="T81" fmla="*/ 185 h 210"/>
                <a:gd name="T82" fmla="*/ 74 w 178"/>
                <a:gd name="T83" fmla="*/ 164 h 210"/>
                <a:gd name="T84" fmla="*/ 63 w 178"/>
                <a:gd name="T85" fmla="*/ 170 h 210"/>
                <a:gd name="T86" fmla="*/ 52 w 178"/>
                <a:gd name="T87" fmla="*/ 181 h 210"/>
                <a:gd name="T88" fmla="*/ 44 w 178"/>
                <a:gd name="T89" fmla="*/ 170 h 210"/>
                <a:gd name="T90" fmla="*/ 37 w 178"/>
                <a:gd name="T91" fmla="*/ 147 h 210"/>
                <a:gd name="T92" fmla="*/ 23 w 178"/>
                <a:gd name="T93" fmla="*/ 145 h 210"/>
                <a:gd name="T94" fmla="*/ 11 w 178"/>
                <a:gd name="T95" fmla="*/ 137 h 210"/>
                <a:gd name="T96" fmla="*/ 0 w 178"/>
                <a:gd name="T97" fmla="*/ 129 h 21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8"/>
                <a:gd name="T148" fmla="*/ 0 h 210"/>
                <a:gd name="T149" fmla="*/ 178 w 178"/>
                <a:gd name="T150" fmla="*/ 210 h 21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8" h="210">
                  <a:moveTo>
                    <a:pt x="0" y="126"/>
                  </a:moveTo>
                  <a:lnTo>
                    <a:pt x="4" y="121"/>
                  </a:lnTo>
                  <a:lnTo>
                    <a:pt x="6" y="118"/>
                  </a:lnTo>
                  <a:lnTo>
                    <a:pt x="8" y="96"/>
                  </a:lnTo>
                  <a:lnTo>
                    <a:pt x="12" y="95"/>
                  </a:lnTo>
                  <a:lnTo>
                    <a:pt x="15" y="95"/>
                  </a:lnTo>
                  <a:lnTo>
                    <a:pt x="20" y="92"/>
                  </a:lnTo>
                  <a:lnTo>
                    <a:pt x="26" y="88"/>
                  </a:lnTo>
                  <a:lnTo>
                    <a:pt x="33" y="85"/>
                  </a:lnTo>
                  <a:lnTo>
                    <a:pt x="36" y="82"/>
                  </a:lnTo>
                  <a:lnTo>
                    <a:pt x="34" y="74"/>
                  </a:lnTo>
                  <a:lnTo>
                    <a:pt x="34" y="71"/>
                  </a:lnTo>
                  <a:lnTo>
                    <a:pt x="38" y="67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38"/>
                  </a:lnTo>
                  <a:lnTo>
                    <a:pt x="53" y="31"/>
                  </a:lnTo>
                  <a:lnTo>
                    <a:pt x="58" y="35"/>
                  </a:lnTo>
                  <a:lnTo>
                    <a:pt x="63" y="35"/>
                  </a:lnTo>
                  <a:lnTo>
                    <a:pt x="67" y="33"/>
                  </a:lnTo>
                  <a:lnTo>
                    <a:pt x="70" y="28"/>
                  </a:lnTo>
                  <a:lnTo>
                    <a:pt x="72" y="27"/>
                  </a:lnTo>
                  <a:lnTo>
                    <a:pt x="74" y="28"/>
                  </a:lnTo>
                  <a:lnTo>
                    <a:pt x="77" y="26"/>
                  </a:lnTo>
                  <a:lnTo>
                    <a:pt x="78" y="24"/>
                  </a:lnTo>
                  <a:lnTo>
                    <a:pt x="79" y="15"/>
                  </a:lnTo>
                  <a:lnTo>
                    <a:pt x="80" y="13"/>
                  </a:lnTo>
                  <a:lnTo>
                    <a:pt x="84" y="11"/>
                  </a:lnTo>
                  <a:lnTo>
                    <a:pt x="85" y="10"/>
                  </a:lnTo>
                  <a:lnTo>
                    <a:pt x="89" y="12"/>
                  </a:lnTo>
                  <a:lnTo>
                    <a:pt x="92" y="17"/>
                  </a:lnTo>
                  <a:lnTo>
                    <a:pt x="94" y="19"/>
                  </a:lnTo>
                  <a:lnTo>
                    <a:pt x="96" y="20"/>
                  </a:lnTo>
                  <a:lnTo>
                    <a:pt x="99" y="20"/>
                  </a:lnTo>
                  <a:lnTo>
                    <a:pt x="102" y="20"/>
                  </a:lnTo>
                  <a:lnTo>
                    <a:pt x="105" y="22"/>
                  </a:lnTo>
                  <a:lnTo>
                    <a:pt x="106" y="21"/>
                  </a:lnTo>
                  <a:lnTo>
                    <a:pt x="109" y="21"/>
                  </a:lnTo>
                  <a:lnTo>
                    <a:pt x="110" y="22"/>
                  </a:lnTo>
                  <a:lnTo>
                    <a:pt x="113" y="22"/>
                  </a:lnTo>
                  <a:lnTo>
                    <a:pt x="117" y="24"/>
                  </a:lnTo>
                  <a:lnTo>
                    <a:pt x="119" y="24"/>
                  </a:lnTo>
                  <a:lnTo>
                    <a:pt x="120" y="22"/>
                  </a:lnTo>
                  <a:lnTo>
                    <a:pt x="121" y="18"/>
                  </a:lnTo>
                  <a:lnTo>
                    <a:pt x="121" y="10"/>
                  </a:lnTo>
                  <a:lnTo>
                    <a:pt x="119" y="6"/>
                  </a:lnTo>
                  <a:lnTo>
                    <a:pt x="120" y="3"/>
                  </a:lnTo>
                  <a:lnTo>
                    <a:pt x="126" y="2"/>
                  </a:lnTo>
                  <a:lnTo>
                    <a:pt x="127" y="0"/>
                  </a:lnTo>
                  <a:lnTo>
                    <a:pt x="129" y="2"/>
                  </a:lnTo>
                  <a:lnTo>
                    <a:pt x="132" y="4"/>
                  </a:lnTo>
                  <a:lnTo>
                    <a:pt x="133" y="6"/>
                  </a:lnTo>
                  <a:lnTo>
                    <a:pt x="130" y="13"/>
                  </a:lnTo>
                  <a:lnTo>
                    <a:pt x="129" y="16"/>
                  </a:lnTo>
                  <a:lnTo>
                    <a:pt x="130" y="19"/>
                  </a:lnTo>
                  <a:lnTo>
                    <a:pt x="139" y="31"/>
                  </a:lnTo>
                  <a:lnTo>
                    <a:pt x="145" y="28"/>
                  </a:lnTo>
                  <a:lnTo>
                    <a:pt x="146" y="26"/>
                  </a:lnTo>
                  <a:lnTo>
                    <a:pt x="148" y="26"/>
                  </a:lnTo>
                  <a:lnTo>
                    <a:pt x="150" y="27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3" y="35"/>
                  </a:lnTo>
                  <a:lnTo>
                    <a:pt x="155" y="35"/>
                  </a:lnTo>
                  <a:lnTo>
                    <a:pt x="155" y="36"/>
                  </a:lnTo>
                  <a:lnTo>
                    <a:pt x="156" y="37"/>
                  </a:lnTo>
                  <a:lnTo>
                    <a:pt x="159" y="39"/>
                  </a:lnTo>
                  <a:lnTo>
                    <a:pt x="159" y="44"/>
                  </a:lnTo>
                  <a:lnTo>
                    <a:pt x="156" y="51"/>
                  </a:lnTo>
                  <a:lnTo>
                    <a:pt x="153" y="55"/>
                  </a:lnTo>
                  <a:lnTo>
                    <a:pt x="152" y="61"/>
                  </a:lnTo>
                  <a:lnTo>
                    <a:pt x="153" y="71"/>
                  </a:lnTo>
                  <a:lnTo>
                    <a:pt x="152" y="72"/>
                  </a:lnTo>
                  <a:lnTo>
                    <a:pt x="149" y="71"/>
                  </a:lnTo>
                  <a:lnTo>
                    <a:pt x="147" y="70"/>
                  </a:lnTo>
                  <a:lnTo>
                    <a:pt x="145" y="68"/>
                  </a:lnTo>
                  <a:lnTo>
                    <a:pt x="142" y="67"/>
                  </a:lnTo>
                  <a:lnTo>
                    <a:pt x="142" y="66"/>
                  </a:lnTo>
                  <a:lnTo>
                    <a:pt x="140" y="66"/>
                  </a:lnTo>
                  <a:lnTo>
                    <a:pt x="137" y="67"/>
                  </a:lnTo>
                  <a:lnTo>
                    <a:pt x="136" y="68"/>
                  </a:lnTo>
                  <a:lnTo>
                    <a:pt x="133" y="78"/>
                  </a:lnTo>
                  <a:lnTo>
                    <a:pt x="132" y="79"/>
                  </a:lnTo>
                  <a:lnTo>
                    <a:pt x="127" y="79"/>
                  </a:lnTo>
                  <a:lnTo>
                    <a:pt x="123" y="81"/>
                  </a:lnTo>
                  <a:lnTo>
                    <a:pt x="122" y="83"/>
                  </a:lnTo>
                  <a:lnTo>
                    <a:pt x="122" y="84"/>
                  </a:lnTo>
                  <a:lnTo>
                    <a:pt x="124" y="85"/>
                  </a:lnTo>
                  <a:lnTo>
                    <a:pt x="127" y="85"/>
                  </a:lnTo>
                  <a:lnTo>
                    <a:pt x="129" y="85"/>
                  </a:lnTo>
                  <a:lnTo>
                    <a:pt x="133" y="82"/>
                  </a:lnTo>
                  <a:lnTo>
                    <a:pt x="134" y="85"/>
                  </a:lnTo>
                  <a:lnTo>
                    <a:pt x="131" y="90"/>
                  </a:lnTo>
                  <a:lnTo>
                    <a:pt x="127" y="95"/>
                  </a:lnTo>
                  <a:lnTo>
                    <a:pt x="127" y="97"/>
                  </a:lnTo>
                  <a:lnTo>
                    <a:pt x="125" y="101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31" y="125"/>
                  </a:lnTo>
                  <a:lnTo>
                    <a:pt x="133" y="125"/>
                  </a:lnTo>
                  <a:lnTo>
                    <a:pt x="134" y="125"/>
                  </a:lnTo>
                  <a:lnTo>
                    <a:pt x="140" y="121"/>
                  </a:lnTo>
                  <a:lnTo>
                    <a:pt x="144" y="117"/>
                  </a:lnTo>
                  <a:lnTo>
                    <a:pt x="151" y="108"/>
                  </a:lnTo>
                  <a:lnTo>
                    <a:pt x="161" y="97"/>
                  </a:lnTo>
                  <a:lnTo>
                    <a:pt x="163" y="93"/>
                  </a:lnTo>
                  <a:lnTo>
                    <a:pt x="167" y="91"/>
                  </a:lnTo>
                  <a:lnTo>
                    <a:pt x="169" y="90"/>
                  </a:lnTo>
                  <a:lnTo>
                    <a:pt x="172" y="95"/>
                  </a:lnTo>
                  <a:lnTo>
                    <a:pt x="176" y="102"/>
                  </a:lnTo>
                  <a:lnTo>
                    <a:pt x="177" y="109"/>
                  </a:lnTo>
                  <a:lnTo>
                    <a:pt x="173" y="114"/>
                  </a:lnTo>
                  <a:lnTo>
                    <a:pt x="165" y="120"/>
                  </a:lnTo>
                  <a:lnTo>
                    <a:pt x="163" y="123"/>
                  </a:lnTo>
                  <a:lnTo>
                    <a:pt x="160" y="131"/>
                  </a:lnTo>
                  <a:lnTo>
                    <a:pt x="159" y="133"/>
                  </a:lnTo>
                  <a:lnTo>
                    <a:pt x="157" y="133"/>
                  </a:lnTo>
                  <a:lnTo>
                    <a:pt x="154" y="133"/>
                  </a:lnTo>
                  <a:lnTo>
                    <a:pt x="152" y="132"/>
                  </a:lnTo>
                  <a:lnTo>
                    <a:pt x="149" y="132"/>
                  </a:lnTo>
                  <a:lnTo>
                    <a:pt x="147" y="134"/>
                  </a:lnTo>
                  <a:lnTo>
                    <a:pt x="147" y="136"/>
                  </a:lnTo>
                  <a:lnTo>
                    <a:pt x="152" y="140"/>
                  </a:lnTo>
                  <a:lnTo>
                    <a:pt x="153" y="141"/>
                  </a:lnTo>
                  <a:lnTo>
                    <a:pt x="159" y="147"/>
                  </a:lnTo>
                  <a:lnTo>
                    <a:pt x="159" y="154"/>
                  </a:lnTo>
                  <a:lnTo>
                    <a:pt x="158" y="158"/>
                  </a:lnTo>
                  <a:lnTo>
                    <a:pt x="157" y="159"/>
                  </a:lnTo>
                  <a:lnTo>
                    <a:pt x="157" y="162"/>
                  </a:lnTo>
                  <a:lnTo>
                    <a:pt x="157" y="167"/>
                  </a:lnTo>
                  <a:lnTo>
                    <a:pt x="155" y="172"/>
                  </a:lnTo>
                  <a:lnTo>
                    <a:pt x="149" y="179"/>
                  </a:lnTo>
                  <a:lnTo>
                    <a:pt x="148" y="187"/>
                  </a:lnTo>
                  <a:lnTo>
                    <a:pt x="148" y="192"/>
                  </a:lnTo>
                  <a:lnTo>
                    <a:pt x="149" y="198"/>
                  </a:lnTo>
                  <a:lnTo>
                    <a:pt x="147" y="199"/>
                  </a:lnTo>
                  <a:lnTo>
                    <a:pt x="144" y="200"/>
                  </a:lnTo>
                  <a:lnTo>
                    <a:pt x="138" y="204"/>
                  </a:lnTo>
                  <a:lnTo>
                    <a:pt x="136" y="206"/>
                  </a:lnTo>
                  <a:lnTo>
                    <a:pt x="134" y="208"/>
                  </a:lnTo>
                  <a:lnTo>
                    <a:pt x="128" y="209"/>
                  </a:lnTo>
                  <a:lnTo>
                    <a:pt x="126" y="209"/>
                  </a:lnTo>
                  <a:lnTo>
                    <a:pt x="122" y="207"/>
                  </a:lnTo>
                  <a:lnTo>
                    <a:pt x="119" y="209"/>
                  </a:lnTo>
                  <a:lnTo>
                    <a:pt x="115" y="208"/>
                  </a:lnTo>
                  <a:lnTo>
                    <a:pt x="113" y="207"/>
                  </a:lnTo>
                  <a:lnTo>
                    <a:pt x="111" y="207"/>
                  </a:lnTo>
                  <a:lnTo>
                    <a:pt x="113" y="203"/>
                  </a:lnTo>
                  <a:lnTo>
                    <a:pt x="112" y="200"/>
                  </a:lnTo>
                  <a:lnTo>
                    <a:pt x="113" y="199"/>
                  </a:lnTo>
                  <a:lnTo>
                    <a:pt x="112" y="197"/>
                  </a:lnTo>
                  <a:lnTo>
                    <a:pt x="111" y="194"/>
                  </a:lnTo>
                  <a:lnTo>
                    <a:pt x="110" y="193"/>
                  </a:lnTo>
                  <a:lnTo>
                    <a:pt x="109" y="187"/>
                  </a:lnTo>
                  <a:lnTo>
                    <a:pt x="108" y="185"/>
                  </a:lnTo>
                  <a:lnTo>
                    <a:pt x="106" y="184"/>
                  </a:lnTo>
                  <a:lnTo>
                    <a:pt x="99" y="184"/>
                  </a:lnTo>
                  <a:lnTo>
                    <a:pt x="96" y="183"/>
                  </a:lnTo>
                  <a:lnTo>
                    <a:pt x="90" y="183"/>
                  </a:lnTo>
                  <a:lnTo>
                    <a:pt x="89" y="182"/>
                  </a:lnTo>
                  <a:lnTo>
                    <a:pt x="88" y="184"/>
                  </a:lnTo>
                  <a:lnTo>
                    <a:pt x="84" y="187"/>
                  </a:lnTo>
                  <a:lnTo>
                    <a:pt x="81" y="187"/>
                  </a:lnTo>
                  <a:lnTo>
                    <a:pt x="81" y="185"/>
                  </a:lnTo>
                  <a:lnTo>
                    <a:pt x="83" y="174"/>
                  </a:lnTo>
                  <a:lnTo>
                    <a:pt x="80" y="165"/>
                  </a:lnTo>
                  <a:lnTo>
                    <a:pt x="78" y="164"/>
                  </a:lnTo>
                  <a:lnTo>
                    <a:pt x="74" y="164"/>
                  </a:lnTo>
                  <a:lnTo>
                    <a:pt x="73" y="164"/>
                  </a:lnTo>
                  <a:lnTo>
                    <a:pt x="70" y="165"/>
                  </a:lnTo>
                  <a:lnTo>
                    <a:pt x="67" y="167"/>
                  </a:lnTo>
                  <a:lnTo>
                    <a:pt x="63" y="170"/>
                  </a:lnTo>
                  <a:lnTo>
                    <a:pt x="59" y="179"/>
                  </a:lnTo>
                  <a:lnTo>
                    <a:pt x="57" y="181"/>
                  </a:lnTo>
                  <a:lnTo>
                    <a:pt x="54" y="180"/>
                  </a:lnTo>
                  <a:lnTo>
                    <a:pt x="52" y="181"/>
                  </a:lnTo>
                  <a:lnTo>
                    <a:pt x="45" y="179"/>
                  </a:lnTo>
                  <a:lnTo>
                    <a:pt x="45" y="175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42" y="165"/>
                  </a:lnTo>
                  <a:lnTo>
                    <a:pt x="40" y="162"/>
                  </a:lnTo>
                  <a:lnTo>
                    <a:pt x="37" y="147"/>
                  </a:lnTo>
                  <a:lnTo>
                    <a:pt x="36" y="144"/>
                  </a:lnTo>
                  <a:lnTo>
                    <a:pt x="31" y="147"/>
                  </a:lnTo>
                  <a:lnTo>
                    <a:pt x="28" y="147"/>
                  </a:lnTo>
                  <a:lnTo>
                    <a:pt x="23" y="145"/>
                  </a:lnTo>
                  <a:lnTo>
                    <a:pt x="18" y="141"/>
                  </a:lnTo>
                  <a:lnTo>
                    <a:pt x="14" y="142"/>
                  </a:lnTo>
                  <a:lnTo>
                    <a:pt x="12" y="140"/>
                  </a:lnTo>
                  <a:lnTo>
                    <a:pt x="11" y="137"/>
                  </a:lnTo>
                  <a:lnTo>
                    <a:pt x="10" y="136"/>
                  </a:lnTo>
                  <a:lnTo>
                    <a:pt x="9" y="136"/>
                  </a:lnTo>
                  <a:lnTo>
                    <a:pt x="7" y="134"/>
                  </a:lnTo>
                  <a:lnTo>
                    <a:pt x="0" y="129"/>
                  </a:lnTo>
                  <a:lnTo>
                    <a:pt x="0" y="126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3279700" y="4925451"/>
              <a:ext cx="460045" cy="463356"/>
            </a:xfrm>
            <a:custGeom>
              <a:avLst/>
              <a:gdLst>
                <a:gd name="T0" fmla="*/ 11 w 199"/>
                <a:gd name="T1" fmla="*/ 142 h 226"/>
                <a:gd name="T2" fmla="*/ 10 w 199"/>
                <a:gd name="T3" fmla="*/ 128 h 226"/>
                <a:gd name="T4" fmla="*/ 3 w 199"/>
                <a:gd name="T5" fmla="*/ 113 h 226"/>
                <a:gd name="T6" fmla="*/ 14 w 199"/>
                <a:gd name="T7" fmla="*/ 90 h 226"/>
                <a:gd name="T8" fmla="*/ 25 w 199"/>
                <a:gd name="T9" fmla="*/ 76 h 226"/>
                <a:gd name="T10" fmla="*/ 29 w 199"/>
                <a:gd name="T11" fmla="*/ 64 h 226"/>
                <a:gd name="T12" fmla="*/ 36 w 199"/>
                <a:gd name="T13" fmla="*/ 61 h 226"/>
                <a:gd name="T14" fmla="*/ 42 w 199"/>
                <a:gd name="T15" fmla="*/ 39 h 226"/>
                <a:gd name="T16" fmla="*/ 42 w 199"/>
                <a:gd name="T17" fmla="*/ 23 h 226"/>
                <a:gd name="T18" fmla="*/ 49 w 199"/>
                <a:gd name="T19" fmla="*/ 14 h 226"/>
                <a:gd name="T20" fmla="*/ 53 w 199"/>
                <a:gd name="T21" fmla="*/ 0 h 226"/>
                <a:gd name="T22" fmla="*/ 62 w 199"/>
                <a:gd name="T23" fmla="*/ 3 h 226"/>
                <a:gd name="T24" fmla="*/ 76 w 199"/>
                <a:gd name="T25" fmla="*/ 12 h 226"/>
                <a:gd name="T26" fmla="*/ 95 w 199"/>
                <a:gd name="T27" fmla="*/ 24 h 226"/>
                <a:gd name="T28" fmla="*/ 107 w 199"/>
                <a:gd name="T29" fmla="*/ 35 h 226"/>
                <a:gd name="T30" fmla="*/ 117 w 199"/>
                <a:gd name="T31" fmla="*/ 41 h 226"/>
                <a:gd name="T32" fmla="*/ 125 w 199"/>
                <a:gd name="T33" fmla="*/ 30 h 226"/>
                <a:gd name="T34" fmla="*/ 142 w 199"/>
                <a:gd name="T35" fmla="*/ 24 h 226"/>
                <a:gd name="T36" fmla="*/ 150 w 199"/>
                <a:gd name="T37" fmla="*/ 25 h 226"/>
                <a:gd name="T38" fmla="*/ 170 w 199"/>
                <a:gd name="T39" fmla="*/ 42 h 226"/>
                <a:gd name="T40" fmla="*/ 184 w 199"/>
                <a:gd name="T41" fmla="*/ 44 h 226"/>
                <a:gd name="T42" fmla="*/ 188 w 199"/>
                <a:gd name="T43" fmla="*/ 53 h 226"/>
                <a:gd name="T44" fmla="*/ 195 w 199"/>
                <a:gd name="T45" fmla="*/ 63 h 226"/>
                <a:gd name="T46" fmla="*/ 189 w 199"/>
                <a:gd name="T47" fmla="*/ 76 h 226"/>
                <a:gd name="T48" fmla="*/ 176 w 199"/>
                <a:gd name="T49" fmla="*/ 74 h 226"/>
                <a:gd name="T50" fmla="*/ 170 w 199"/>
                <a:gd name="T51" fmla="*/ 76 h 226"/>
                <a:gd name="T52" fmla="*/ 164 w 199"/>
                <a:gd name="T53" fmla="*/ 98 h 226"/>
                <a:gd name="T54" fmla="*/ 159 w 199"/>
                <a:gd name="T55" fmla="*/ 102 h 226"/>
                <a:gd name="T56" fmla="*/ 151 w 199"/>
                <a:gd name="T57" fmla="*/ 97 h 226"/>
                <a:gd name="T58" fmla="*/ 145 w 199"/>
                <a:gd name="T59" fmla="*/ 97 h 226"/>
                <a:gd name="T60" fmla="*/ 142 w 199"/>
                <a:gd name="T61" fmla="*/ 107 h 226"/>
                <a:gd name="T62" fmla="*/ 131 w 199"/>
                <a:gd name="T63" fmla="*/ 104 h 226"/>
                <a:gd name="T64" fmla="*/ 127 w 199"/>
                <a:gd name="T65" fmla="*/ 111 h 226"/>
                <a:gd name="T66" fmla="*/ 124 w 199"/>
                <a:gd name="T67" fmla="*/ 129 h 226"/>
                <a:gd name="T68" fmla="*/ 132 w 199"/>
                <a:gd name="T69" fmla="*/ 159 h 226"/>
                <a:gd name="T70" fmla="*/ 138 w 199"/>
                <a:gd name="T71" fmla="*/ 170 h 226"/>
                <a:gd name="T72" fmla="*/ 151 w 199"/>
                <a:gd name="T73" fmla="*/ 185 h 226"/>
                <a:gd name="T74" fmla="*/ 154 w 199"/>
                <a:gd name="T75" fmla="*/ 197 h 226"/>
                <a:gd name="T76" fmla="*/ 152 w 199"/>
                <a:gd name="T77" fmla="*/ 202 h 226"/>
                <a:gd name="T78" fmla="*/ 144 w 199"/>
                <a:gd name="T79" fmla="*/ 217 h 226"/>
                <a:gd name="T80" fmla="*/ 133 w 199"/>
                <a:gd name="T81" fmla="*/ 221 h 226"/>
                <a:gd name="T82" fmla="*/ 127 w 199"/>
                <a:gd name="T83" fmla="*/ 221 h 226"/>
                <a:gd name="T84" fmla="*/ 115 w 199"/>
                <a:gd name="T85" fmla="*/ 220 h 226"/>
                <a:gd name="T86" fmla="*/ 106 w 199"/>
                <a:gd name="T87" fmla="*/ 219 h 226"/>
                <a:gd name="T88" fmla="*/ 99 w 199"/>
                <a:gd name="T89" fmla="*/ 220 h 226"/>
                <a:gd name="T90" fmla="*/ 101 w 199"/>
                <a:gd name="T91" fmla="*/ 215 h 226"/>
                <a:gd name="T92" fmla="*/ 99 w 199"/>
                <a:gd name="T93" fmla="*/ 203 h 226"/>
                <a:gd name="T94" fmla="*/ 90 w 199"/>
                <a:gd name="T95" fmla="*/ 203 h 226"/>
                <a:gd name="T96" fmla="*/ 81 w 199"/>
                <a:gd name="T97" fmla="*/ 207 h 226"/>
                <a:gd name="T98" fmla="*/ 74 w 199"/>
                <a:gd name="T99" fmla="*/ 208 h 226"/>
                <a:gd name="T100" fmla="*/ 71 w 199"/>
                <a:gd name="T101" fmla="*/ 206 h 226"/>
                <a:gd name="T102" fmla="*/ 67 w 199"/>
                <a:gd name="T103" fmla="*/ 207 h 226"/>
                <a:gd name="T104" fmla="*/ 59 w 199"/>
                <a:gd name="T105" fmla="*/ 172 h 226"/>
                <a:gd name="T106" fmla="*/ 54 w 199"/>
                <a:gd name="T107" fmla="*/ 173 h 226"/>
                <a:gd name="T108" fmla="*/ 46 w 199"/>
                <a:gd name="T109" fmla="*/ 171 h 226"/>
                <a:gd name="T110" fmla="*/ 41 w 199"/>
                <a:gd name="T111" fmla="*/ 176 h 226"/>
                <a:gd name="T112" fmla="*/ 35 w 199"/>
                <a:gd name="T113" fmla="*/ 183 h 226"/>
                <a:gd name="T114" fmla="*/ 26 w 199"/>
                <a:gd name="T115" fmla="*/ 179 h 226"/>
                <a:gd name="T116" fmla="*/ 18 w 199"/>
                <a:gd name="T117" fmla="*/ 168 h 226"/>
                <a:gd name="T118" fmla="*/ 11 w 199"/>
                <a:gd name="T119" fmla="*/ 158 h 226"/>
                <a:gd name="T120" fmla="*/ 7 w 199"/>
                <a:gd name="T121" fmla="*/ 157 h 2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9"/>
                <a:gd name="T184" fmla="*/ 0 h 226"/>
                <a:gd name="T185" fmla="*/ 199 w 199"/>
                <a:gd name="T186" fmla="*/ 226 h 2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9" h="226">
                  <a:moveTo>
                    <a:pt x="0" y="160"/>
                  </a:moveTo>
                  <a:lnTo>
                    <a:pt x="3" y="159"/>
                  </a:lnTo>
                  <a:lnTo>
                    <a:pt x="11" y="145"/>
                  </a:lnTo>
                  <a:lnTo>
                    <a:pt x="14" y="141"/>
                  </a:lnTo>
                  <a:lnTo>
                    <a:pt x="13" y="131"/>
                  </a:lnTo>
                  <a:lnTo>
                    <a:pt x="10" y="131"/>
                  </a:lnTo>
                  <a:lnTo>
                    <a:pt x="7" y="126"/>
                  </a:lnTo>
                  <a:lnTo>
                    <a:pt x="2" y="117"/>
                  </a:lnTo>
                  <a:lnTo>
                    <a:pt x="3" y="113"/>
                  </a:lnTo>
                  <a:lnTo>
                    <a:pt x="7" y="109"/>
                  </a:lnTo>
                  <a:lnTo>
                    <a:pt x="15" y="95"/>
                  </a:lnTo>
                  <a:lnTo>
                    <a:pt x="14" y="90"/>
                  </a:lnTo>
                  <a:lnTo>
                    <a:pt x="17" y="89"/>
                  </a:lnTo>
                  <a:lnTo>
                    <a:pt x="22" y="83"/>
                  </a:lnTo>
                  <a:lnTo>
                    <a:pt x="25" y="76"/>
                  </a:lnTo>
                  <a:lnTo>
                    <a:pt x="26" y="72"/>
                  </a:lnTo>
                  <a:lnTo>
                    <a:pt x="29" y="70"/>
                  </a:lnTo>
                  <a:lnTo>
                    <a:pt x="29" y="64"/>
                  </a:lnTo>
                  <a:lnTo>
                    <a:pt x="31" y="61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40" y="60"/>
                  </a:lnTo>
                  <a:lnTo>
                    <a:pt x="47" y="47"/>
                  </a:lnTo>
                  <a:lnTo>
                    <a:pt x="42" y="39"/>
                  </a:lnTo>
                  <a:lnTo>
                    <a:pt x="39" y="32"/>
                  </a:lnTo>
                  <a:lnTo>
                    <a:pt x="40" y="27"/>
                  </a:lnTo>
                  <a:lnTo>
                    <a:pt x="42" y="23"/>
                  </a:lnTo>
                  <a:lnTo>
                    <a:pt x="45" y="19"/>
                  </a:lnTo>
                  <a:lnTo>
                    <a:pt x="47" y="15"/>
                  </a:lnTo>
                  <a:lnTo>
                    <a:pt x="49" y="14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12"/>
                  </a:lnTo>
                  <a:lnTo>
                    <a:pt x="76" y="12"/>
                  </a:lnTo>
                  <a:lnTo>
                    <a:pt x="84" y="14"/>
                  </a:lnTo>
                  <a:lnTo>
                    <a:pt x="89" y="12"/>
                  </a:lnTo>
                  <a:lnTo>
                    <a:pt x="95" y="24"/>
                  </a:lnTo>
                  <a:lnTo>
                    <a:pt x="101" y="29"/>
                  </a:lnTo>
                  <a:lnTo>
                    <a:pt x="103" y="29"/>
                  </a:lnTo>
                  <a:lnTo>
                    <a:pt x="110" y="35"/>
                  </a:lnTo>
                  <a:lnTo>
                    <a:pt x="112" y="38"/>
                  </a:lnTo>
                  <a:lnTo>
                    <a:pt x="115" y="40"/>
                  </a:lnTo>
                  <a:lnTo>
                    <a:pt x="120" y="41"/>
                  </a:lnTo>
                  <a:lnTo>
                    <a:pt x="125" y="40"/>
                  </a:lnTo>
                  <a:lnTo>
                    <a:pt x="127" y="36"/>
                  </a:lnTo>
                  <a:lnTo>
                    <a:pt x="128" y="30"/>
                  </a:lnTo>
                  <a:lnTo>
                    <a:pt x="131" y="27"/>
                  </a:lnTo>
                  <a:lnTo>
                    <a:pt x="141" y="23"/>
                  </a:lnTo>
                  <a:lnTo>
                    <a:pt x="145" y="24"/>
                  </a:lnTo>
                  <a:lnTo>
                    <a:pt x="147" y="25"/>
                  </a:lnTo>
                  <a:lnTo>
                    <a:pt x="151" y="24"/>
                  </a:lnTo>
                  <a:lnTo>
                    <a:pt x="153" y="25"/>
                  </a:lnTo>
                  <a:lnTo>
                    <a:pt x="157" y="28"/>
                  </a:lnTo>
                  <a:lnTo>
                    <a:pt x="160" y="31"/>
                  </a:lnTo>
                  <a:lnTo>
                    <a:pt x="173" y="42"/>
                  </a:lnTo>
                  <a:lnTo>
                    <a:pt x="176" y="42"/>
                  </a:lnTo>
                  <a:lnTo>
                    <a:pt x="183" y="44"/>
                  </a:lnTo>
                  <a:lnTo>
                    <a:pt x="187" y="44"/>
                  </a:lnTo>
                  <a:lnTo>
                    <a:pt x="189" y="45"/>
                  </a:lnTo>
                  <a:lnTo>
                    <a:pt x="189" y="52"/>
                  </a:lnTo>
                  <a:lnTo>
                    <a:pt x="191" y="53"/>
                  </a:lnTo>
                  <a:lnTo>
                    <a:pt x="191" y="60"/>
                  </a:lnTo>
                  <a:lnTo>
                    <a:pt x="193" y="63"/>
                  </a:lnTo>
                  <a:lnTo>
                    <a:pt x="198" y="63"/>
                  </a:lnTo>
                  <a:lnTo>
                    <a:pt x="198" y="69"/>
                  </a:lnTo>
                  <a:lnTo>
                    <a:pt x="193" y="72"/>
                  </a:lnTo>
                  <a:lnTo>
                    <a:pt x="192" y="76"/>
                  </a:lnTo>
                  <a:lnTo>
                    <a:pt x="186" y="78"/>
                  </a:lnTo>
                  <a:lnTo>
                    <a:pt x="183" y="76"/>
                  </a:lnTo>
                  <a:lnTo>
                    <a:pt x="179" y="74"/>
                  </a:lnTo>
                  <a:lnTo>
                    <a:pt x="178" y="72"/>
                  </a:lnTo>
                  <a:lnTo>
                    <a:pt x="174" y="72"/>
                  </a:lnTo>
                  <a:lnTo>
                    <a:pt x="173" y="76"/>
                  </a:lnTo>
                  <a:lnTo>
                    <a:pt x="168" y="88"/>
                  </a:lnTo>
                  <a:lnTo>
                    <a:pt x="167" y="94"/>
                  </a:lnTo>
                  <a:lnTo>
                    <a:pt x="167" y="98"/>
                  </a:lnTo>
                  <a:lnTo>
                    <a:pt x="166" y="101"/>
                  </a:lnTo>
                  <a:lnTo>
                    <a:pt x="163" y="102"/>
                  </a:lnTo>
                  <a:lnTo>
                    <a:pt x="162" y="102"/>
                  </a:lnTo>
                  <a:lnTo>
                    <a:pt x="160" y="101"/>
                  </a:lnTo>
                  <a:lnTo>
                    <a:pt x="159" y="100"/>
                  </a:lnTo>
                  <a:lnTo>
                    <a:pt x="154" y="97"/>
                  </a:lnTo>
                  <a:lnTo>
                    <a:pt x="151" y="96"/>
                  </a:lnTo>
                  <a:lnTo>
                    <a:pt x="149" y="96"/>
                  </a:lnTo>
                  <a:lnTo>
                    <a:pt x="148" y="97"/>
                  </a:lnTo>
                  <a:lnTo>
                    <a:pt x="147" y="104"/>
                  </a:lnTo>
                  <a:lnTo>
                    <a:pt x="146" y="106"/>
                  </a:lnTo>
                  <a:lnTo>
                    <a:pt x="145" y="107"/>
                  </a:lnTo>
                  <a:lnTo>
                    <a:pt x="139" y="107"/>
                  </a:lnTo>
                  <a:lnTo>
                    <a:pt x="137" y="104"/>
                  </a:lnTo>
                  <a:lnTo>
                    <a:pt x="134" y="104"/>
                  </a:lnTo>
                  <a:lnTo>
                    <a:pt x="133" y="104"/>
                  </a:lnTo>
                  <a:lnTo>
                    <a:pt x="130" y="105"/>
                  </a:lnTo>
                  <a:lnTo>
                    <a:pt x="130" y="111"/>
                  </a:lnTo>
                  <a:lnTo>
                    <a:pt x="128" y="113"/>
                  </a:lnTo>
                  <a:lnTo>
                    <a:pt x="126" y="123"/>
                  </a:lnTo>
                  <a:lnTo>
                    <a:pt x="127" y="132"/>
                  </a:lnTo>
                  <a:lnTo>
                    <a:pt x="131" y="141"/>
                  </a:lnTo>
                  <a:lnTo>
                    <a:pt x="134" y="143"/>
                  </a:lnTo>
                  <a:lnTo>
                    <a:pt x="135" y="162"/>
                  </a:lnTo>
                  <a:lnTo>
                    <a:pt x="137" y="167"/>
                  </a:lnTo>
                  <a:lnTo>
                    <a:pt x="138" y="167"/>
                  </a:lnTo>
                  <a:lnTo>
                    <a:pt x="141" y="173"/>
                  </a:lnTo>
                  <a:lnTo>
                    <a:pt x="149" y="180"/>
                  </a:lnTo>
                  <a:lnTo>
                    <a:pt x="149" y="182"/>
                  </a:lnTo>
                  <a:lnTo>
                    <a:pt x="154" y="188"/>
                  </a:lnTo>
                  <a:lnTo>
                    <a:pt x="156" y="192"/>
                  </a:lnTo>
                  <a:lnTo>
                    <a:pt x="158" y="197"/>
                  </a:lnTo>
                  <a:lnTo>
                    <a:pt x="157" y="200"/>
                  </a:lnTo>
                  <a:lnTo>
                    <a:pt x="157" y="203"/>
                  </a:lnTo>
                  <a:lnTo>
                    <a:pt x="156" y="204"/>
                  </a:lnTo>
                  <a:lnTo>
                    <a:pt x="155" y="205"/>
                  </a:lnTo>
                  <a:lnTo>
                    <a:pt x="155" y="207"/>
                  </a:lnTo>
                  <a:lnTo>
                    <a:pt x="151" y="212"/>
                  </a:lnTo>
                  <a:lnTo>
                    <a:pt x="147" y="220"/>
                  </a:lnTo>
                  <a:lnTo>
                    <a:pt x="144" y="222"/>
                  </a:lnTo>
                  <a:lnTo>
                    <a:pt x="139" y="224"/>
                  </a:lnTo>
                  <a:lnTo>
                    <a:pt x="136" y="224"/>
                  </a:lnTo>
                  <a:lnTo>
                    <a:pt x="135" y="223"/>
                  </a:lnTo>
                  <a:lnTo>
                    <a:pt x="133" y="223"/>
                  </a:lnTo>
                  <a:lnTo>
                    <a:pt x="130" y="224"/>
                  </a:lnTo>
                  <a:lnTo>
                    <a:pt x="123" y="223"/>
                  </a:lnTo>
                  <a:lnTo>
                    <a:pt x="120" y="224"/>
                  </a:lnTo>
                  <a:lnTo>
                    <a:pt x="118" y="223"/>
                  </a:lnTo>
                  <a:lnTo>
                    <a:pt x="116" y="223"/>
                  </a:lnTo>
                  <a:lnTo>
                    <a:pt x="116" y="222"/>
                  </a:lnTo>
                  <a:lnTo>
                    <a:pt x="109" y="222"/>
                  </a:lnTo>
                  <a:lnTo>
                    <a:pt x="104" y="225"/>
                  </a:lnTo>
                  <a:lnTo>
                    <a:pt x="103" y="223"/>
                  </a:lnTo>
                  <a:lnTo>
                    <a:pt x="101" y="223"/>
                  </a:lnTo>
                  <a:lnTo>
                    <a:pt x="100" y="223"/>
                  </a:lnTo>
                  <a:lnTo>
                    <a:pt x="101" y="221"/>
                  </a:lnTo>
                  <a:lnTo>
                    <a:pt x="104" y="218"/>
                  </a:lnTo>
                  <a:lnTo>
                    <a:pt x="106" y="216"/>
                  </a:lnTo>
                  <a:lnTo>
                    <a:pt x="104" y="209"/>
                  </a:lnTo>
                  <a:lnTo>
                    <a:pt x="102" y="206"/>
                  </a:lnTo>
                  <a:lnTo>
                    <a:pt x="97" y="205"/>
                  </a:lnTo>
                  <a:lnTo>
                    <a:pt x="93" y="206"/>
                  </a:lnTo>
                  <a:lnTo>
                    <a:pt x="90" y="206"/>
                  </a:lnTo>
                  <a:lnTo>
                    <a:pt x="89" y="209"/>
                  </a:lnTo>
                  <a:lnTo>
                    <a:pt x="83" y="206"/>
                  </a:lnTo>
                  <a:lnTo>
                    <a:pt x="81" y="210"/>
                  </a:lnTo>
                  <a:lnTo>
                    <a:pt x="80" y="210"/>
                  </a:lnTo>
                  <a:lnTo>
                    <a:pt x="78" y="210"/>
                  </a:lnTo>
                  <a:lnTo>
                    <a:pt x="74" y="211"/>
                  </a:lnTo>
                  <a:lnTo>
                    <a:pt x="72" y="211"/>
                  </a:lnTo>
                  <a:lnTo>
                    <a:pt x="71" y="210"/>
                  </a:lnTo>
                  <a:lnTo>
                    <a:pt x="71" y="209"/>
                  </a:lnTo>
                  <a:lnTo>
                    <a:pt x="69" y="210"/>
                  </a:lnTo>
                  <a:lnTo>
                    <a:pt x="68" y="210"/>
                  </a:lnTo>
                  <a:lnTo>
                    <a:pt x="67" y="210"/>
                  </a:lnTo>
                  <a:lnTo>
                    <a:pt x="63" y="206"/>
                  </a:lnTo>
                  <a:lnTo>
                    <a:pt x="61" y="200"/>
                  </a:lnTo>
                  <a:lnTo>
                    <a:pt x="59" y="175"/>
                  </a:lnTo>
                  <a:lnTo>
                    <a:pt x="56" y="175"/>
                  </a:lnTo>
                  <a:lnTo>
                    <a:pt x="55" y="176"/>
                  </a:lnTo>
                  <a:lnTo>
                    <a:pt x="54" y="176"/>
                  </a:lnTo>
                  <a:lnTo>
                    <a:pt x="49" y="172"/>
                  </a:lnTo>
                  <a:lnTo>
                    <a:pt x="47" y="172"/>
                  </a:lnTo>
                  <a:lnTo>
                    <a:pt x="46" y="174"/>
                  </a:lnTo>
                  <a:lnTo>
                    <a:pt x="45" y="174"/>
                  </a:lnTo>
                  <a:lnTo>
                    <a:pt x="44" y="178"/>
                  </a:lnTo>
                  <a:lnTo>
                    <a:pt x="41" y="179"/>
                  </a:lnTo>
                  <a:lnTo>
                    <a:pt x="41" y="182"/>
                  </a:lnTo>
                  <a:lnTo>
                    <a:pt x="36" y="185"/>
                  </a:lnTo>
                  <a:lnTo>
                    <a:pt x="35" y="186"/>
                  </a:lnTo>
                  <a:lnTo>
                    <a:pt x="31" y="184"/>
                  </a:lnTo>
                  <a:lnTo>
                    <a:pt x="29" y="184"/>
                  </a:lnTo>
                  <a:lnTo>
                    <a:pt x="26" y="182"/>
                  </a:lnTo>
                  <a:lnTo>
                    <a:pt x="20" y="181"/>
                  </a:lnTo>
                  <a:lnTo>
                    <a:pt x="18" y="175"/>
                  </a:lnTo>
                  <a:lnTo>
                    <a:pt x="18" y="171"/>
                  </a:lnTo>
                  <a:lnTo>
                    <a:pt x="16" y="168"/>
                  </a:lnTo>
                  <a:lnTo>
                    <a:pt x="16" y="164"/>
                  </a:lnTo>
                  <a:lnTo>
                    <a:pt x="11" y="161"/>
                  </a:lnTo>
                  <a:lnTo>
                    <a:pt x="11" y="165"/>
                  </a:lnTo>
                  <a:lnTo>
                    <a:pt x="8" y="164"/>
                  </a:lnTo>
                  <a:lnTo>
                    <a:pt x="7" y="160"/>
                  </a:lnTo>
                  <a:lnTo>
                    <a:pt x="2" y="161"/>
                  </a:lnTo>
                  <a:lnTo>
                    <a:pt x="0" y="16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900976" y="3016425"/>
              <a:ext cx="794623" cy="1260327"/>
            </a:xfrm>
            <a:custGeom>
              <a:avLst/>
              <a:gdLst>
                <a:gd name="T0" fmla="*/ 321 w 342"/>
                <a:gd name="T1" fmla="*/ 245 h 612"/>
                <a:gd name="T2" fmla="*/ 296 w 342"/>
                <a:gd name="T3" fmla="*/ 280 h 612"/>
                <a:gd name="T4" fmla="*/ 264 w 342"/>
                <a:gd name="T5" fmla="*/ 298 h 612"/>
                <a:gd name="T6" fmla="*/ 262 w 342"/>
                <a:gd name="T7" fmla="*/ 321 h 612"/>
                <a:gd name="T8" fmla="*/ 276 w 342"/>
                <a:gd name="T9" fmla="*/ 318 h 612"/>
                <a:gd name="T10" fmla="*/ 280 w 342"/>
                <a:gd name="T11" fmla="*/ 355 h 612"/>
                <a:gd name="T12" fmla="*/ 260 w 342"/>
                <a:gd name="T13" fmla="*/ 366 h 612"/>
                <a:gd name="T14" fmla="*/ 235 w 342"/>
                <a:gd name="T15" fmla="*/ 395 h 612"/>
                <a:gd name="T16" fmla="*/ 238 w 342"/>
                <a:gd name="T17" fmla="*/ 425 h 612"/>
                <a:gd name="T18" fmla="*/ 257 w 342"/>
                <a:gd name="T19" fmla="*/ 451 h 612"/>
                <a:gd name="T20" fmla="*/ 259 w 342"/>
                <a:gd name="T21" fmla="*/ 474 h 612"/>
                <a:gd name="T22" fmla="*/ 280 w 342"/>
                <a:gd name="T23" fmla="*/ 491 h 612"/>
                <a:gd name="T24" fmla="*/ 277 w 342"/>
                <a:gd name="T25" fmla="*/ 503 h 612"/>
                <a:gd name="T26" fmla="*/ 303 w 342"/>
                <a:gd name="T27" fmla="*/ 522 h 612"/>
                <a:gd name="T28" fmla="*/ 308 w 342"/>
                <a:gd name="T29" fmla="*/ 533 h 612"/>
                <a:gd name="T30" fmla="*/ 283 w 342"/>
                <a:gd name="T31" fmla="*/ 533 h 612"/>
                <a:gd name="T32" fmla="*/ 259 w 342"/>
                <a:gd name="T33" fmla="*/ 549 h 612"/>
                <a:gd name="T34" fmla="*/ 262 w 342"/>
                <a:gd name="T35" fmla="*/ 572 h 612"/>
                <a:gd name="T36" fmla="*/ 263 w 342"/>
                <a:gd name="T37" fmla="*/ 594 h 612"/>
                <a:gd name="T38" fmla="*/ 260 w 342"/>
                <a:gd name="T39" fmla="*/ 611 h 612"/>
                <a:gd name="T40" fmla="*/ 255 w 342"/>
                <a:gd name="T41" fmla="*/ 603 h 612"/>
                <a:gd name="T42" fmla="*/ 237 w 342"/>
                <a:gd name="T43" fmla="*/ 602 h 612"/>
                <a:gd name="T44" fmla="*/ 219 w 342"/>
                <a:gd name="T45" fmla="*/ 578 h 612"/>
                <a:gd name="T46" fmla="*/ 201 w 342"/>
                <a:gd name="T47" fmla="*/ 582 h 612"/>
                <a:gd name="T48" fmla="*/ 196 w 342"/>
                <a:gd name="T49" fmla="*/ 572 h 612"/>
                <a:gd name="T50" fmla="*/ 191 w 342"/>
                <a:gd name="T51" fmla="*/ 568 h 612"/>
                <a:gd name="T52" fmla="*/ 184 w 342"/>
                <a:gd name="T53" fmla="*/ 563 h 612"/>
                <a:gd name="T54" fmla="*/ 164 w 342"/>
                <a:gd name="T55" fmla="*/ 552 h 612"/>
                <a:gd name="T56" fmla="*/ 146 w 342"/>
                <a:gd name="T57" fmla="*/ 547 h 612"/>
                <a:gd name="T58" fmla="*/ 101 w 342"/>
                <a:gd name="T59" fmla="*/ 552 h 612"/>
                <a:gd name="T60" fmla="*/ 91 w 342"/>
                <a:gd name="T61" fmla="*/ 584 h 612"/>
                <a:gd name="T62" fmla="*/ 75 w 342"/>
                <a:gd name="T63" fmla="*/ 583 h 612"/>
                <a:gd name="T64" fmla="*/ 55 w 342"/>
                <a:gd name="T65" fmla="*/ 583 h 612"/>
                <a:gd name="T66" fmla="*/ 41 w 342"/>
                <a:gd name="T67" fmla="*/ 554 h 612"/>
                <a:gd name="T68" fmla="*/ 29 w 342"/>
                <a:gd name="T69" fmla="*/ 536 h 612"/>
                <a:gd name="T70" fmla="*/ 37 w 342"/>
                <a:gd name="T71" fmla="*/ 524 h 612"/>
                <a:gd name="T72" fmla="*/ 33 w 342"/>
                <a:gd name="T73" fmla="*/ 507 h 612"/>
                <a:gd name="T74" fmla="*/ 42 w 342"/>
                <a:gd name="T75" fmla="*/ 479 h 612"/>
                <a:gd name="T76" fmla="*/ 43 w 342"/>
                <a:gd name="T77" fmla="*/ 440 h 612"/>
                <a:gd name="T78" fmla="*/ 32 w 342"/>
                <a:gd name="T79" fmla="*/ 381 h 612"/>
                <a:gd name="T80" fmla="*/ 0 w 342"/>
                <a:gd name="T81" fmla="*/ 242 h 612"/>
                <a:gd name="T82" fmla="*/ 103 w 342"/>
                <a:gd name="T83" fmla="*/ 32 h 612"/>
                <a:gd name="T84" fmla="*/ 162 w 342"/>
                <a:gd name="T85" fmla="*/ 11 h 612"/>
                <a:gd name="T86" fmla="*/ 186 w 342"/>
                <a:gd name="T87" fmla="*/ 12 h 612"/>
                <a:gd name="T88" fmla="*/ 223 w 342"/>
                <a:gd name="T89" fmla="*/ 31 h 612"/>
                <a:gd name="T90" fmla="*/ 237 w 342"/>
                <a:gd name="T91" fmla="*/ 48 h 612"/>
                <a:gd name="T92" fmla="*/ 266 w 342"/>
                <a:gd name="T93" fmla="*/ 83 h 612"/>
                <a:gd name="T94" fmla="*/ 300 w 342"/>
                <a:gd name="T95" fmla="*/ 161 h 612"/>
                <a:gd name="T96" fmla="*/ 341 w 342"/>
                <a:gd name="T97" fmla="*/ 233 h 61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2"/>
                <a:gd name="T148" fmla="*/ 0 h 612"/>
                <a:gd name="T149" fmla="*/ 342 w 342"/>
                <a:gd name="T150" fmla="*/ 612 h 61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2" h="612">
                  <a:moveTo>
                    <a:pt x="341" y="233"/>
                  </a:moveTo>
                  <a:lnTo>
                    <a:pt x="334" y="242"/>
                  </a:lnTo>
                  <a:lnTo>
                    <a:pt x="330" y="251"/>
                  </a:lnTo>
                  <a:lnTo>
                    <a:pt x="321" y="245"/>
                  </a:lnTo>
                  <a:lnTo>
                    <a:pt x="316" y="238"/>
                  </a:lnTo>
                  <a:lnTo>
                    <a:pt x="303" y="244"/>
                  </a:lnTo>
                  <a:lnTo>
                    <a:pt x="297" y="267"/>
                  </a:lnTo>
                  <a:lnTo>
                    <a:pt x="296" y="280"/>
                  </a:lnTo>
                  <a:lnTo>
                    <a:pt x="283" y="285"/>
                  </a:lnTo>
                  <a:lnTo>
                    <a:pt x="272" y="287"/>
                  </a:lnTo>
                  <a:lnTo>
                    <a:pt x="269" y="289"/>
                  </a:lnTo>
                  <a:lnTo>
                    <a:pt x="264" y="298"/>
                  </a:lnTo>
                  <a:lnTo>
                    <a:pt x="257" y="302"/>
                  </a:lnTo>
                  <a:lnTo>
                    <a:pt x="257" y="306"/>
                  </a:lnTo>
                  <a:lnTo>
                    <a:pt x="258" y="323"/>
                  </a:lnTo>
                  <a:lnTo>
                    <a:pt x="262" y="321"/>
                  </a:lnTo>
                  <a:lnTo>
                    <a:pt x="265" y="324"/>
                  </a:lnTo>
                  <a:lnTo>
                    <a:pt x="268" y="320"/>
                  </a:lnTo>
                  <a:lnTo>
                    <a:pt x="268" y="314"/>
                  </a:lnTo>
                  <a:lnTo>
                    <a:pt x="276" y="318"/>
                  </a:lnTo>
                  <a:lnTo>
                    <a:pt x="280" y="318"/>
                  </a:lnTo>
                  <a:lnTo>
                    <a:pt x="283" y="321"/>
                  </a:lnTo>
                  <a:lnTo>
                    <a:pt x="284" y="353"/>
                  </a:lnTo>
                  <a:lnTo>
                    <a:pt x="280" y="355"/>
                  </a:lnTo>
                  <a:lnTo>
                    <a:pt x="277" y="368"/>
                  </a:lnTo>
                  <a:lnTo>
                    <a:pt x="272" y="371"/>
                  </a:lnTo>
                  <a:lnTo>
                    <a:pt x="265" y="365"/>
                  </a:lnTo>
                  <a:lnTo>
                    <a:pt x="260" y="366"/>
                  </a:lnTo>
                  <a:lnTo>
                    <a:pt x="258" y="369"/>
                  </a:lnTo>
                  <a:lnTo>
                    <a:pt x="255" y="372"/>
                  </a:lnTo>
                  <a:lnTo>
                    <a:pt x="249" y="376"/>
                  </a:lnTo>
                  <a:lnTo>
                    <a:pt x="235" y="395"/>
                  </a:lnTo>
                  <a:lnTo>
                    <a:pt x="228" y="400"/>
                  </a:lnTo>
                  <a:lnTo>
                    <a:pt x="232" y="412"/>
                  </a:lnTo>
                  <a:lnTo>
                    <a:pt x="237" y="419"/>
                  </a:lnTo>
                  <a:lnTo>
                    <a:pt x="238" y="425"/>
                  </a:lnTo>
                  <a:lnTo>
                    <a:pt x="249" y="429"/>
                  </a:lnTo>
                  <a:lnTo>
                    <a:pt x="252" y="442"/>
                  </a:lnTo>
                  <a:lnTo>
                    <a:pt x="251" y="447"/>
                  </a:lnTo>
                  <a:lnTo>
                    <a:pt x="257" y="451"/>
                  </a:lnTo>
                  <a:lnTo>
                    <a:pt x="253" y="466"/>
                  </a:lnTo>
                  <a:lnTo>
                    <a:pt x="254" y="468"/>
                  </a:lnTo>
                  <a:lnTo>
                    <a:pt x="258" y="472"/>
                  </a:lnTo>
                  <a:lnTo>
                    <a:pt x="259" y="474"/>
                  </a:lnTo>
                  <a:lnTo>
                    <a:pt x="268" y="485"/>
                  </a:lnTo>
                  <a:lnTo>
                    <a:pt x="276" y="492"/>
                  </a:lnTo>
                  <a:lnTo>
                    <a:pt x="277" y="490"/>
                  </a:lnTo>
                  <a:lnTo>
                    <a:pt x="280" y="491"/>
                  </a:lnTo>
                  <a:lnTo>
                    <a:pt x="283" y="496"/>
                  </a:lnTo>
                  <a:lnTo>
                    <a:pt x="284" y="499"/>
                  </a:lnTo>
                  <a:lnTo>
                    <a:pt x="278" y="498"/>
                  </a:lnTo>
                  <a:lnTo>
                    <a:pt x="277" y="503"/>
                  </a:lnTo>
                  <a:lnTo>
                    <a:pt x="279" y="506"/>
                  </a:lnTo>
                  <a:lnTo>
                    <a:pt x="291" y="513"/>
                  </a:lnTo>
                  <a:lnTo>
                    <a:pt x="291" y="518"/>
                  </a:lnTo>
                  <a:lnTo>
                    <a:pt x="303" y="522"/>
                  </a:lnTo>
                  <a:lnTo>
                    <a:pt x="306" y="521"/>
                  </a:lnTo>
                  <a:lnTo>
                    <a:pt x="311" y="524"/>
                  </a:lnTo>
                  <a:lnTo>
                    <a:pt x="310" y="528"/>
                  </a:lnTo>
                  <a:lnTo>
                    <a:pt x="308" y="533"/>
                  </a:lnTo>
                  <a:lnTo>
                    <a:pt x="300" y="535"/>
                  </a:lnTo>
                  <a:lnTo>
                    <a:pt x="296" y="534"/>
                  </a:lnTo>
                  <a:lnTo>
                    <a:pt x="295" y="535"/>
                  </a:lnTo>
                  <a:lnTo>
                    <a:pt x="283" y="533"/>
                  </a:lnTo>
                  <a:lnTo>
                    <a:pt x="276" y="528"/>
                  </a:lnTo>
                  <a:lnTo>
                    <a:pt x="264" y="536"/>
                  </a:lnTo>
                  <a:lnTo>
                    <a:pt x="260" y="540"/>
                  </a:lnTo>
                  <a:lnTo>
                    <a:pt x="259" y="549"/>
                  </a:lnTo>
                  <a:lnTo>
                    <a:pt x="260" y="558"/>
                  </a:lnTo>
                  <a:lnTo>
                    <a:pt x="265" y="562"/>
                  </a:lnTo>
                  <a:lnTo>
                    <a:pt x="265" y="569"/>
                  </a:lnTo>
                  <a:lnTo>
                    <a:pt x="262" y="572"/>
                  </a:lnTo>
                  <a:lnTo>
                    <a:pt x="260" y="576"/>
                  </a:lnTo>
                  <a:lnTo>
                    <a:pt x="260" y="579"/>
                  </a:lnTo>
                  <a:lnTo>
                    <a:pt x="264" y="589"/>
                  </a:lnTo>
                  <a:lnTo>
                    <a:pt x="263" y="594"/>
                  </a:lnTo>
                  <a:lnTo>
                    <a:pt x="264" y="598"/>
                  </a:lnTo>
                  <a:lnTo>
                    <a:pt x="265" y="601"/>
                  </a:lnTo>
                  <a:lnTo>
                    <a:pt x="263" y="608"/>
                  </a:lnTo>
                  <a:lnTo>
                    <a:pt x="260" y="611"/>
                  </a:lnTo>
                  <a:lnTo>
                    <a:pt x="260" y="609"/>
                  </a:lnTo>
                  <a:lnTo>
                    <a:pt x="259" y="607"/>
                  </a:lnTo>
                  <a:lnTo>
                    <a:pt x="257" y="606"/>
                  </a:lnTo>
                  <a:lnTo>
                    <a:pt x="255" y="603"/>
                  </a:lnTo>
                  <a:lnTo>
                    <a:pt x="252" y="606"/>
                  </a:lnTo>
                  <a:lnTo>
                    <a:pt x="249" y="609"/>
                  </a:lnTo>
                  <a:lnTo>
                    <a:pt x="244" y="608"/>
                  </a:lnTo>
                  <a:lnTo>
                    <a:pt x="237" y="602"/>
                  </a:lnTo>
                  <a:lnTo>
                    <a:pt x="229" y="587"/>
                  </a:lnTo>
                  <a:lnTo>
                    <a:pt x="223" y="578"/>
                  </a:lnTo>
                  <a:lnTo>
                    <a:pt x="221" y="577"/>
                  </a:lnTo>
                  <a:lnTo>
                    <a:pt x="219" y="578"/>
                  </a:lnTo>
                  <a:lnTo>
                    <a:pt x="210" y="580"/>
                  </a:lnTo>
                  <a:lnTo>
                    <a:pt x="207" y="580"/>
                  </a:lnTo>
                  <a:lnTo>
                    <a:pt x="204" y="584"/>
                  </a:lnTo>
                  <a:lnTo>
                    <a:pt x="201" y="582"/>
                  </a:lnTo>
                  <a:lnTo>
                    <a:pt x="198" y="581"/>
                  </a:lnTo>
                  <a:lnTo>
                    <a:pt x="196" y="579"/>
                  </a:lnTo>
                  <a:lnTo>
                    <a:pt x="196" y="576"/>
                  </a:lnTo>
                  <a:lnTo>
                    <a:pt x="196" y="572"/>
                  </a:lnTo>
                  <a:lnTo>
                    <a:pt x="195" y="570"/>
                  </a:lnTo>
                  <a:lnTo>
                    <a:pt x="194" y="568"/>
                  </a:lnTo>
                  <a:lnTo>
                    <a:pt x="194" y="567"/>
                  </a:lnTo>
                  <a:lnTo>
                    <a:pt x="191" y="568"/>
                  </a:lnTo>
                  <a:lnTo>
                    <a:pt x="188" y="569"/>
                  </a:lnTo>
                  <a:lnTo>
                    <a:pt x="187" y="569"/>
                  </a:lnTo>
                  <a:lnTo>
                    <a:pt x="186" y="568"/>
                  </a:lnTo>
                  <a:lnTo>
                    <a:pt x="184" y="563"/>
                  </a:lnTo>
                  <a:lnTo>
                    <a:pt x="184" y="561"/>
                  </a:lnTo>
                  <a:lnTo>
                    <a:pt x="179" y="557"/>
                  </a:lnTo>
                  <a:lnTo>
                    <a:pt x="173" y="557"/>
                  </a:lnTo>
                  <a:lnTo>
                    <a:pt x="164" y="552"/>
                  </a:lnTo>
                  <a:lnTo>
                    <a:pt x="161" y="553"/>
                  </a:lnTo>
                  <a:lnTo>
                    <a:pt x="157" y="551"/>
                  </a:lnTo>
                  <a:lnTo>
                    <a:pt x="152" y="550"/>
                  </a:lnTo>
                  <a:lnTo>
                    <a:pt x="146" y="547"/>
                  </a:lnTo>
                  <a:lnTo>
                    <a:pt x="133" y="544"/>
                  </a:lnTo>
                  <a:lnTo>
                    <a:pt x="110" y="548"/>
                  </a:lnTo>
                  <a:lnTo>
                    <a:pt x="105" y="550"/>
                  </a:lnTo>
                  <a:lnTo>
                    <a:pt x="101" y="552"/>
                  </a:lnTo>
                  <a:lnTo>
                    <a:pt x="98" y="562"/>
                  </a:lnTo>
                  <a:lnTo>
                    <a:pt x="97" y="565"/>
                  </a:lnTo>
                  <a:lnTo>
                    <a:pt x="95" y="574"/>
                  </a:lnTo>
                  <a:lnTo>
                    <a:pt x="91" y="584"/>
                  </a:lnTo>
                  <a:lnTo>
                    <a:pt x="87" y="591"/>
                  </a:lnTo>
                  <a:lnTo>
                    <a:pt x="84" y="587"/>
                  </a:lnTo>
                  <a:lnTo>
                    <a:pt x="81" y="586"/>
                  </a:lnTo>
                  <a:lnTo>
                    <a:pt x="75" y="583"/>
                  </a:lnTo>
                  <a:lnTo>
                    <a:pt x="68" y="584"/>
                  </a:lnTo>
                  <a:lnTo>
                    <a:pt x="58" y="585"/>
                  </a:lnTo>
                  <a:lnTo>
                    <a:pt x="56" y="585"/>
                  </a:lnTo>
                  <a:lnTo>
                    <a:pt x="55" y="583"/>
                  </a:lnTo>
                  <a:lnTo>
                    <a:pt x="49" y="576"/>
                  </a:lnTo>
                  <a:lnTo>
                    <a:pt x="45" y="564"/>
                  </a:lnTo>
                  <a:lnTo>
                    <a:pt x="43" y="559"/>
                  </a:lnTo>
                  <a:lnTo>
                    <a:pt x="41" y="554"/>
                  </a:lnTo>
                  <a:lnTo>
                    <a:pt x="37" y="550"/>
                  </a:lnTo>
                  <a:lnTo>
                    <a:pt x="32" y="543"/>
                  </a:lnTo>
                  <a:lnTo>
                    <a:pt x="30" y="539"/>
                  </a:lnTo>
                  <a:lnTo>
                    <a:pt x="29" y="536"/>
                  </a:lnTo>
                  <a:lnTo>
                    <a:pt x="28" y="532"/>
                  </a:lnTo>
                  <a:lnTo>
                    <a:pt x="30" y="528"/>
                  </a:lnTo>
                  <a:lnTo>
                    <a:pt x="32" y="524"/>
                  </a:lnTo>
                  <a:lnTo>
                    <a:pt x="37" y="524"/>
                  </a:lnTo>
                  <a:lnTo>
                    <a:pt x="39" y="524"/>
                  </a:lnTo>
                  <a:lnTo>
                    <a:pt x="39" y="520"/>
                  </a:lnTo>
                  <a:lnTo>
                    <a:pt x="34" y="509"/>
                  </a:lnTo>
                  <a:lnTo>
                    <a:pt x="33" y="507"/>
                  </a:lnTo>
                  <a:lnTo>
                    <a:pt x="32" y="505"/>
                  </a:lnTo>
                  <a:lnTo>
                    <a:pt x="32" y="502"/>
                  </a:lnTo>
                  <a:lnTo>
                    <a:pt x="39" y="484"/>
                  </a:lnTo>
                  <a:lnTo>
                    <a:pt x="42" y="479"/>
                  </a:lnTo>
                  <a:lnTo>
                    <a:pt x="45" y="472"/>
                  </a:lnTo>
                  <a:lnTo>
                    <a:pt x="43" y="465"/>
                  </a:lnTo>
                  <a:lnTo>
                    <a:pt x="43" y="457"/>
                  </a:lnTo>
                  <a:lnTo>
                    <a:pt x="43" y="440"/>
                  </a:lnTo>
                  <a:lnTo>
                    <a:pt x="48" y="422"/>
                  </a:lnTo>
                  <a:lnTo>
                    <a:pt x="49" y="413"/>
                  </a:lnTo>
                  <a:lnTo>
                    <a:pt x="36" y="390"/>
                  </a:lnTo>
                  <a:lnTo>
                    <a:pt x="32" y="381"/>
                  </a:lnTo>
                  <a:lnTo>
                    <a:pt x="24" y="374"/>
                  </a:lnTo>
                  <a:lnTo>
                    <a:pt x="22" y="359"/>
                  </a:lnTo>
                  <a:lnTo>
                    <a:pt x="4" y="267"/>
                  </a:lnTo>
                  <a:lnTo>
                    <a:pt x="0" y="242"/>
                  </a:lnTo>
                  <a:lnTo>
                    <a:pt x="70" y="102"/>
                  </a:lnTo>
                  <a:lnTo>
                    <a:pt x="75" y="91"/>
                  </a:lnTo>
                  <a:lnTo>
                    <a:pt x="92" y="71"/>
                  </a:lnTo>
                  <a:lnTo>
                    <a:pt x="103" y="32"/>
                  </a:lnTo>
                  <a:lnTo>
                    <a:pt x="116" y="14"/>
                  </a:lnTo>
                  <a:lnTo>
                    <a:pt x="122" y="15"/>
                  </a:lnTo>
                  <a:lnTo>
                    <a:pt x="140" y="0"/>
                  </a:lnTo>
                  <a:lnTo>
                    <a:pt x="162" y="11"/>
                  </a:lnTo>
                  <a:lnTo>
                    <a:pt x="163" y="9"/>
                  </a:lnTo>
                  <a:lnTo>
                    <a:pt x="167" y="10"/>
                  </a:lnTo>
                  <a:lnTo>
                    <a:pt x="167" y="8"/>
                  </a:lnTo>
                  <a:lnTo>
                    <a:pt x="186" y="12"/>
                  </a:lnTo>
                  <a:lnTo>
                    <a:pt x="204" y="12"/>
                  </a:lnTo>
                  <a:lnTo>
                    <a:pt x="204" y="15"/>
                  </a:lnTo>
                  <a:lnTo>
                    <a:pt x="213" y="15"/>
                  </a:lnTo>
                  <a:lnTo>
                    <a:pt x="223" y="31"/>
                  </a:lnTo>
                  <a:lnTo>
                    <a:pt x="226" y="30"/>
                  </a:lnTo>
                  <a:lnTo>
                    <a:pt x="228" y="42"/>
                  </a:lnTo>
                  <a:lnTo>
                    <a:pt x="234" y="43"/>
                  </a:lnTo>
                  <a:lnTo>
                    <a:pt x="237" y="48"/>
                  </a:lnTo>
                  <a:lnTo>
                    <a:pt x="243" y="49"/>
                  </a:lnTo>
                  <a:lnTo>
                    <a:pt x="247" y="59"/>
                  </a:lnTo>
                  <a:lnTo>
                    <a:pt x="265" y="74"/>
                  </a:lnTo>
                  <a:lnTo>
                    <a:pt x="266" y="83"/>
                  </a:lnTo>
                  <a:lnTo>
                    <a:pt x="275" y="93"/>
                  </a:lnTo>
                  <a:lnTo>
                    <a:pt x="280" y="114"/>
                  </a:lnTo>
                  <a:lnTo>
                    <a:pt x="303" y="159"/>
                  </a:lnTo>
                  <a:lnTo>
                    <a:pt x="300" y="161"/>
                  </a:lnTo>
                  <a:lnTo>
                    <a:pt x="308" y="187"/>
                  </a:lnTo>
                  <a:lnTo>
                    <a:pt x="313" y="193"/>
                  </a:lnTo>
                  <a:lnTo>
                    <a:pt x="331" y="216"/>
                  </a:lnTo>
                  <a:lnTo>
                    <a:pt x="341" y="233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428401" y="3496256"/>
              <a:ext cx="550660" cy="1103816"/>
            </a:xfrm>
            <a:custGeom>
              <a:avLst/>
              <a:gdLst>
                <a:gd name="T0" fmla="*/ 26 w 236"/>
                <a:gd name="T1" fmla="*/ 139 h 536"/>
                <a:gd name="T2" fmla="*/ 44 w 236"/>
                <a:gd name="T3" fmla="*/ 138 h 536"/>
                <a:gd name="T4" fmla="*/ 55 w 236"/>
                <a:gd name="T5" fmla="*/ 88 h 536"/>
                <a:gd name="T6" fmla="*/ 40 w 236"/>
                <a:gd name="T7" fmla="*/ 81 h 536"/>
                <a:gd name="T8" fmla="*/ 30 w 236"/>
                <a:gd name="T9" fmla="*/ 89 h 536"/>
                <a:gd name="T10" fmla="*/ 41 w 236"/>
                <a:gd name="T11" fmla="*/ 56 h 536"/>
                <a:gd name="T12" fmla="*/ 69 w 236"/>
                <a:gd name="T13" fmla="*/ 34 h 536"/>
                <a:gd name="T14" fmla="*/ 102 w 236"/>
                <a:gd name="T15" fmla="*/ 18 h 536"/>
                <a:gd name="T16" fmla="*/ 110 w 236"/>
                <a:gd name="T17" fmla="*/ 31 h 536"/>
                <a:gd name="T18" fmla="*/ 130 w 236"/>
                <a:gd name="T19" fmla="*/ 79 h 536"/>
                <a:gd name="T20" fmla="*/ 132 w 236"/>
                <a:gd name="T21" fmla="*/ 92 h 536"/>
                <a:gd name="T22" fmla="*/ 136 w 236"/>
                <a:gd name="T23" fmla="*/ 109 h 536"/>
                <a:gd name="T24" fmla="*/ 133 w 236"/>
                <a:gd name="T25" fmla="*/ 131 h 536"/>
                <a:gd name="T26" fmla="*/ 152 w 236"/>
                <a:gd name="T27" fmla="*/ 148 h 536"/>
                <a:gd name="T28" fmla="*/ 161 w 236"/>
                <a:gd name="T29" fmla="*/ 173 h 536"/>
                <a:gd name="T30" fmla="*/ 173 w 236"/>
                <a:gd name="T31" fmla="*/ 187 h 536"/>
                <a:gd name="T32" fmla="*/ 196 w 236"/>
                <a:gd name="T33" fmla="*/ 211 h 536"/>
                <a:gd name="T34" fmla="*/ 206 w 236"/>
                <a:gd name="T35" fmla="*/ 205 h 536"/>
                <a:gd name="T36" fmla="*/ 223 w 236"/>
                <a:gd name="T37" fmla="*/ 215 h 536"/>
                <a:gd name="T38" fmla="*/ 238 w 236"/>
                <a:gd name="T39" fmla="*/ 268 h 536"/>
                <a:gd name="T40" fmla="*/ 194 w 236"/>
                <a:gd name="T41" fmla="*/ 316 h 536"/>
                <a:gd name="T42" fmla="*/ 180 w 236"/>
                <a:gd name="T43" fmla="*/ 319 h 536"/>
                <a:gd name="T44" fmla="*/ 175 w 236"/>
                <a:gd name="T45" fmla="*/ 337 h 536"/>
                <a:gd name="T46" fmla="*/ 174 w 236"/>
                <a:gd name="T47" fmla="*/ 349 h 536"/>
                <a:gd name="T48" fmla="*/ 154 w 236"/>
                <a:gd name="T49" fmla="*/ 360 h 536"/>
                <a:gd name="T50" fmla="*/ 144 w 236"/>
                <a:gd name="T51" fmla="*/ 370 h 536"/>
                <a:gd name="T52" fmla="*/ 131 w 236"/>
                <a:gd name="T53" fmla="*/ 374 h 536"/>
                <a:gd name="T54" fmla="*/ 139 w 236"/>
                <a:gd name="T55" fmla="*/ 392 h 536"/>
                <a:gd name="T56" fmla="*/ 137 w 236"/>
                <a:gd name="T57" fmla="*/ 426 h 536"/>
                <a:gd name="T58" fmla="*/ 148 w 236"/>
                <a:gd name="T59" fmla="*/ 444 h 536"/>
                <a:gd name="T60" fmla="*/ 151 w 236"/>
                <a:gd name="T61" fmla="*/ 451 h 536"/>
                <a:gd name="T62" fmla="*/ 134 w 236"/>
                <a:gd name="T63" fmla="*/ 471 h 536"/>
                <a:gd name="T64" fmla="*/ 117 w 236"/>
                <a:gd name="T65" fmla="*/ 469 h 536"/>
                <a:gd name="T66" fmla="*/ 108 w 236"/>
                <a:gd name="T67" fmla="*/ 485 h 536"/>
                <a:gd name="T68" fmla="*/ 97 w 236"/>
                <a:gd name="T69" fmla="*/ 511 h 536"/>
                <a:gd name="T70" fmla="*/ 95 w 236"/>
                <a:gd name="T71" fmla="*/ 526 h 536"/>
                <a:gd name="T72" fmla="*/ 76 w 236"/>
                <a:gd name="T73" fmla="*/ 535 h 536"/>
                <a:gd name="T74" fmla="*/ 58 w 236"/>
                <a:gd name="T75" fmla="*/ 464 h 536"/>
                <a:gd name="T76" fmla="*/ 47 w 236"/>
                <a:gd name="T77" fmla="*/ 424 h 536"/>
                <a:gd name="T78" fmla="*/ 37 w 236"/>
                <a:gd name="T79" fmla="*/ 384 h 536"/>
                <a:gd name="T80" fmla="*/ 35 w 236"/>
                <a:gd name="T81" fmla="*/ 364 h 536"/>
                <a:gd name="T82" fmla="*/ 32 w 236"/>
                <a:gd name="T83" fmla="*/ 342 h 536"/>
                <a:gd name="T84" fmla="*/ 31 w 236"/>
                <a:gd name="T85" fmla="*/ 325 h 536"/>
                <a:gd name="T86" fmla="*/ 48 w 236"/>
                <a:gd name="T87" fmla="*/ 295 h 536"/>
                <a:gd name="T88" fmla="*/ 72 w 236"/>
                <a:gd name="T89" fmla="*/ 301 h 536"/>
                <a:gd name="T90" fmla="*/ 78 w 236"/>
                <a:gd name="T91" fmla="*/ 287 h 536"/>
                <a:gd name="T92" fmla="*/ 51 w 236"/>
                <a:gd name="T93" fmla="*/ 273 h 536"/>
                <a:gd name="T94" fmla="*/ 55 w 236"/>
                <a:gd name="T95" fmla="*/ 263 h 536"/>
                <a:gd name="T96" fmla="*/ 39 w 236"/>
                <a:gd name="T97" fmla="*/ 252 h 536"/>
                <a:gd name="T98" fmla="*/ 24 w 236"/>
                <a:gd name="T99" fmla="*/ 233 h 536"/>
                <a:gd name="T100" fmla="*/ 20 w 236"/>
                <a:gd name="T101" fmla="*/ 195 h 536"/>
                <a:gd name="T102" fmla="*/ 0 w 236"/>
                <a:gd name="T103" fmla="*/ 167 h 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36"/>
                <a:gd name="T157" fmla="*/ 0 h 536"/>
                <a:gd name="T158" fmla="*/ 236 w 236"/>
                <a:gd name="T159" fmla="*/ 536 h 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36" h="536">
                  <a:moveTo>
                    <a:pt x="0" y="167"/>
                  </a:moveTo>
                  <a:lnTo>
                    <a:pt x="7" y="162"/>
                  </a:lnTo>
                  <a:lnTo>
                    <a:pt x="20" y="143"/>
                  </a:lnTo>
                  <a:lnTo>
                    <a:pt x="26" y="139"/>
                  </a:lnTo>
                  <a:lnTo>
                    <a:pt x="30" y="135"/>
                  </a:lnTo>
                  <a:lnTo>
                    <a:pt x="32" y="132"/>
                  </a:lnTo>
                  <a:lnTo>
                    <a:pt x="37" y="132"/>
                  </a:lnTo>
                  <a:lnTo>
                    <a:pt x="44" y="138"/>
                  </a:lnTo>
                  <a:lnTo>
                    <a:pt x="49" y="135"/>
                  </a:lnTo>
                  <a:lnTo>
                    <a:pt x="52" y="122"/>
                  </a:lnTo>
                  <a:lnTo>
                    <a:pt x="56" y="119"/>
                  </a:lnTo>
                  <a:lnTo>
                    <a:pt x="55" y="88"/>
                  </a:lnTo>
                  <a:lnTo>
                    <a:pt x="51" y="85"/>
                  </a:lnTo>
                  <a:lnTo>
                    <a:pt x="48" y="85"/>
                  </a:lnTo>
                  <a:lnTo>
                    <a:pt x="40" y="80"/>
                  </a:lnTo>
                  <a:lnTo>
                    <a:pt x="40" y="81"/>
                  </a:lnTo>
                  <a:lnTo>
                    <a:pt x="40" y="87"/>
                  </a:lnTo>
                  <a:lnTo>
                    <a:pt x="37" y="90"/>
                  </a:lnTo>
                  <a:lnTo>
                    <a:pt x="34" y="88"/>
                  </a:lnTo>
                  <a:lnTo>
                    <a:pt x="30" y="89"/>
                  </a:lnTo>
                  <a:lnTo>
                    <a:pt x="28" y="72"/>
                  </a:lnTo>
                  <a:lnTo>
                    <a:pt x="29" y="69"/>
                  </a:lnTo>
                  <a:lnTo>
                    <a:pt x="36" y="65"/>
                  </a:lnTo>
                  <a:lnTo>
                    <a:pt x="41" y="56"/>
                  </a:lnTo>
                  <a:lnTo>
                    <a:pt x="44" y="54"/>
                  </a:lnTo>
                  <a:lnTo>
                    <a:pt x="55" y="52"/>
                  </a:lnTo>
                  <a:lnTo>
                    <a:pt x="68" y="47"/>
                  </a:lnTo>
                  <a:lnTo>
                    <a:pt x="69" y="34"/>
                  </a:lnTo>
                  <a:lnTo>
                    <a:pt x="74" y="11"/>
                  </a:lnTo>
                  <a:lnTo>
                    <a:pt x="88" y="5"/>
                  </a:lnTo>
                  <a:lnTo>
                    <a:pt x="93" y="12"/>
                  </a:lnTo>
                  <a:lnTo>
                    <a:pt x="102" y="18"/>
                  </a:lnTo>
                  <a:lnTo>
                    <a:pt x="106" y="9"/>
                  </a:lnTo>
                  <a:lnTo>
                    <a:pt x="113" y="0"/>
                  </a:lnTo>
                  <a:lnTo>
                    <a:pt x="122" y="14"/>
                  </a:lnTo>
                  <a:lnTo>
                    <a:pt x="110" y="31"/>
                  </a:lnTo>
                  <a:lnTo>
                    <a:pt x="113" y="41"/>
                  </a:lnTo>
                  <a:lnTo>
                    <a:pt x="120" y="46"/>
                  </a:lnTo>
                  <a:lnTo>
                    <a:pt x="122" y="65"/>
                  </a:lnTo>
                  <a:lnTo>
                    <a:pt x="127" y="79"/>
                  </a:lnTo>
                  <a:lnTo>
                    <a:pt x="129" y="81"/>
                  </a:lnTo>
                  <a:lnTo>
                    <a:pt x="129" y="83"/>
                  </a:lnTo>
                  <a:lnTo>
                    <a:pt x="130" y="84"/>
                  </a:lnTo>
                  <a:lnTo>
                    <a:pt x="129" y="92"/>
                  </a:lnTo>
                  <a:lnTo>
                    <a:pt x="125" y="97"/>
                  </a:lnTo>
                  <a:lnTo>
                    <a:pt x="124" y="102"/>
                  </a:lnTo>
                  <a:lnTo>
                    <a:pt x="132" y="107"/>
                  </a:lnTo>
                  <a:lnTo>
                    <a:pt x="133" y="109"/>
                  </a:lnTo>
                  <a:lnTo>
                    <a:pt x="135" y="111"/>
                  </a:lnTo>
                  <a:lnTo>
                    <a:pt x="134" y="113"/>
                  </a:lnTo>
                  <a:lnTo>
                    <a:pt x="131" y="119"/>
                  </a:lnTo>
                  <a:lnTo>
                    <a:pt x="130" y="131"/>
                  </a:lnTo>
                  <a:lnTo>
                    <a:pt x="132" y="133"/>
                  </a:lnTo>
                  <a:lnTo>
                    <a:pt x="138" y="133"/>
                  </a:lnTo>
                  <a:lnTo>
                    <a:pt x="151" y="138"/>
                  </a:lnTo>
                  <a:lnTo>
                    <a:pt x="149" y="148"/>
                  </a:lnTo>
                  <a:lnTo>
                    <a:pt x="153" y="151"/>
                  </a:lnTo>
                  <a:lnTo>
                    <a:pt x="152" y="163"/>
                  </a:lnTo>
                  <a:lnTo>
                    <a:pt x="153" y="173"/>
                  </a:lnTo>
                  <a:lnTo>
                    <a:pt x="158" y="173"/>
                  </a:lnTo>
                  <a:lnTo>
                    <a:pt x="160" y="176"/>
                  </a:lnTo>
                  <a:lnTo>
                    <a:pt x="162" y="177"/>
                  </a:lnTo>
                  <a:lnTo>
                    <a:pt x="168" y="185"/>
                  </a:lnTo>
                  <a:lnTo>
                    <a:pt x="170" y="187"/>
                  </a:lnTo>
                  <a:lnTo>
                    <a:pt x="174" y="202"/>
                  </a:lnTo>
                  <a:lnTo>
                    <a:pt x="181" y="201"/>
                  </a:lnTo>
                  <a:lnTo>
                    <a:pt x="188" y="201"/>
                  </a:lnTo>
                  <a:lnTo>
                    <a:pt x="193" y="211"/>
                  </a:lnTo>
                  <a:lnTo>
                    <a:pt x="195" y="212"/>
                  </a:lnTo>
                  <a:lnTo>
                    <a:pt x="198" y="209"/>
                  </a:lnTo>
                  <a:lnTo>
                    <a:pt x="199" y="207"/>
                  </a:lnTo>
                  <a:lnTo>
                    <a:pt x="203" y="205"/>
                  </a:lnTo>
                  <a:lnTo>
                    <a:pt x="206" y="205"/>
                  </a:lnTo>
                  <a:lnTo>
                    <a:pt x="214" y="205"/>
                  </a:lnTo>
                  <a:lnTo>
                    <a:pt x="219" y="208"/>
                  </a:lnTo>
                  <a:lnTo>
                    <a:pt x="220" y="215"/>
                  </a:lnTo>
                  <a:lnTo>
                    <a:pt x="221" y="251"/>
                  </a:lnTo>
                  <a:lnTo>
                    <a:pt x="222" y="258"/>
                  </a:lnTo>
                  <a:lnTo>
                    <a:pt x="222" y="268"/>
                  </a:lnTo>
                  <a:lnTo>
                    <a:pt x="235" y="268"/>
                  </a:lnTo>
                  <a:lnTo>
                    <a:pt x="235" y="276"/>
                  </a:lnTo>
                  <a:lnTo>
                    <a:pt x="215" y="294"/>
                  </a:lnTo>
                  <a:lnTo>
                    <a:pt x="193" y="316"/>
                  </a:lnTo>
                  <a:lnTo>
                    <a:pt x="191" y="316"/>
                  </a:lnTo>
                  <a:lnTo>
                    <a:pt x="187" y="321"/>
                  </a:lnTo>
                  <a:lnTo>
                    <a:pt x="183" y="319"/>
                  </a:lnTo>
                  <a:lnTo>
                    <a:pt x="178" y="319"/>
                  </a:lnTo>
                  <a:lnTo>
                    <a:pt x="177" y="319"/>
                  </a:lnTo>
                  <a:lnTo>
                    <a:pt x="176" y="323"/>
                  </a:lnTo>
                  <a:lnTo>
                    <a:pt x="172" y="327"/>
                  </a:lnTo>
                  <a:lnTo>
                    <a:pt x="172" y="332"/>
                  </a:lnTo>
                  <a:lnTo>
                    <a:pt x="172" y="337"/>
                  </a:lnTo>
                  <a:lnTo>
                    <a:pt x="171" y="340"/>
                  </a:lnTo>
                  <a:lnTo>
                    <a:pt x="171" y="346"/>
                  </a:lnTo>
                  <a:lnTo>
                    <a:pt x="172" y="347"/>
                  </a:lnTo>
                  <a:lnTo>
                    <a:pt x="171" y="349"/>
                  </a:lnTo>
                  <a:lnTo>
                    <a:pt x="165" y="349"/>
                  </a:lnTo>
                  <a:lnTo>
                    <a:pt x="160" y="351"/>
                  </a:lnTo>
                  <a:lnTo>
                    <a:pt x="156" y="354"/>
                  </a:lnTo>
                  <a:lnTo>
                    <a:pt x="151" y="360"/>
                  </a:lnTo>
                  <a:lnTo>
                    <a:pt x="147" y="361"/>
                  </a:lnTo>
                  <a:lnTo>
                    <a:pt x="145" y="363"/>
                  </a:lnTo>
                  <a:lnTo>
                    <a:pt x="145" y="367"/>
                  </a:lnTo>
                  <a:lnTo>
                    <a:pt x="141" y="370"/>
                  </a:lnTo>
                  <a:lnTo>
                    <a:pt x="139" y="371"/>
                  </a:lnTo>
                  <a:lnTo>
                    <a:pt x="138" y="370"/>
                  </a:lnTo>
                  <a:lnTo>
                    <a:pt x="135" y="370"/>
                  </a:lnTo>
                  <a:lnTo>
                    <a:pt x="128" y="374"/>
                  </a:lnTo>
                  <a:lnTo>
                    <a:pt x="126" y="380"/>
                  </a:lnTo>
                  <a:lnTo>
                    <a:pt x="128" y="381"/>
                  </a:lnTo>
                  <a:lnTo>
                    <a:pt x="135" y="383"/>
                  </a:lnTo>
                  <a:lnTo>
                    <a:pt x="136" y="392"/>
                  </a:lnTo>
                  <a:lnTo>
                    <a:pt x="140" y="399"/>
                  </a:lnTo>
                  <a:lnTo>
                    <a:pt x="137" y="404"/>
                  </a:lnTo>
                  <a:lnTo>
                    <a:pt x="134" y="414"/>
                  </a:lnTo>
                  <a:lnTo>
                    <a:pt x="134" y="426"/>
                  </a:lnTo>
                  <a:lnTo>
                    <a:pt x="136" y="435"/>
                  </a:lnTo>
                  <a:lnTo>
                    <a:pt x="138" y="436"/>
                  </a:lnTo>
                  <a:lnTo>
                    <a:pt x="139" y="437"/>
                  </a:lnTo>
                  <a:lnTo>
                    <a:pt x="145" y="444"/>
                  </a:lnTo>
                  <a:lnTo>
                    <a:pt x="147" y="447"/>
                  </a:lnTo>
                  <a:lnTo>
                    <a:pt x="149" y="447"/>
                  </a:lnTo>
                  <a:lnTo>
                    <a:pt x="150" y="449"/>
                  </a:lnTo>
                  <a:lnTo>
                    <a:pt x="148" y="451"/>
                  </a:lnTo>
                  <a:lnTo>
                    <a:pt x="147" y="464"/>
                  </a:lnTo>
                  <a:lnTo>
                    <a:pt x="137" y="465"/>
                  </a:lnTo>
                  <a:lnTo>
                    <a:pt x="133" y="471"/>
                  </a:lnTo>
                  <a:lnTo>
                    <a:pt x="131" y="471"/>
                  </a:lnTo>
                  <a:lnTo>
                    <a:pt x="125" y="468"/>
                  </a:lnTo>
                  <a:lnTo>
                    <a:pt x="122" y="469"/>
                  </a:lnTo>
                  <a:lnTo>
                    <a:pt x="121" y="469"/>
                  </a:lnTo>
                  <a:lnTo>
                    <a:pt x="117" y="469"/>
                  </a:lnTo>
                  <a:lnTo>
                    <a:pt x="116" y="469"/>
                  </a:lnTo>
                  <a:lnTo>
                    <a:pt x="113" y="471"/>
                  </a:lnTo>
                  <a:lnTo>
                    <a:pt x="113" y="473"/>
                  </a:lnTo>
                  <a:lnTo>
                    <a:pt x="108" y="485"/>
                  </a:lnTo>
                  <a:lnTo>
                    <a:pt x="108" y="512"/>
                  </a:lnTo>
                  <a:lnTo>
                    <a:pt x="106" y="515"/>
                  </a:lnTo>
                  <a:lnTo>
                    <a:pt x="104" y="515"/>
                  </a:lnTo>
                  <a:lnTo>
                    <a:pt x="97" y="511"/>
                  </a:lnTo>
                  <a:lnTo>
                    <a:pt x="94" y="513"/>
                  </a:lnTo>
                  <a:lnTo>
                    <a:pt x="92" y="517"/>
                  </a:lnTo>
                  <a:lnTo>
                    <a:pt x="94" y="520"/>
                  </a:lnTo>
                  <a:lnTo>
                    <a:pt x="95" y="526"/>
                  </a:lnTo>
                  <a:lnTo>
                    <a:pt x="91" y="532"/>
                  </a:lnTo>
                  <a:lnTo>
                    <a:pt x="91" y="530"/>
                  </a:lnTo>
                  <a:lnTo>
                    <a:pt x="76" y="529"/>
                  </a:lnTo>
                  <a:lnTo>
                    <a:pt x="76" y="535"/>
                  </a:lnTo>
                  <a:lnTo>
                    <a:pt x="61" y="534"/>
                  </a:lnTo>
                  <a:lnTo>
                    <a:pt x="58" y="527"/>
                  </a:lnTo>
                  <a:lnTo>
                    <a:pt x="59" y="471"/>
                  </a:lnTo>
                  <a:lnTo>
                    <a:pt x="58" y="464"/>
                  </a:lnTo>
                  <a:lnTo>
                    <a:pt x="54" y="453"/>
                  </a:lnTo>
                  <a:lnTo>
                    <a:pt x="49" y="445"/>
                  </a:lnTo>
                  <a:lnTo>
                    <a:pt x="47" y="439"/>
                  </a:lnTo>
                  <a:lnTo>
                    <a:pt x="47" y="424"/>
                  </a:lnTo>
                  <a:lnTo>
                    <a:pt x="48" y="416"/>
                  </a:lnTo>
                  <a:lnTo>
                    <a:pt x="47" y="406"/>
                  </a:lnTo>
                  <a:lnTo>
                    <a:pt x="46" y="401"/>
                  </a:lnTo>
                  <a:lnTo>
                    <a:pt x="37" y="384"/>
                  </a:lnTo>
                  <a:lnTo>
                    <a:pt x="32" y="378"/>
                  </a:lnTo>
                  <a:lnTo>
                    <a:pt x="35" y="375"/>
                  </a:lnTo>
                  <a:lnTo>
                    <a:pt x="37" y="367"/>
                  </a:lnTo>
                  <a:lnTo>
                    <a:pt x="35" y="364"/>
                  </a:lnTo>
                  <a:lnTo>
                    <a:pt x="35" y="360"/>
                  </a:lnTo>
                  <a:lnTo>
                    <a:pt x="35" y="356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4" y="339"/>
                  </a:lnTo>
                  <a:lnTo>
                    <a:pt x="37" y="335"/>
                  </a:lnTo>
                  <a:lnTo>
                    <a:pt x="37" y="328"/>
                  </a:lnTo>
                  <a:lnTo>
                    <a:pt x="31" y="325"/>
                  </a:lnTo>
                  <a:lnTo>
                    <a:pt x="31" y="316"/>
                  </a:lnTo>
                  <a:lnTo>
                    <a:pt x="32" y="307"/>
                  </a:lnTo>
                  <a:lnTo>
                    <a:pt x="36" y="302"/>
                  </a:lnTo>
                  <a:lnTo>
                    <a:pt x="48" y="295"/>
                  </a:lnTo>
                  <a:lnTo>
                    <a:pt x="55" y="300"/>
                  </a:lnTo>
                  <a:lnTo>
                    <a:pt x="67" y="302"/>
                  </a:lnTo>
                  <a:lnTo>
                    <a:pt x="68" y="301"/>
                  </a:lnTo>
                  <a:lnTo>
                    <a:pt x="72" y="301"/>
                  </a:lnTo>
                  <a:lnTo>
                    <a:pt x="79" y="300"/>
                  </a:lnTo>
                  <a:lnTo>
                    <a:pt x="82" y="294"/>
                  </a:lnTo>
                  <a:lnTo>
                    <a:pt x="83" y="291"/>
                  </a:lnTo>
                  <a:lnTo>
                    <a:pt x="78" y="287"/>
                  </a:lnTo>
                  <a:lnTo>
                    <a:pt x="75" y="288"/>
                  </a:lnTo>
                  <a:lnTo>
                    <a:pt x="62" y="285"/>
                  </a:lnTo>
                  <a:lnTo>
                    <a:pt x="63" y="279"/>
                  </a:lnTo>
                  <a:lnTo>
                    <a:pt x="51" y="273"/>
                  </a:lnTo>
                  <a:lnTo>
                    <a:pt x="49" y="270"/>
                  </a:lnTo>
                  <a:lnTo>
                    <a:pt x="50" y="265"/>
                  </a:lnTo>
                  <a:lnTo>
                    <a:pt x="56" y="265"/>
                  </a:lnTo>
                  <a:lnTo>
                    <a:pt x="55" y="263"/>
                  </a:lnTo>
                  <a:lnTo>
                    <a:pt x="52" y="258"/>
                  </a:lnTo>
                  <a:lnTo>
                    <a:pt x="49" y="257"/>
                  </a:lnTo>
                  <a:lnTo>
                    <a:pt x="47" y="258"/>
                  </a:lnTo>
                  <a:lnTo>
                    <a:pt x="39" y="252"/>
                  </a:lnTo>
                  <a:lnTo>
                    <a:pt x="31" y="241"/>
                  </a:lnTo>
                  <a:lnTo>
                    <a:pt x="30" y="238"/>
                  </a:lnTo>
                  <a:lnTo>
                    <a:pt x="26" y="235"/>
                  </a:lnTo>
                  <a:lnTo>
                    <a:pt x="24" y="233"/>
                  </a:lnTo>
                  <a:lnTo>
                    <a:pt x="29" y="217"/>
                  </a:lnTo>
                  <a:lnTo>
                    <a:pt x="23" y="214"/>
                  </a:lnTo>
                  <a:lnTo>
                    <a:pt x="24" y="208"/>
                  </a:lnTo>
                  <a:lnTo>
                    <a:pt x="20" y="195"/>
                  </a:lnTo>
                  <a:lnTo>
                    <a:pt x="10" y="192"/>
                  </a:lnTo>
                  <a:lnTo>
                    <a:pt x="9" y="185"/>
                  </a:lnTo>
                  <a:lnTo>
                    <a:pt x="4" y="179"/>
                  </a:lnTo>
                  <a:lnTo>
                    <a:pt x="0" y="167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207672" y="4264397"/>
              <a:ext cx="808564" cy="805209"/>
            </a:xfrm>
            <a:custGeom>
              <a:avLst/>
              <a:gdLst>
                <a:gd name="T0" fmla="*/ 9 w 350"/>
                <a:gd name="T1" fmla="*/ 165 h 390"/>
                <a:gd name="T2" fmla="*/ 13 w 350"/>
                <a:gd name="T3" fmla="*/ 201 h 390"/>
                <a:gd name="T4" fmla="*/ 27 w 350"/>
                <a:gd name="T5" fmla="*/ 215 h 390"/>
                <a:gd name="T6" fmla="*/ 48 w 350"/>
                <a:gd name="T7" fmla="*/ 231 h 390"/>
                <a:gd name="T8" fmla="*/ 56 w 350"/>
                <a:gd name="T9" fmla="*/ 235 h 390"/>
                <a:gd name="T10" fmla="*/ 69 w 350"/>
                <a:gd name="T11" fmla="*/ 234 h 390"/>
                <a:gd name="T12" fmla="*/ 85 w 350"/>
                <a:gd name="T13" fmla="*/ 210 h 390"/>
                <a:gd name="T14" fmla="*/ 96 w 350"/>
                <a:gd name="T15" fmla="*/ 222 h 390"/>
                <a:gd name="T16" fmla="*/ 92 w 350"/>
                <a:gd name="T17" fmla="*/ 245 h 390"/>
                <a:gd name="T18" fmla="*/ 96 w 350"/>
                <a:gd name="T19" fmla="*/ 261 h 390"/>
                <a:gd name="T20" fmla="*/ 97 w 350"/>
                <a:gd name="T21" fmla="*/ 281 h 390"/>
                <a:gd name="T22" fmla="*/ 85 w 350"/>
                <a:gd name="T23" fmla="*/ 316 h 390"/>
                <a:gd name="T24" fmla="*/ 93 w 350"/>
                <a:gd name="T25" fmla="*/ 324 h 390"/>
                <a:gd name="T26" fmla="*/ 116 w 350"/>
                <a:gd name="T27" fmla="*/ 335 h 390"/>
                <a:gd name="T28" fmla="*/ 134 w 350"/>
                <a:gd name="T29" fmla="*/ 350 h 390"/>
                <a:gd name="T30" fmla="*/ 151 w 350"/>
                <a:gd name="T31" fmla="*/ 362 h 390"/>
                <a:gd name="T32" fmla="*/ 163 w 350"/>
                <a:gd name="T33" fmla="*/ 348 h 390"/>
                <a:gd name="T34" fmla="*/ 183 w 350"/>
                <a:gd name="T35" fmla="*/ 345 h 390"/>
                <a:gd name="T36" fmla="*/ 204 w 350"/>
                <a:gd name="T37" fmla="*/ 363 h 390"/>
                <a:gd name="T38" fmla="*/ 221 w 350"/>
                <a:gd name="T39" fmla="*/ 367 h 390"/>
                <a:gd name="T40" fmla="*/ 227 w 350"/>
                <a:gd name="T41" fmla="*/ 354 h 390"/>
                <a:gd name="T42" fmla="*/ 248 w 350"/>
                <a:gd name="T43" fmla="*/ 365 h 390"/>
                <a:gd name="T44" fmla="*/ 254 w 350"/>
                <a:gd name="T45" fmla="*/ 368 h 390"/>
                <a:gd name="T46" fmla="*/ 258 w 350"/>
                <a:gd name="T47" fmla="*/ 356 h 390"/>
                <a:gd name="T48" fmla="*/ 270 w 350"/>
                <a:gd name="T49" fmla="*/ 344 h 390"/>
                <a:gd name="T50" fmla="*/ 276 w 350"/>
                <a:gd name="T51" fmla="*/ 353 h 390"/>
                <a:gd name="T52" fmla="*/ 294 w 350"/>
                <a:gd name="T53" fmla="*/ 380 h 390"/>
                <a:gd name="T54" fmla="*/ 304 w 350"/>
                <a:gd name="T55" fmla="*/ 377 h 390"/>
                <a:gd name="T56" fmla="*/ 314 w 350"/>
                <a:gd name="T57" fmla="*/ 385 h 390"/>
                <a:gd name="T58" fmla="*/ 323 w 350"/>
                <a:gd name="T59" fmla="*/ 386 h 390"/>
                <a:gd name="T60" fmla="*/ 333 w 350"/>
                <a:gd name="T61" fmla="*/ 389 h 390"/>
                <a:gd name="T62" fmla="*/ 334 w 350"/>
                <a:gd name="T63" fmla="*/ 371 h 390"/>
                <a:gd name="T64" fmla="*/ 343 w 350"/>
                <a:gd name="T65" fmla="*/ 364 h 390"/>
                <a:gd name="T66" fmla="*/ 339 w 350"/>
                <a:gd name="T67" fmla="*/ 352 h 390"/>
                <a:gd name="T68" fmla="*/ 344 w 350"/>
                <a:gd name="T69" fmla="*/ 333 h 390"/>
                <a:gd name="T70" fmla="*/ 346 w 350"/>
                <a:gd name="T71" fmla="*/ 320 h 390"/>
                <a:gd name="T72" fmla="*/ 346 w 350"/>
                <a:gd name="T73" fmla="*/ 308 h 390"/>
                <a:gd name="T74" fmla="*/ 340 w 350"/>
                <a:gd name="T75" fmla="*/ 292 h 390"/>
                <a:gd name="T76" fmla="*/ 336 w 350"/>
                <a:gd name="T77" fmla="*/ 268 h 390"/>
                <a:gd name="T78" fmla="*/ 298 w 350"/>
                <a:gd name="T79" fmla="*/ 260 h 390"/>
                <a:gd name="T80" fmla="*/ 269 w 350"/>
                <a:gd name="T81" fmla="*/ 256 h 390"/>
                <a:gd name="T82" fmla="*/ 256 w 350"/>
                <a:gd name="T83" fmla="*/ 229 h 390"/>
                <a:gd name="T84" fmla="*/ 242 w 350"/>
                <a:gd name="T85" fmla="*/ 228 h 390"/>
                <a:gd name="T86" fmla="*/ 198 w 350"/>
                <a:gd name="T87" fmla="*/ 211 h 390"/>
                <a:gd name="T88" fmla="*/ 205 w 350"/>
                <a:gd name="T89" fmla="*/ 180 h 390"/>
                <a:gd name="T90" fmla="*/ 190 w 350"/>
                <a:gd name="T91" fmla="*/ 168 h 390"/>
                <a:gd name="T92" fmla="*/ 187 w 350"/>
                <a:gd name="T93" fmla="*/ 158 h 390"/>
                <a:gd name="T94" fmla="*/ 155 w 350"/>
                <a:gd name="T95" fmla="*/ 156 h 390"/>
                <a:gd name="T96" fmla="*/ 150 w 350"/>
                <a:gd name="T97" fmla="*/ 81 h 390"/>
                <a:gd name="T98" fmla="*/ 144 w 350"/>
                <a:gd name="T99" fmla="*/ 44 h 390"/>
                <a:gd name="T100" fmla="*/ 128 w 350"/>
                <a:gd name="T101" fmla="*/ 5 h 390"/>
                <a:gd name="T102" fmla="*/ 125 w 350"/>
                <a:gd name="T103" fmla="*/ 1 h 390"/>
                <a:gd name="T104" fmla="*/ 126 w 350"/>
                <a:gd name="T105" fmla="*/ 12 h 390"/>
                <a:gd name="T106" fmla="*/ 111 w 350"/>
                <a:gd name="T107" fmla="*/ 33 h 390"/>
                <a:gd name="T108" fmla="*/ 95 w 350"/>
                <a:gd name="T109" fmla="*/ 45 h 390"/>
                <a:gd name="T110" fmla="*/ 98 w 350"/>
                <a:gd name="T111" fmla="*/ 71 h 390"/>
                <a:gd name="T112" fmla="*/ 52 w 350"/>
                <a:gd name="T113" fmla="*/ 132 h 390"/>
                <a:gd name="T114" fmla="*/ 16 w 350"/>
                <a:gd name="T115" fmla="*/ 143 h 390"/>
                <a:gd name="T116" fmla="*/ 1 w 350"/>
                <a:gd name="T117" fmla="*/ 156 h 39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50"/>
                <a:gd name="T178" fmla="*/ 0 h 390"/>
                <a:gd name="T179" fmla="*/ 350 w 350"/>
                <a:gd name="T180" fmla="*/ 390 h 39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50" h="390">
                  <a:moveTo>
                    <a:pt x="0" y="158"/>
                  </a:moveTo>
                  <a:lnTo>
                    <a:pt x="1" y="162"/>
                  </a:lnTo>
                  <a:lnTo>
                    <a:pt x="5" y="163"/>
                  </a:lnTo>
                  <a:lnTo>
                    <a:pt x="9" y="165"/>
                  </a:lnTo>
                  <a:lnTo>
                    <a:pt x="10" y="169"/>
                  </a:lnTo>
                  <a:lnTo>
                    <a:pt x="10" y="192"/>
                  </a:lnTo>
                  <a:lnTo>
                    <a:pt x="12" y="196"/>
                  </a:lnTo>
                  <a:lnTo>
                    <a:pt x="13" y="201"/>
                  </a:lnTo>
                  <a:lnTo>
                    <a:pt x="21" y="210"/>
                  </a:lnTo>
                  <a:lnTo>
                    <a:pt x="22" y="210"/>
                  </a:lnTo>
                  <a:lnTo>
                    <a:pt x="23" y="212"/>
                  </a:lnTo>
                  <a:lnTo>
                    <a:pt x="27" y="215"/>
                  </a:lnTo>
                  <a:lnTo>
                    <a:pt x="31" y="214"/>
                  </a:lnTo>
                  <a:lnTo>
                    <a:pt x="33" y="218"/>
                  </a:lnTo>
                  <a:lnTo>
                    <a:pt x="39" y="220"/>
                  </a:lnTo>
                  <a:lnTo>
                    <a:pt x="48" y="231"/>
                  </a:lnTo>
                  <a:lnTo>
                    <a:pt x="51" y="239"/>
                  </a:lnTo>
                  <a:lnTo>
                    <a:pt x="53" y="243"/>
                  </a:lnTo>
                  <a:lnTo>
                    <a:pt x="56" y="241"/>
                  </a:lnTo>
                  <a:lnTo>
                    <a:pt x="56" y="235"/>
                  </a:lnTo>
                  <a:lnTo>
                    <a:pt x="57" y="233"/>
                  </a:lnTo>
                  <a:lnTo>
                    <a:pt x="64" y="238"/>
                  </a:lnTo>
                  <a:lnTo>
                    <a:pt x="67" y="238"/>
                  </a:lnTo>
                  <a:lnTo>
                    <a:pt x="69" y="234"/>
                  </a:lnTo>
                  <a:lnTo>
                    <a:pt x="77" y="226"/>
                  </a:lnTo>
                  <a:lnTo>
                    <a:pt x="81" y="220"/>
                  </a:lnTo>
                  <a:lnTo>
                    <a:pt x="82" y="209"/>
                  </a:lnTo>
                  <a:lnTo>
                    <a:pt x="85" y="210"/>
                  </a:lnTo>
                  <a:lnTo>
                    <a:pt x="89" y="216"/>
                  </a:lnTo>
                  <a:lnTo>
                    <a:pt x="92" y="218"/>
                  </a:lnTo>
                  <a:lnTo>
                    <a:pt x="95" y="218"/>
                  </a:lnTo>
                  <a:lnTo>
                    <a:pt x="96" y="222"/>
                  </a:lnTo>
                  <a:lnTo>
                    <a:pt x="96" y="226"/>
                  </a:lnTo>
                  <a:lnTo>
                    <a:pt x="97" y="232"/>
                  </a:lnTo>
                  <a:lnTo>
                    <a:pt x="96" y="240"/>
                  </a:lnTo>
                  <a:lnTo>
                    <a:pt x="92" y="245"/>
                  </a:lnTo>
                  <a:lnTo>
                    <a:pt x="89" y="247"/>
                  </a:lnTo>
                  <a:lnTo>
                    <a:pt x="89" y="252"/>
                  </a:lnTo>
                  <a:lnTo>
                    <a:pt x="93" y="259"/>
                  </a:lnTo>
                  <a:lnTo>
                    <a:pt x="96" y="261"/>
                  </a:lnTo>
                  <a:lnTo>
                    <a:pt x="97" y="262"/>
                  </a:lnTo>
                  <a:lnTo>
                    <a:pt x="98" y="264"/>
                  </a:lnTo>
                  <a:lnTo>
                    <a:pt x="97" y="276"/>
                  </a:lnTo>
                  <a:lnTo>
                    <a:pt x="97" y="281"/>
                  </a:lnTo>
                  <a:lnTo>
                    <a:pt x="96" y="294"/>
                  </a:lnTo>
                  <a:lnTo>
                    <a:pt x="90" y="308"/>
                  </a:lnTo>
                  <a:lnTo>
                    <a:pt x="89" y="311"/>
                  </a:lnTo>
                  <a:lnTo>
                    <a:pt x="85" y="316"/>
                  </a:lnTo>
                  <a:lnTo>
                    <a:pt x="85" y="321"/>
                  </a:lnTo>
                  <a:lnTo>
                    <a:pt x="86" y="324"/>
                  </a:lnTo>
                  <a:lnTo>
                    <a:pt x="90" y="324"/>
                  </a:lnTo>
                  <a:lnTo>
                    <a:pt x="93" y="324"/>
                  </a:lnTo>
                  <a:lnTo>
                    <a:pt x="96" y="326"/>
                  </a:lnTo>
                  <a:lnTo>
                    <a:pt x="99" y="333"/>
                  </a:lnTo>
                  <a:lnTo>
                    <a:pt x="108" y="333"/>
                  </a:lnTo>
                  <a:lnTo>
                    <a:pt x="116" y="335"/>
                  </a:lnTo>
                  <a:lnTo>
                    <a:pt x="120" y="333"/>
                  </a:lnTo>
                  <a:lnTo>
                    <a:pt x="127" y="345"/>
                  </a:lnTo>
                  <a:lnTo>
                    <a:pt x="133" y="350"/>
                  </a:lnTo>
                  <a:lnTo>
                    <a:pt x="134" y="350"/>
                  </a:lnTo>
                  <a:lnTo>
                    <a:pt x="141" y="356"/>
                  </a:lnTo>
                  <a:lnTo>
                    <a:pt x="144" y="359"/>
                  </a:lnTo>
                  <a:lnTo>
                    <a:pt x="146" y="361"/>
                  </a:lnTo>
                  <a:lnTo>
                    <a:pt x="151" y="362"/>
                  </a:lnTo>
                  <a:lnTo>
                    <a:pt x="156" y="361"/>
                  </a:lnTo>
                  <a:lnTo>
                    <a:pt x="158" y="357"/>
                  </a:lnTo>
                  <a:lnTo>
                    <a:pt x="159" y="351"/>
                  </a:lnTo>
                  <a:lnTo>
                    <a:pt x="163" y="348"/>
                  </a:lnTo>
                  <a:lnTo>
                    <a:pt x="172" y="344"/>
                  </a:lnTo>
                  <a:lnTo>
                    <a:pt x="176" y="345"/>
                  </a:lnTo>
                  <a:lnTo>
                    <a:pt x="179" y="346"/>
                  </a:lnTo>
                  <a:lnTo>
                    <a:pt x="183" y="345"/>
                  </a:lnTo>
                  <a:lnTo>
                    <a:pt x="185" y="346"/>
                  </a:lnTo>
                  <a:lnTo>
                    <a:pt x="188" y="350"/>
                  </a:lnTo>
                  <a:lnTo>
                    <a:pt x="191" y="352"/>
                  </a:lnTo>
                  <a:lnTo>
                    <a:pt x="204" y="363"/>
                  </a:lnTo>
                  <a:lnTo>
                    <a:pt x="208" y="363"/>
                  </a:lnTo>
                  <a:lnTo>
                    <a:pt x="215" y="365"/>
                  </a:lnTo>
                  <a:lnTo>
                    <a:pt x="219" y="365"/>
                  </a:lnTo>
                  <a:lnTo>
                    <a:pt x="221" y="367"/>
                  </a:lnTo>
                  <a:lnTo>
                    <a:pt x="223" y="363"/>
                  </a:lnTo>
                  <a:lnTo>
                    <a:pt x="223" y="360"/>
                  </a:lnTo>
                  <a:lnTo>
                    <a:pt x="225" y="356"/>
                  </a:lnTo>
                  <a:lnTo>
                    <a:pt x="227" y="354"/>
                  </a:lnTo>
                  <a:lnTo>
                    <a:pt x="233" y="357"/>
                  </a:lnTo>
                  <a:lnTo>
                    <a:pt x="238" y="362"/>
                  </a:lnTo>
                  <a:lnTo>
                    <a:pt x="244" y="366"/>
                  </a:lnTo>
                  <a:lnTo>
                    <a:pt x="248" y="365"/>
                  </a:lnTo>
                  <a:lnTo>
                    <a:pt x="249" y="364"/>
                  </a:lnTo>
                  <a:lnTo>
                    <a:pt x="250" y="364"/>
                  </a:lnTo>
                  <a:lnTo>
                    <a:pt x="253" y="365"/>
                  </a:lnTo>
                  <a:lnTo>
                    <a:pt x="254" y="368"/>
                  </a:lnTo>
                  <a:lnTo>
                    <a:pt x="256" y="368"/>
                  </a:lnTo>
                  <a:lnTo>
                    <a:pt x="258" y="365"/>
                  </a:lnTo>
                  <a:lnTo>
                    <a:pt x="258" y="357"/>
                  </a:lnTo>
                  <a:lnTo>
                    <a:pt x="258" y="356"/>
                  </a:lnTo>
                  <a:lnTo>
                    <a:pt x="259" y="353"/>
                  </a:lnTo>
                  <a:lnTo>
                    <a:pt x="262" y="346"/>
                  </a:lnTo>
                  <a:lnTo>
                    <a:pt x="265" y="343"/>
                  </a:lnTo>
                  <a:lnTo>
                    <a:pt x="270" y="344"/>
                  </a:lnTo>
                  <a:lnTo>
                    <a:pt x="269" y="346"/>
                  </a:lnTo>
                  <a:lnTo>
                    <a:pt x="271" y="347"/>
                  </a:lnTo>
                  <a:lnTo>
                    <a:pt x="275" y="344"/>
                  </a:lnTo>
                  <a:lnTo>
                    <a:pt x="276" y="353"/>
                  </a:lnTo>
                  <a:lnTo>
                    <a:pt x="277" y="355"/>
                  </a:lnTo>
                  <a:lnTo>
                    <a:pt x="282" y="369"/>
                  </a:lnTo>
                  <a:lnTo>
                    <a:pt x="292" y="389"/>
                  </a:lnTo>
                  <a:lnTo>
                    <a:pt x="294" y="380"/>
                  </a:lnTo>
                  <a:lnTo>
                    <a:pt x="295" y="378"/>
                  </a:lnTo>
                  <a:lnTo>
                    <a:pt x="298" y="376"/>
                  </a:lnTo>
                  <a:lnTo>
                    <a:pt x="299" y="375"/>
                  </a:lnTo>
                  <a:lnTo>
                    <a:pt x="304" y="377"/>
                  </a:lnTo>
                  <a:lnTo>
                    <a:pt x="306" y="382"/>
                  </a:lnTo>
                  <a:lnTo>
                    <a:pt x="309" y="384"/>
                  </a:lnTo>
                  <a:lnTo>
                    <a:pt x="310" y="385"/>
                  </a:lnTo>
                  <a:lnTo>
                    <a:pt x="314" y="385"/>
                  </a:lnTo>
                  <a:lnTo>
                    <a:pt x="317" y="386"/>
                  </a:lnTo>
                  <a:lnTo>
                    <a:pt x="319" y="387"/>
                  </a:lnTo>
                  <a:lnTo>
                    <a:pt x="321" y="386"/>
                  </a:lnTo>
                  <a:lnTo>
                    <a:pt x="323" y="386"/>
                  </a:lnTo>
                  <a:lnTo>
                    <a:pt x="325" y="387"/>
                  </a:lnTo>
                  <a:lnTo>
                    <a:pt x="327" y="387"/>
                  </a:lnTo>
                  <a:lnTo>
                    <a:pt x="331" y="389"/>
                  </a:lnTo>
                  <a:lnTo>
                    <a:pt x="333" y="389"/>
                  </a:lnTo>
                  <a:lnTo>
                    <a:pt x="335" y="387"/>
                  </a:lnTo>
                  <a:lnTo>
                    <a:pt x="336" y="383"/>
                  </a:lnTo>
                  <a:lnTo>
                    <a:pt x="335" y="375"/>
                  </a:lnTo>
                  <a:lnTo>
                    <a:pt x="334" y="371"/>
                  </a:lnTo>
                  <a:lnTo>
                    <a:pt x="335" y="368"/>
                  </a:lnTo>
                  <a:lnTo>
                    <a:pt x="340" y="367"/>
                  </a:lnTo>
                  <a:lnTo>
                    <a:pt x="342" y="365"/>
                  </a:lnTo>
                  <a:lnTo>
                    <a:pt x="343" y="364"/>
                  </a:lnTo>
                  <a:lnTo>
                    <a:pt x="344" y="361"/>
                  </a:lnTo>
                  <a:lnTo>
                    <a:pt x="344" y="358"/>
                  </a:lnTo>
                  <a:lnTo>
                    <a:pt x="340" y="354"/>
                  </a:lnTo>
                  <a:lnTo>
                    <a:pt x="339" y="352"/>
                  </a:lnTo>
                  <a:lnTo>
                    <a:pt x="339" y="349"/>
                  </a:lnTo>
                  <a:lnTo>
                    <a:pt x="337" y="347"/>
                  </a:lnTo>
                  <a:lnTo>
                    <a:pt x="340" y="339"/>
                  </a:lnTo>
                  <a:lnTo>
                    <a:pt x="344" y="333"/>
                  </a:lnTo>
                  <a:lnTo>
                    <a:pt x="348" y="330"/>
                  </a:lnTo>
                  <a:lnTo>
                    <a:pt x="349" y="327"/>
                  </a:lnTo>
                  <a:lnTo>
                    <a:pt x="349" y="322"/>
                  </a:lnTo>
                  <a:lnTo>
                    <a:pt x="346" y="320"/>
                  </a:lnTo>
                  <a:lnTo>
                    <a:pt x="346" y="318"/>
                  </a:lnTo>
                  <a:lnTo>
                    <a:pt x="346" y="312"/>
                  </a:lnTo>
                  <a:lnTo>
                    <a:pt x="347" y="310"/>
                  </a:lnTo>
                  <a:lnTo>
                    <a:pt x="346" y="308"/>
                  </a:lnTo>
                  <a:lnTo>
                    <a:pt x="343" y="306"/>
                  </a:lnTo>
                  <a:lnTo>
                    <a:pt x="331" y="304"/>
                  </a:lnTo>
                  <a:lnTo>
                    <a:pt x="336" y="302"/>
                  </a:lnTo>
                  <a:lnTo>
                    <a:pt x="340" y="292"/>
                  </a:lnTo>
                  <a:lnTo>
                    <a:pt x="339" y="285"/>
                  </a:lnTo>
                  <a:lnTo>
                    <a:pt x="345" y="278"/>
                  </a:lnTo>
                  <a:lnTo>
                    <a:pt x="345" y="274"/>
                  </a:lnTo>
                  <a:lnTo>
                    <a:pt x="336" y="268"/>
                  </a:lnTo>
                  <a:lnTo>
                    <a:pt x="342" y="256"/>
                  </a:lnTo>
                  <a:lnTo>
                    <a:pt x="310" y="260"/>
                  </a:lnTo>
                  <a:lnTo>
                    <a:pt x="311" y="257"/>
                  </a:lnTo>
                  <a:lnTo>
                    <a:pt x="298" y="260"/>
                  </a:lnTo>
                  <a:lnTo>
                    <a:pt x="286" y="256"/>
                  </a:lnTo>
                  <a:lnTo>
                    <a:pt x="281" y="258"/>
                  </a:lnTo>
                  <a:lnTo>
                    <a:pt x="275" y="256"/>
                  </a:lnTo>
                  <a:lnTo>
                    <a:pt x="269" y="256"/>
                  </a:lnTo>
                  <a:lnTo>
                    <a:pt x="265" y="253"/>
                  </a:lnTo>
                  <a:lnTo>
                    <a:pt x="261" y="248"/>
                  </a:lnTo>
                  <a:lnTo>
                    <a:pt x="260" y="239"/>
                  </a:lnTo>
                  <a:lnTo>
                    <a:pt x="256" y="229"/>
                  </a:lnTo>
                  <a:lnTo>
                    <a:pt x="246" y="221"/>
                  </a:lnTo>
                  <a:lnTo>
                    <a:pt x="240" y="220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2" y="231"/>
                  </a:lnTo>
                  <a:lnTo>
                    <a:pt x="211" y="217"/>
                  </a:lnTo>
                  <a:lnTo>
                    <a:pt x="199" y="213"/>
                  </a:lnTo>
                  <a:lnTo>
                    <a:pt x="198" y="211"/>
                  </a:lnTo>
                  <a:lnTo>
                    <a:pt x="196" y="207"/>
                  </a:lnTo>
                  <a:lnTo>
                    <a:pt x="198" y="194"/>
                  </a:lnTo>
                  <a:lnTo>
                    <a:pt x="204" y="192"/>
                  </a:lnTo>
                  <a:lnTo>
                    <a:pt x="205" y="180"/>
                  </a:lnTo>
                  <a:lnTo>
                    <a:pt x="199" y="173"/>
                  </a:lnTo>
                  <a:lnTo>
                    <a:pt x="198" y="169"/>
                  </a:lnTo>
                  <a:lnTo>
                    <a:pt x="197" y="166"/>
                  </a:lnTo>
                  <a:lnTo>
                    <a:pt x="190" y="168"/>
                  </a:lnTo>
                  <a:lnTo>
                    <a:pt x="189" y="167"/>
                  </a:lnTo>
                  <a:lnTo>
                    <a:pt x="188" y="163"/>
                  </a:lnTo>
                  <a:lnTo>
                    <a:pt x="187" y="160"/>
                  </a:lnTo>
                  <a:lnTo>
                    <a:pt x="187" y="158"/>
                  </a:lnTo>
                  <a:lnTo>
                    <a:pt x="172" y="157"/>
                  </a:lnTo>
                  <a:lnTo>
                    <a:pt x="172" y="163"/>
                  </a:lnTo>
                  <a:lnTo>
                    <a:pt x="157" y="162"/>
                  </a:lnTo>
                  <a:lnTo>
                    <a:pt x="155" y="156"/>
                  </a:lnTo>
                  <a:lnTo>
                    <a:pt x="156" y="135"/>
                  </a:lnTo>
                  <a:lnTo>
                    <a:pt x="155" y="99"/>
                  </a:lnTo>
                  <a:lnTo>
                    <a:pt x="154" y="92"/>
                  </a:lnTo>
                  <a:lnTo>
                    <a:pt x="150" y="81"/>
                  </a:lnTo>
                  <a:lnTo>
                    <a:pt x="145" y="73"/>
                  </a:lnTo>
                  <a:lnTo>
                    <a:pt x="143" y="67"/>
                  </a:lnTo>
                  <a:lnTo>
                    <a:pt x="143" y="51"/>
                  </a:lnTo>
                  <a:lnTo>
                    <a:pt x="144" y="44"/>
                  </a:lnTo>
                  <a:lnTo>
                    <a:pt x="144" y="34"/>
                  </a:lnTo>
                  <a:lnTo>
                    <a:pt x="142" y="29"/>
                  </a:lnTo>
                  <a:lnTo>
                    <a:pt x="133" y="12"/>
                  </a:lnTo>
                  <a:lnTo>
                    <a:pt x="128" y="5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5" y="0"/>
                  </a:lnTo>
                  <a:lnTo>
                    <a:pt x="125" y="1"/>
                  </a:lnTo>
                  <a:lnTo>
                    <a:pt x="125" y="6"/>
                  </a:lnTo>
                  <a:lnTo>
                    <a:pt x="127" y="7"/>
                  </a:lnTo>
                  <a:lnTo>
                    <a:pt x="128" y="9"/>
                  </a:lnTo>
                  <a:lnTo>
                    <a:pt x="126" y="12"/>
                  </a:lnTo>
                  <a:lnTo>
                    <a:pt x="123" y="14"/>
                  </a:lnTo>
                  <a:lnTo>
                    <a:pt x="115" y="20"/>
                  </a:lnTo>
                  <a:lnTo>
                    <a:pt x="113" y="23"/>
                  </a:lnTo>
                  <a:lnTo>
                    <a:pt x="111" y="33"/>
                  </a:lnTo>
                  <a:lnTo>
                    <a:pt x="111" y="39"/>
                  </a:lnTo>
                  <a:lnTo>
                    <a:pt x="107" y="45"/>
                  </a:lnTo>
                  <a:lnTo>
                    <a:pt x="96" y="43"/>
                  </a:lnTo>
                  <a:lnTo>
                    <a:pt x="95" y="45"/>
                  </a:lnTo>
                  <a:lnTo>
                    <a:pt x="94" y="48"/>
                  </a:lnTo>
                  <a:lnTo>
                    <a:pt x="95" y="54"/>
                  </a:lnTo>
                  <a:lnTo>
                    <a:pt x="98" y="69"/>
                  </a:lnTo>
                  <a:lnTo>
                    <a:pt x="98" y="71"/>
                  </a:lnTo>
                  <a:lnTo>
                    <a:pt x="80" y="92"/>
                  </a:lnTo>
                  <a:lnTo>
                    <a:pt x="76" y="100"/>
                  </a:lnTo>
                  <a:lnTo>
                    <a:pt x="55" y="129"/>
                  </a:lnTo>
                  <a:lnTo>
                    <a:pt x="52" y="132"/>
                  </a:lnTo>
                  <a:lnTo>
                    <a:pt x="41" y="136"/>
                  </a:lnTo>
                  <a:lnTo>
                    <a:pt x="32" y="138"/>
                  </a:lnTo>
                  <a:lnTo>
                    <a:pt x="24" y="139"/>
                  </a:lnTo>
                  <a:lnTo>
                    <a:pt x="16" y="143"/>
                  </a:lnTo>
                  <a:lnTo>
                    <a:pt x="11" y="146"/>
                  </a:lnTo>
                  <a:lnTo>
                    <a:pt x="10" y="149"/>
                  </a:lnTo>
                  <a:lnTo>
                    <a:pt x="6" y="151"/>
                  </a:lnTo>
                  <a:lnTo>
                    <a:pt x="1" y="156"/>
                  </a:lnTo>
                  <a:lnTo>
                    <a:pt x="0" y="158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MX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642159" y="3527146"/>
              <a:ext cx="590159" cy="1307693"/>
            </a:xfrm>
            <a:custGeom>
              <a:avLst/>
              <a:gdLst>
                <a:gd name="T0" fmla="*/ 250 w 254"/>
                <a:gd name="T1" fmla="*/ 230 h 636"/>
                <a:gd name="T2" fmla="*/ 225 w 254"/>
                <a:gd name="T3" fmla="*/ 300 h 636"/>
                <a:gd name="T4" fmla="*/ 213 w 254"/>
                <a:gd name="T5" fmla="*/ 323 h 636"/>
                <a:gd name="T6" fmla="*/ 207 w 254"/>
                <a:gd name="T7" fmla="*/ 358 h 636"/>
                <a:gd name="T8" fmla="*/ 208 w 254"/>
                <a:gd name="T9" fmla="*/ 378 h 636"/>
                <a:gd name="T10" fmla="*/ 206 w 254"/>
                <a:gd name="T11" fmla="*/ 432 h 636"/>
                <a:gd name="T12" fmla="*/ 212 w 254"/>
                <a:gd name="T13" fmla="*/ 519 h 636"/>
                <a:gd name="T14" fmla="*/ 214 w 254"/>
                <a:gd name="T15" fmla="*/ 531 h 636"/>
                <a:gd name="T16" fmla="*/ 216 w 254"/>
                <a:gd name="T17" fmla="*/ 541 h 636"/>
                <a:gd name="T18" fmla="*/ 213 w 254"/>
                <a:gd name="T19" fmla="*/ 558 h 636"/>
                <a:gd name="T20" fmla="*/ 212 w 254"/>
                <a:gd name="T21" fmla="*/ 573 h 636"/>
                <a:gd name="T22" fmla="*/ 206 w 254"/>
                <a:gd name="T23" fmla="*/ 578 h 636"/>
                <a:gd name="T24" fmla="*/ 202 w 254"/>
                <a:gd name="T25" fmla="*/ 596 h 636"/>
                <a:gd name="T26" fmla="*/ 209 w 254"/>
                <a:gd name="T27" fmla="*/ 601 h 636"/>
                <a:gd name="T28" fmla="*/ 212 w 254"/>
                <a:gd name="T29" fmla="*/ 624 h 636"/>
                <a:gd name="T30" fmla="*/ 206 w 254"/>
                <a:gd name="T31" fmla="*/ 629 h 636"/>
                <a:gd name="T32" fmla="*/ 190 w 254"/>
                <a:gd name="T33" fmla="*/ 609 h 636"/>
                <a:gd name="T34" fmla="*/ 183 w 254"/>
                <a:gd name="T35" fmla="*/ 606 h 636"/>
                <a:gd name="T36" fmla="*/ 172 w 254"/>
                <a:gd name="T37" fmla="*/ 611 h 636"/>
                <a:gd name="T38" fmla="*/ 162 w 254"/>
                <a:gd name="T39" fmla="*/ 612 h 636"/>
                <a:gd name="T40" fmla="*/ 155 w 254"/>
                <a:gd name="T41" fmla="*/ 612 h 636"/>
                <a:gd name="T42" fmla="*/ 99 w 254"/>
                <a:gd name="T43" fmla="*/ 612 h 636"/>
                <a:gd name="T44" fmla="*/ 77 w 254"/>
                <a:gd name="T45" fmla="*/ 609 h 636"/>
                <a:gd name="T46" fmla="*/ 59 w 254"/>
                <a:gd name="T47" fmla="*/ 576 h 636"/>
                <a:gd name="T48" fmla="*/ 54 w 254"/>
                <a:gd name="T49" fmla="*/ 587 h 636"/>
                <a:gd name="T50" fmla="*/ 9 w 254"/>
                <a:gd name="T51" fmla="*/ 562 h 636"/>
                <a:gd name="T52" fmla="*/ 18 w 254"/>
                <a:gd name="T53" fmla="*/ 535 h 636"/>
                <a:gd name="T54" fmla="*/ 3 w 254"/>
                <a:gd name="T55" fmla="*/ 523 h 636"/>
                <a:gd name="T56" fmla="*/ 4 w 254"/>
                <a:gd name="T57" fmla="*/ 510 h 636"/>
                <a:gd name="T58" fmla="*/ 6 w 254"/>
                <a:gd name="T59" fmla="*/ 495 h 636"/>
                <a:gd name="T60" fmla="*/ 17 w 254"/>
                <a:gd name="T61" fmla="*/ 468 h 636"/>
                <a:gd name="T62" fmla="*/ 26 w 254"/>
                <a:gd name="T63" fmla="*/ 453 h 636"/>
                <a:gd name="T64" fmla="*/ 40 w 254"/>
                <a:gd name="T65" fmla="*/ 455 h 636"/>
                <a:gd name="T66" fmla="*/ 57 w 254"/>
                <a:gd name="T67" fmla="*/ 434 h 636"/>
                <a:gd name="T68" fmla="*/ 54 w 254"/>
                <a:gd name="T69" fmla="*/ 427 h 636"/>
                <a:gd name="T70" fmla="*/ 43 w 254"/>
                <a:gd name="T71" fmla="*/ 409 h 636"/>
                <a:gd name="T72" fmla="*/ 45 w 254"/>
                <a:gd name="T73" fmla="*/ 375 h 636"/>
                <a:gd name="T74" fmla="*/ 37 w 254"/>
                <a:gd name="T75" fmla="*/ 358 h 636"/>
                <a:gd name="T76" fmla="*/ 50 w 254"/>
                <a:gd name="T77" fmla="*/ 353 h 636"/>
                <a:gd name="T78" fmla="*/ 60 w 254"/>
                <a:gd name="T79" fmla="*/ 343 h 636"/>
                <a:gd name="T80" fmla="*/ 80 w 254"/>
                <a:gd name="T81" fmla="*/ 333 h 636"/>
                <a:gd name="T82" fmla="*/ 81 w 254"/>
                <a:gd name="T83" fmla="*/ 320 h 636"/>
                <a:gd name="T84" fmla="*/ 85 w 254"/>
                <a:gd name="T85" fmla="*/ 306 h 636"/>
                <a:gd name="T86" fmla="*/ 100 w 254"/>
                <a:gd name="T87" fmla="*/ 303 h 636"/>
                <a:gd name="T88" fmla="*/ 144 w 254"/>
                <a:gd name="T89" fmla="*/ 255 h 636"/>
                <a:gd name="T90" fmla="*/ 129 w 254"/>
                <a:gd name="T91" fmla="*/ 202 h 636"/>
                <a:gd name="T92" fmla="*/ 112 w 254"/>
                <a:gd name="T93" fmla="*/ 191 h 636"/>
                <a:gd name="T94" fmla="*/ 102 w 254"/>
                <a:gd name="T95" fmla="*/ 197 h 636"/>
                <a:gd name="T96" fmla="*/ 79 w 254"/>
                <a:gd name="T97" fmla="*/ 174 h 636"/>
                <a:gd name="T98" fmla="*/ 67 w 254"/>
                <a:gd name="T99" fmla="*/ 159 h 636"/>
                <a:gd name="T100" fmla="*/ 58 w 254"/>
                <a:gd name="T101" fmla="*/ 134 h 636"/>
                <a:gd name="T102" fmla="*/ 39 w 254"/>
                <a:gd name="T103" fmla="*/ 118 h 636"/>
                <a:gd name="T104" fmla="*/ 42 w 254"/>
                <a:gd name="T105" fmla="*/ 95 h 636"/>
                <a:gd name="T106" fmla="*/ 37 w 254"/>
                <a:gd name="T107" fmla="*/ 78 h 636"/>
                <a:gd name="T108" fmla="*/ 36 w 254"/>
                <a:gd name="T109" fmla="*/ 65 h 636"/>
                <a:gd name="T110" fmla="*/ 19 w 254"/>
                <a:gd name="T111" fmla="*/ 17 h 636"/>
                <a:gd name="T112" fmla="*/ 53 w 254"/>
                <a:gd name="T113" fmla="*/ 26 h 636"/>
                <a:gd name="T114" fmla="*/ 82 w 254"/>
                <a:gd name="T115" fmla="*/ 132 h 636"/>
                <a:gd name="T116" fmla="*/ 123 w 254"/>
                <a:gd name="T117" fmla="*/ 169 h 636"/>
                <a:gd name="T118" fmla="*/ 160 w 254"/>
                <a:gd name="T119" fmla="*/ 188 h 636"/>
                <a:gd name="T120" fmla="*/ 235 w 254"/>
                <a:gd name="T121" fmla="*/ 210 h 6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636"/>
                <a:gd name="T185" fmla="*/ 254 w 254"/>
                <a:gd name="T186" fmla="*/ 636 h 6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636">
                  <a:moveTo>
                    <a:pt x="253" y="195"/>
                  </a:moveTo>
                  <a:lnTo>
                    <a:pt x="251" y="218"/>
                  </a:lnTo>
                  <a:lnTo>
                    <a:pt x="250" y="223"/>
                  </a:lnTo>
                  <a:lnTo>
                    <a:pt x="250" y="230"/>
                  </a:lnTo>
                  <a:lnTo>
                    <a:pt x="246" y="253"/>
                  </a:lnTo>
                  <a:lnTo>
                    <a:pt x="242" y="259"/>
                  </a:lnTo>
                  <a:lnTo>
                    <a:pt x="235" y="277"/>
                  </a:lnTo>
                  <a:lnTo>
                    <a:pt x="225" y="300"/>
                  </a:lnTo>
                  <a:lnTo>
                    <a:pt x="220" y="320"/>
                  </a:lnTo>
                  <a:lnTo>
                    <a:pt x="219" y="320"/>
                  </a:lnTo>
                  <a:lnTo>
                    <a:pt x="214" y="324"/>
                  </a:lnTo>
                  <a:lnTo>
                    <a:pt x="213" y="326"/>
                  </a:lnTo>
                  <a:lnTo>
                    <a:pt x="208" y="338"/>
                  </a:lnTo>
                  <a:lnTo>
                    <a:pt x="209" y="340"/>
                  </a:lnTo>
                  <a:lnTo>
                    <a:pt x="209" y="349"/>
                  </a:lnTo>
                  <a:lnTo>
                    <a:pt x="207" y="361"/>
                  </a:lnTo>
                  <a:lnTo>
                    <a:pt x="206" y="361"/>
                  </a:lnTo>
                  <a:lnTo>
                    <a:pt x="199" y="369"/>
                  </a:lnTo>
                  <a:lnTo>
                    <a:pt x="203" y="379"/>
                  </a:lnTo>
                  <a:lnTo>
                    <a:pt x="208" y="381"/>
                  </a:lnTo>
                  <a:lnTo>
                    <a:pt x="209" y="392"/>
                  </a:lnTo>
                  <a:lnTo>
                    <a:pt x="203" y="426"/>
                  </a:lnTo>
                  <a:lnTo>
                    <a:pt x="203" y="430"/>
                  </a:lnTo>
                  <a:lnTo>
                    <a:pt x="206" y="435"/>
                  </a:lnTo>
                  <a:lnTo>
                    <a:pt x="204" y="439"/>
                  </a:lnTo>
                  <a:lnTo>
                    <a:pt x="206" y="470"/>
                  </a:lnTo>
                  <a:lnTo>
                    <a:pt x="206" y="474"/>
                  </a:lnTo>
                  <a:lnTo>
                    <a:pt x="212" y="522"/>
                  </a:lnTo>
                  <a:lnTo>
                    <a:pt x="213" y="526"/>
                  </a:lnTo>
                  <a:lnTo>
                    <a:pt x="213" y="528"/>
                  </a:lnTo>
                  <a:lnTo>
                    <a:pt x="214" y="530"/>
                  </a:lnTo>
                  <a:lnTo>
                    <a:pt x="214" y="534"/>
                  </a:lnTo>
                  <a:lnTo>
                    <a:pt x="215" y="537"/>
                  </a:lnTo>
                  <a:lnTo>
                    <a:pt x="215" y="540"/>
                  </a:lnTo>
                  <a:lnTo>
                    <a:pt x="215" y="542"/>
                  </a:lnTo>
                  <a:lnTo>
                    <a:pt x="216" y="544"/>
                  </a:lnTo>
                  <a:lnTo>
                    <a:pt x="217" y="557"/>
                  </a:lnTo>
                  <a:lnTo>
                    <a:pt x="216" y="557"/>
                  </a:lnTo>
                  <a:lnTo>
                    <a:pt x="214" y="558"/>
                  </a:lnTo>
                  <a:lnTo>
                    <a:pt x="213" y="561"/>
                  </a:lnTo>
                  <a:lnTo>
                    <a:pt x="212" y="568"/>
                  </a:lnTo>
                  <a:lnTo>
                    <a:pt x="213" y="570"/>
                  </a:lnTo>
                  <a:lnTo>
                    <a:pt x="213" y="574"/>
                  </a:lnTo>
                  <a:lnTo>
                    <a:pt x="212" y="576"/>
                  </a:lnTo>
                  <a:lnTo>
                    <a:pt x="209" y="576"/>
                  </a:lnTo>
                  <a:lnTo>
                    <a:pt x="208" y="578"/>
                  </a:lnTo>
                  <a:lnTo>
                    <a:pt x="207" y="577"/>
                  </a:lnTo>
                  <a:lnTo>
                    <a:pt x="206" y="581"/>
                  </a:lnTo>
                  <a:lnTo>
                    <a:pt x="204" y="586"/>
                  </a:lnTo>
                  <a:lnTo>
                    <a:pt x="205" y="587"/>
                  </a:lnTo>
                  <a:lnTo>
                    <a:pt x="203" y="590"/>
                  </a:lnTo>
                  <a:lnTo>
                    <a:pt x="202" y="599"/>
                  </a:lnTo>
                  <a:lnTo>
                    <a:pt x="205" y="605"/>
                  </a:lnTo>
                  <a:lnTo>
                    <a:pt x="207" y="605"/>
                  </a:lnTo>
                  <a:lnTo>
                    <a:pt x="208" y="603"/>
                  </a:lnTo>
                  <a:lnTo>
                    <a:pt x="209" y="604"/>
                  </a:lnTo>
                  <a:lnTo>
                    <a:pt x="209" y="611"/>
                  </a:lnTo>
                  <a:lnTo>
                    <a:pt x="210" y="616"/>
                  </a:lnTo>
                  <a:lnTo>
                    <a:pt x="211" y="623"/>
                  </a:lnTo>
                  <a:lnTo>
                    <a:pt x="212" y="627"/>
                  </a:lnTo>
                  <a:lnTo>
                    <a:pt x="214" y="630"/>
                  </a:lnTo>
                  <a:lnTo>
                    <a:pt x="215" y="634"/>
                  </a:lnTo>
                  <a:lnTo>
                    <a:pt x="210" y="635"/>
                  </a:lnTo>
                  <a:lnTo>
                    <a:pt x="206" y="632"/>
                  </a:lnTo>
                  <a:lnTo>
                    <a:pt x="198" y="624"/>
                  </a:lnTo>
                  <a:lnTo>
                    <a:pt x="195" y="619"/>
                  </a:lnTo>
                  <a:lnTo>
                    <a:pt x="193" y="618"/>
                  </a:lnTo>
                  <a:lnTo>
                    <a:pt x="190" y="612"/>
                  </a:lnTo>
                  <a:lnTo>
                    <a:pt x="189" y="611"/>
                  </a:lnTo>
                  <a:lnTo>
                    <a:pt x="185" y="610"/>
                  </a:lnTo>
                  <a:lnTo>
                    <a:pt x="184" y="609"/>
                  </a:lnTo>
                  <a:lnTo>
                    <a:pt x="183" y="609"/>
                  </a:lnTo>
                  <a:lnTo>
                    <a:pt x="179" y="612"/>
                  </a:lnTo>
                  <a:lnTo>
                    <a:pt x="178" y="616"/>
                  </a:lnTo>
                  <a:lnTo>
                    <a:pt x="174" y="615"/>
                  </a:lnTo>
                  <a:lnTo>
                    <a:pt x="172" y="614"/>
                  </a:lnTo>
                  <a:lnTo>
                    <a:pt x="167" y="615"/>
                  </a:lnTo>
                  <a:lnTo>
                    <a:pt x="164" y="615"/>
                  </a:lnTo>
                  <a:lnTo>
                    <a:pt x="165" y="614"/>
                  </a:lnTo>
                  <a:lnTo>
                    <a:pt x="162" y="615"/>
                  </a:lnTo>
                  <a:lnTo>
                    <a:pt x="162" y="613"/>
                  </a:lnTo>
                  <a:lnTo>
                    <a:pt x="158" y="614"/>
                  </a:lnTo>
                  <a:lnTo>
                    <a:pt x="156" y="615"/>
                  </a:lnTo>
                  <a:lnTo>
                    <a:pt x="155" y="615"/>
                  </a:lnTo>
                  <a:lnTo>
                    <a:pt x="123" y="618"/>
                  </a:lnTo>
                  <a:lnTo>
                    <a:pt x="123" y="615"/>
                  </a:lnTo>
                  <a:lnTo>
                    <a:pt x="110" y="619"/>
                  </a:lnTo>
                  <a:lnTo>
                    <a:pt x="99" y="615"/>
                  </a:lnTo>
                  <a:lnTo>
                    <a:pt x="93" y="616"/>
                  </a:lnTo>
                  <a:lnTo>
                    <a:pt x="87" y="615"/>
                  </a:lnTo>
                  <a:lnTo>
                    <a:pt x="82" y="614"/>
                  </a:lnTo>
                  <a:lnTo>
                    <a:pt x="77" y="612"/>
                  </a:lnTo>
                  <a:lnTo>
                    <a:pt x="74" y="607"/>
                  </a:lnTo>
                  <a:lnTo>
                    <a:pt x="72" y="597"/>
                  </a:lnTo>
                  <a:lnTo>
                    <a:pt x="69" y="588"/>
                  </a:lnTo>
                  <a:lnTo>
                    <a:pt x="59" y="579"/>
                  </a:lnTo>
                  <a:lnTo>
                    <a:pt x="53" y="579"/>
                  </a:lnTo>
                  <a:lnTo>
                    <a:pt x="53" y="581"/>
                  </a:lnTo>
                  <a:lnTo>
                    <a:pt x="55" y="586"/>
                  </a:lnTo>
                  <a:lnTo>
                    <a:pt x="54" y="590"/>
                  </a:lnTo>
                  <a:lnTo>
                    <a:pt x="24" y="575"/>
                  </a:lnTo>
                  <a:lnTo>
                    <a:pt x="12" y="571"/>
                  </a:lnTo>
                  <a:lnTo>
                    <a:pt x="10" y="569"/>
                  </a:lnTo>
                  <a:lnTo>
                    <a:pt x="9" y="565"/>
                  </a:lnTo>
                  <a:lnTo>
                    <a:pt x="11" y="552"/>
                  </a:lnTo>
                  <a:lnTo>
                    <a:pt x="16" y="551"/>
                  </a:lnTo>
                  <a:lnTo>
                    <a:pt x="17" y="550"/>
                  </a:lnTo>
                  <a:lnTo>
                    <a:pt x="18" y="538"/>
                  </a:lnTo>
                  <a:lnTo>
                    <a:pt x="12" y="531"/>
                  </a:lnTo>
                  <a:lnTo>
                    <a:pt x="11" y="528"/>
                  </a:lnTo>
                  <a:lnTo>
                    <a:pt x="10" y="525"/>
                  </a:lnTo>
                  <a:lnTo>
                    <a:pt x="3" y="526"/>
                  </a:lnTo>
                  <a:lnTo>
                    <a:pt x="2" y="525"/>
                  </a:lnTo>
                  <a:lnTo>
                    <a:pt x="1" y="522"/>
                  </a:lnTo>
                  <a:lnTo>
                    <a:pt x="0" y="519"/>
                  </a:lnTo>
                  <a:lnTo>
                    <a:pt x="4" y="513"/>
                  </a:lnTo>
                  <a:lnTo>
                    <a:pt x="3" y="506"/>
                  </a:lnTo>
                  <a:lnTo>
                    <a:pt x="1" y="504"/>
                  </a:lnTo>
                  <a:lnTo>
                    <a:pt x="3" y="500"/>
                  </a:lnTo>
                  <a:lnTo>
                    <a:pt x="6" y="498"/>
                  </a:lnTo>
                  <a:lnTo>
                    <a:pt x="13" y="501"/>
                  </a:lnTo>
                  <a:lnTo>
                    <a:pt x="15" y="501"/>
                  </a:lnTo>
                  <a:lnTo>
                    <a:pt x="17" y="499"/>
                  </a:lnTo>
                  <a:lnTo>
                    <a:pt x="17" y="471"/>
                  </a:lnTo>
                  <a:lnTo>
                    <a:pt x="21" y="459"/>
                  </a:lnTo>
                  <a:lnTo>
                    <a:pt x="22" y="457"/>
                  </a:lnTo>
                  <a:lnTo>
                    <a:pt x="25" y="455"/>
                  </a:lnTo>
                  <a:lnTo>
                    <a:pt x="26" y="456"/>
                  </a:lnTo>
                  <a:lnTo>
                    <a:pt x="30" y="456"/>
                  </a:lnTo>
                  <a:lnTo>
                    <a:pt x="31" y="455"/>
                  </a:lnTo>
                  <a:lnTo>
                    <a:pt x="34" y="455"/>
                  </a:lnTo>
                  <a:lnTo>
                    <a:pt x="40" y="458"/>
                  </a:lnTo>
                  <a:lnTo>
                    <a:pt x="42" y="457"/>
                  </a:lnTo>
                  <a:lnTo>
                    <a:pt x="46" y="452"/>
                  </a:lnTo>
                  <a:lnTo>
                    <a:pt x="56" y="450"/>
                  </a:lnTo>
                  <a:lnTo>
                    <a:pt x="57" y="437"/>
                  </a:lnTo>
                  <a:lnTo>
                    <a:pt x="59" y="436"/>
                  </a:lnTo>
                  <a:lnTo>
                    <a:pt x="58" y="434"/>
                  </a:lnTo>
                  <a:lnTo>
                    <a:pt x="56" y="434"/>
                  </a:lnTo>
                  <a:lnTo>
                    <a:pt x="54" y="430"/>
                  </a:lnTo>
                  <a:lnTo>
                    <a:pt x="48" y="424"/>
                  </a:lnTo>
                  <a:lnTo>
                    <a:pt x="47" y="422"/>
                  </a:lnTo>
                  <a:lnTo>
                    <a:pt x="45" y="422"/>
                  </a:lnTo>
                  <a:lnTo>
                    <a:pt x="43" y="412"/>
                  </a:lnTo>
                  <a:lnTo>
                    <a:pt x="43" y="401"/>
                  </a:lnTo>
                  <a:lnTo>
                    <a:pt x="46" y="391"/>
                  </a:lnTo>
                  <a:lnTo>
                    <a:pt x="49" y="385"/>
                  </a:lnTo>
                  <a:lnTo>
                    <a:pt x="45" y="378"/>
                  </a:lnTo>
                  <a:lnTo>
                    <a:pt x="44" y="369"/>
                  </a:lnTo>
                  <a:lnTo>
                    <a:pt x="37" y="367"/>
                  </a:lnTo>
                  <a:lnTo>
                    <a:pt x="35" y="367"/>
                  </a:lnTo>
                  <a:lnTo>
                    <a:pt x="37" y="361"/>
                  </a:lnTo>
                  <a:lnTo>
                    <a:pt x="44" y="356"/>
                  </a:lnTo>
                  <a:lnTo>
                    <a:pt x="47" y="356"/>
                  </a:lnTo>
                  <a:lnTo>
                    <a:pt x="48" y="357"/>
                  </a:lnTo>
                  <a:lnTo>
                    <a:pt x="50" y="356"/>
                  </a:lnTo>
                  <a:lnTo>
                    <a:pt x="54" y="353"/>
                  </a:lnTo>
                  <a:lnTo>
                    <a:pt x="54" y="349"/>
                  </a:lnTo>
                  <a:lnTo>
                    <a:pt x="56" y="347"/>
                  </a:lnTo>
                  <a:lnTo>
                    <a:pt x="60" y="346"/>
                  </a:lnTo>
                  <a:lnTo>
                    <a:pt x="65" y="340"/>
                  </a:lnTo>
                  <a:lnTo>
                    <a:pt x="69" y="337"/>
                  </a:lnTo>
                  <a:lnTo>
                    <a:pt x="74" y="336"/>
                  </a:lnTo>
                  <a:lnTo>
                    <a:pt x="80" y="336"/>
                  </a:lnTo>
                  <a:lnTo>
                    <a:pt x="81" y="333"/>
                  </a:lnTo>
                  <a:lnTo>
                    <a:pt x="80" y="332"/>
                  </a:lnTo>
                  <a:lnTo>
                    <a:pt x="80" y="326"/>
                  </a:lnTo>
                  <a:lnTo>
                    <a:pt x="81" y="323"/>
                  </a:lnTo>
                  <a:lnTo>
                    <a:pt x="81" y="319"/>
                  </a:lnTo>
                  <a:lnTo>
                    <a:pt x="81" y="313"/>
                  </a:lnTo>
                  <a:lnTo>
                    <a:pt x="85" y="309"/>
                  </a:lnTo>
                  <a:lnTo>
                    <a:pt x="85" y="306"/>
                  </a:lnTo>
                  <a:lnTo>
                    <a:pt x="87" y="305"/>
                  </a:lnTo>
                  <a:lnTo>
                    <a:pt x="92" y="305"/>
                  </a:lnTo>
                  <a:lnTo>
                    <a:pt x="96" y="307"/>
                  </a:lnTo>
                  <a:lnTo>
                    <a:pt x="100" y="303"/>
                  </a:lnTo>
                  <a:lnTo>
                    <a:pt x="102" y="303"/>
                  </a:lnTo>
                  <a:lnTo>
                    <a:pt x="124" y="281"/>
                  </a:lnTo>
                  <a:lnTo>
                    <a:pt x="144" y="262"/>
                  </a:lnTo>
                  <a:lnTo>
                    <a:pt x="144" y="255"/>
                  </a:lnTo>
                  <a:lnTo>
                    <a:pt x="131" y="254"/>
                  </a:lnTo>
                  <a:lnTo>
                    <a:pt x="131" y="244"/>
                  </a:lnTo>
                  <a:lnTo>
                    <a:pt x="130" y="237"/>
                  </a:lnTo>
                  <a:lnTo>
                    <a:pt x="129" y="202"/>
                  </a:lnTo>
                  <a:lnTo>
                    <a:pt x="128" y="194"/>
                  </a:lnTo>
                  <a:lnTo>
                    <a:pt x="123" y="192"/>
                  </a:lnTo>
                  <a:lnTo>
                    <a:pt x="115" y="191"/>
                  </a:lnTo>
                  <a:lnTo>
                    <a:pt x="112" y="191"/>
                  </a:lnTo>
                  <a:lnTo>
                    <a:pt x="108" y="193"/>
                  </a:lnTo>
                  <a:lnTo>
                    <a:pt x="107" y="195"/>
                  </a:lnTo>
                  <a:lnTo>
                    <a:pt x="104" y="198"/>
                  </a:lnTo>
                  <a:lnTo>
                    <a:pt x="102" y="197"/>
                  </a:lnTo>
                  <a:lnTo>
                    <a:pt x="96" y="187"/>
                  </a:lnTo>
                  <a:lnTo>
                    <a:pt x="90" y="187"/>
                  </a:lnTo>
                  <a:lnTo>
                    <a:pt x="83" y="188"/>
                  </a:lnTo>
                  <a:lnTo>
                    <a:pt x="79" y="174"/>
                  </a:lnTo>
                  <a:lnTo>
                    <a:pt x="77" y="172"/>
                  </a:lnTo>
                  <a:lnTo>
                    <a:pt x="71" y="163"/>
                  </a:lnTo>
                  <a:lnTo>
                    <a:pt x="69" y="162"/>
                  </a:lnTo>
                  <a:lnTo>
                    <a:pt x="67" y="159"/>
                  </a:lnTo>
                  <a:lnTo>
                    <a:pt x="62" y="159"/>
                  </a:lnTo>
                  <a:lnTo>
                    <a:pt x="61" y="149"/>
                  </a:lnTo>
                  <a:lnTo>
                    <a:pt x="62" y="137"/>
                  </a:lnTo>
                  <a:lnTo>
                    <a:pt x="58" y="134"/>
                  </a:lnTo>
                  <a:lnTo>
                    <a:pt x="60" y="124"/>
                  </a:lnTo>
                  <a:lnTo>
                    <a:pt x="47" y="119"/>
                  </a:lnTo>
                  <a:lnTo>
                    <a:pt x="41" y="119"/>
                  </a:lnTo>
                  <a:lnTo>
                    <a:pt x="39" y="118"/>
                  </a:lnTo>
                  <a:lnTo>
                    <a:pt x="40" y="105"/>
                  </a:lnTo>
                  <a:lnTo>
                    <a:pt x="43" y="100"/>
                  </a:lnTo>
                  <a:lnTo>
                    <a:pt x="44" y="97"/>
                  </a:lnTo>
                  <a:lnTo>
                    <a:pt x="42" y="95"/>
                  </a:lnTo>
                  <a:lnTo>
                    <a:pt x="41" y="93"/>
                  </a:lnTo>
                  <a:lnTo>
                    <a:pt x="33" y="89"/>
                  </a:lnTo>
                  <a:lnTo>
                    <a:pt x="34" y="83"/>
                  </a:lnTo>
                  <a:lnTo>
                    <a:pt x="37" y="78"/>
                  </a:lnTo>
                  <a:lnTo>
                    <a:pt x="39" y="70"/>
                  </a:lnTo>
                  <a:lnTo>
                    <a:pt x="37" y="69"/>
                  </a:lnTo>
                  <a:lnTo>
                    <a:pt x="38" y="67"/>
                  </a:lnTo>
                  <a:lnTo>
                    <a:pt x="36" y="65"/>
                  </a:lnTo>
                  <a:lnTo>
                    <a:pt x="31" y="51"/>
                  </a:lnTo>
                  <a:lnTo>
                    <a:pt x="29" y="32"/>
                  </a:lnTo>
                  <a:lnTo>
                    <a:pt x="22" y="27"/>
                  </a:lnTo>
                  <a:lnTo>
                    <a:pt x="19" y="17"/>
                  </a:lnTo>
                  <a:lnTo>
                    <a:pt x="31" y="0"/>
                  </a:lnTo>
                  <a:lnTo>
                    <a:pt x="33" y="3"/>
                  </a:lnTo>
                  <a:lnTo>
                    <a:pt x="43" y="10"/>
                  </a:lnTo>
                  <a:lnTo>
                    <a:pt x="53" y="26"/>
                  </a:lnTo>
                  <a:lnTo>
                    <a:pt x="57" y="54"/>
                  </a:lnTo>
                  <a:lnTo>
                    <a:pt x="61" y="84"/>
                  </a:lnTo>
                  <a:lnTo>
                    <a:pt x="73" y="102"/>
                  </a:lnTo>
                  <a:lnTo>
                    <a:pt x="82" y="132"/>
                  </a:lnTo>
                  <a:lnTo>
                    <a:pt x="96" y="153"/>
                  </a:lnTo>
                  <a:lnTo>
                    <a:pt x="117" y="159"/>
                  </a:lnTo>
                  <a:lnTo>
                    <a:pt x="117" y="163"/>
                  </a:lnTo>
                  <a:lnTo>
                    <a:pt x="123" y="169"/>
                  </a:lnTo>
                  <a:lnTo>
                    <a:pt x="131" y="168"/>
                  </a:lnTo>
                  <a:lnTo>
                    <a:pt x="153" y="183"/>
                  </a:lnTo>
                  <a:lnTo>
                    <a:pt x="157" y="183"/>
                  </a:lnTo>
                  <a:lnTo>
                    <a:pt x="160" y="188"/>
                  </a:lnTo>
                  <a:lnTo>
                    <a:pt x="192" y="188"/>
                  </a:lnTo>
                  <a:lnTo>
                    <a:pt x="213" y="196"/>
                  </a:lnTo>
                  <a:lnTo>
                    <a:pt x="223" y="208"/>
                  </a:lnTo>
                  <a:lnTo>
                    <a:pt x="235" y="210"/>
                  </a:lnTo>
                  <a:lnTo>
                    <a:pt x="253" y="1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2812684" y="4138776"/>
              <a:ext cx="694715" cy="961720"/>
            </a:xfrm>
            <a:custGeom>
              <a:avLst/>
              <a:gdLst>
                <a:gd name="T0" fmla="*/ 29 w 298"/>
                <a:gd name="T1" fmla="*/ 309 h 468"/>
                <a:gd name="T2" fmla="*/ 44 w 298"/>
                <a:gd name="T3" fmla="*/ 277 h 468"/>
                <a:gd name="T4" fmla="*/ 34 w 298"/>
                <a:gd name="T5" fmla="*/ 306 h 468"/>
                <a:gd name="T6" fmla="*/ 41 w 298"/>
                <a:gd name="T7" fmla="*/ 318 h 468"/>
                <a:gd name="T8" fmla="*/ 56 w 298"/>
                <a:gd name="T9" fmla="*/ 296 h 468"/>
                <a:gd name="T10" fmla="*/ 52 w 298"/>
                <a:gd name="T11" fmla="*/ 346 h 468"/>
                <a:gd name="T12" fmla="*/ 70 w 298"/>
                <a:gd name="T13" fmla="*/ 335 h 468"/>
                <a:gd name="T14" fmla="*/ 78 w 298"/>
                <a:gd name="T15" fmla="*/ 311 h 468"/>
                <a:gd name="T16" fmla="*/ 100 w 298"/>
                <a:gd name="T17" fmla="*/ 324 h 468"/>
                <a:gd name="T18" fmla="*/ 90 w 298"/>
                <a:gd name="T19" fmla="*/ 360 h 468"/>
                <a:gd name="T20" fmla="*/ 75 w 298"/>
                <a:gd name="T21" fmla="*/ 370 h 468"/>
                <a:gd name="T22" fmla="*/ 55 w 298"/>
                <a:gd name="T23" fmla="*/ 382 h 468"/>
                <a:gd name="T24" fmla="*/ 53 w 298"/>
                <a:gd name="T25" fmla="*/ 393 h 468"/>
                <a:gd name="T26" fmla="*/ 56 w 298"/>
                <a:gd name="T27" fmla="*/ 409 h 468"/>
                <a:gd name="T28" fmla="*/ 42 w 298"/>
                <a:gd name="T29" fmla="*/ 419 h 468"/>
                <a:gd name="T30" fmla="*/ 42 w 298"/>
                <a:gd name="T31" fmla="*/ 447 h 468"/>
                <a:gd name="T32" fmla="*/ 80 w 298"/>
                <a:gd name="T33" fmla="*/ 463 h 468"/>
                <a:gd name="T34" fmla="*/ 108 w 298"/>
                <a:gd name="T35" fmla="*/ 458 h 468"/>
                <a:gd name="T36" fmla="*/ 127 w 298"/>
                <a:gd name="T37" fmla="*/ 443 h 468"/>
                <a:gd name="T38" fmla="*/ 143 w 298"/>
                <a:gd name="T39" fmla="*/ 431 h 468"/>
                <a:gd name="T40" fmla="*/ 144 w 298"/>
                <a:gd name="T41" fmla="*/ 416 h 468"/>
                <a:gd name="T42" fmla="*/ 122 w 298"/>
                <a:gd name="T43" fmla="*/ 393 h 468"/>
                <a:gd name="T44" fmla="*/ 130 w 298"/>
                <a:gd name="T45" fmla="*/ 350 h 468"/>
                <a:gd name="T46" fmla="*/ 156 w 298"/>
                <a:gd name="T47" fmla="*/ 330 h 468"/>
                <a:gd name="T48" fmla="*/ 174 w 298"/>
                <a:gd name="T49" fmla="*/ 321 h 468"/>
                <a:gd name="T50" fmla="*/ 185 w 298"/>
                <a:gd name="T51" fmla="*/ 309 h 468"/>
                <a:gd name="T52" fmla="*/ 203 w 298"/>
                <a:gd name="T53" fmla="*/ 332 h 468"/>
                <a:gd name="T54" fmla="*/ 213 w 298"/>
                <a:gd name="T55" fmla="*/ 354 h 468"/>
                <a:gd name="T56" fmla="*/ 230 w 298"/>
                <a:gd name="T57" fmla="*/ 358 h 468"/>
                <a:gd name="T58" fmla="*/ 251 w 298"/>
                <a:gd name="T59" fmla="*/ 374 h 468"/>
                <a:gd name="T60" fmla="*/ 269 w 298"/>
                <a:gd name="T61" fmla="*/ 339 h 468"/>
                <a:gd name="T62" fmla="*/ 265 w 298"/>
                <a:gd name="T63" fmla="*/ 317 h 468"/>
                <a:gd name="T64" fmla="*/ 269 w 298"/>
                <a:gd name="T65" fmla="*/ 290 h 468"/>
                <a:gd name="T66" fmla="*/ 261 w 298"/>
                <a:gd name="T67" fmla="*/ 274 h 468"/>
                <a:gd name="T68" fmla="*/ 241 w 298"/>
                <a:gd name="T69" fmla="*/ 292 h 468"/>
                <a:gd name="T70" fmla="*/ 228 w 298"/>
                <a:gd name="T71" fmla="*/ 299 h 468"/>
                <a:gd name="T72" fmla="*/ 205 w 298"/>
                <a:gd name="T73" fmla="*/ 276 h 468"/>
                <a:gd name="T74" fmla="*/ 193 w 298"/>
                <a:gd name="T75" fmla="*/ 268 h 468"/>
                <a:gd name="T76" fmla="*/ 181 w 298"/>
                <a:gd name="T77" fmla="*/ 226 h 468"/>
                <a:gd name="T78" fmla="*/ 178 w 298"/>
                <a:gd name="T79" fmla="*/ 212 h 468"/>
                <a:gd name="T80" fmla="*/ 204 w 298"/>
                <a:gd name="T81" fmla="*/ 199 h 468"/>
                <a:gd name="T82" fmla="*/ 252 w 298"/>
                <a:gd name="T83" fmla="*/ 153 h 468"/>
                <a:gd name="T84" fmla="*/ 267 w 298"/>
                <a:gd name="T85" fmla="*/ 106 h 468"/>
                <a:gd name="T86" fmla="*/ 285 w 298"/>
                <a:gd name="T87" fmla="*/ 84 h 468"/>
                <a:gd name="T88" fmla="*/ 298 w 298"/>
                <a:gd name="T89" fmla="*/ 68 h 468"/>
                <a:gd name="T90" fmla="*/ 292 w 298"/>
                <a:gd name="T91" fmla="*/ 61 h 468"/>
                <a:gd name="T92" fmla="*/ 263 w 298"/>
                <a:gd name="T93" fmla="*/ 34 h 468"/>
                <a:gd name="T94" fmla="*/ 244 w 298"/>
                <a:gd name="T95" fmla="*/ 40 h 468"/>
                <a:gd name="T96" fmla="*/ 236 w 298"/>
                <a:gd name="T97" fmla="*/ 28 h 468"/>
                <a:gd name="T98" fmla="*/ 228 w 298"/>
                <a:gd name="T99" fmla="*/ 25 h 468"/>
                <a:gd name="T100" fmla="*/ 219 w 298"/>
                <a:gd name="T101" fmla="*/ 13 h 468"/>
                <a:gd name="T102" fmla="*/ 192 w 298"/>
                <a:gd name="T103" fmla="*/ 6 h 468"/>
                <a:gd name="T104" fmla="*/ 138 w 298"/>
                <a:gd name="T105" fmla="*/ 8 h 468"/>
                <a:gd name="T106" fmla="*/ 163 w 298"/>
                <a:gd name="T107" fmla="*/ 71 h 468"/>
                <a:gd name="T108" fmla="*/ 138 w 298"/>
                <a:gd name="T109" fmla="*/ 89 h 468"/>
                <a:gd name="T110" fmla="*/ 99 w 298"/>
                <a:gd name="T111" fmla="*/ 87 h 468"/>
                <a:gd name="T112" fmla="*/ 70 w 298"/>
                <a:gd name="T113" fmla="*/ 97 h 468"/>
                <a:gd name="T114" fmla="*/ 48 w 298"/>
                <a:gd name="T115" fmla="*/ 122 h 468"/>
                <a:gd name="T116" fmla="*/ 31 w 298"/>
                <a:gd name="T117" fmla="*/ 165 h 468"/>
                <a:gd name="T118" fmla="*/ 21 w 298"/>
                <a:gd name="T119" fmla="*/ 182 h 468"/>
                <a:gd name="T120" fmla="*/ 7 w 298"/>
                <a:gd name="T121" fmla="*/ 223 h 4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8"/>
                <a:gd name="T184" fmla="*/ 0 h 468"/>
                <a:gd name="T185" fmla="*/ 298 w 298"/>
                <a:gd name="T186" fmla="*/ 468 h 46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8" h="468">
                  <a:moveTo>
                    <a:pt x="0" y="287"/>
                  </a:moveTo>
                  <a:lnTo>
                    <a:pt x="1" y="297"/>
                  </a:lnTo>
                  <a:lnTo>
                    <a:pt x="2" y="311"/>
                  </a:lnTo>
                  <a:lnTo>
                    <a:pt x="25" y="311"/>
                  </a:lnTo>
                  <a:lnTo>
                    <a:pt x="29" y="312"/>
                  </a:lnTo>
                  <a:lnTo>
                    <a:pt x="30" y="305"/>
                  </a:lnTo>
                  <a:lnTo>
                    <a:pt x="21" y="300"/>
                  </a:lnTo>
                  <a:lnTo>
                    <a:pt x="21" y="276"/>
                  </a:lnTo>
                  <a:lnTo>
                    <a:pt x="22" y="274"/>
                  </a:lnTo>
                  <a:lnTo>
                    <a:pt x="44" y="280"/>
                  </a:lnTo>
                  <a:lnTo>
                    <a:pt x="43" y="293"/>
                  </a:lnTo>
                  <a:lnTo>
                    <a:pt x="35" y="298"/>
                  </a:lnTo>
                  <a:lnTo>
                    <a:pt x="37" y="308"/>
                  </a:lnTo>
                  <a:lnTo>
                    <a:pt x="35" y="308"/>
                  </a:lnTo>
                  <a:lnTo>
                    <a:pt x="34" y="309"/>
                  </a:lnTo>
                  <a:lnTo>
                    <a:pt x="35" y="314"/>
                  </a:lnTo>
                  <a:lnTo>
                    <a:pt x="35" y="338"/>
                  </a:lnTo>
                  <a:lnTo>
                    <a:pt x="39" y="335"/>
                  </a:lnTo>
                  <a:lnTo>
                    <a:pt x="40" y="323"/>
                  </a:lnTo>
                  <a:lnTo>
                    <a:pt x="41" y="321"/>
                  </a:lnTo>
                  <a:lnTo>
                    <a:pt x="42" y="312"/>
                  </a:lnTo>
                  <a:lnTo>
                    <a:pt x="45" y="297"/>
                  </a:lnTo>
                  <a:lnTo>
                    <a:pt x="46" y="296"/>
                  </a:lnTo>
                  <a:lnTo>
                    <a:pt x="49" y="298"/>
                  </a:lnTo>
                  <a:lnTo>
                    <a:pt x="56" y="299"/>
                  </a:lnTo>
                  <a:lnTo>
                    <a:pt x="56" y="301"/>
                  </a:lnTo>
                  <a:lnTo>
                    <a:pt x="59" y="303"/>
                  </a:lnTo>
                  <a:lnTo>
                    <a:pt x="56" y="316"/>
                  </a:lnTo>
                  <a:lnTo>
                    <a:pt x="51" y="333"/>
                  </a:lnTo>
                  <a:lnTo>
                    <a:pt x="52" y="349"/>
                  </a:lnTo>
                  <a:lnTo>
                    <a:pt x="61" y="350"/>
                  </a:lnTo>
                  <a:lnTo>
                    <a:pt x="64" y="349"/>
                  </a:lnTo>
                  <a:lnTo>
                    <a:pt x="65" y="347"/>
                  </a:lnTo>
                  <a:lnTo>
                    <a:pt x="68" y="344"/>
                  </a:lnTo>
                  <a:lnTo>
                    <a:pt x="70" y="338"/>
                  </a:lnTo>
                  <a:lnTo>
                    <a:pt x="70" y="334"/>
                  </a:lnTo>
                  <a:lnTo>
                    <a:pt x="69" y="329"/>
                  </a:lnTo>
                  <a:lnTo>
                    <a:pt x="69" y="323"/>
                  </a:lnTo>
                  <a:lnTo>
                    <a:pt x="75" y="315"/>
                  </a:lnTo>
                  <a:lnTo>
                    <a:pt x="78" y="314"/>
                  </a:lnTo>
                  <a:lnTo>
                    <a:pt x="88" y="314"/>
                  </a:lnTo>
                  <a:lnTo>
                    <a:pt x="92" y="316"/>
                  </a:lnTo>
                  <a:lnTo>
                    <a:pt x="95" y="316"/>
                  </a:lnTo>
                  <a:lnTo>
                    <a:pt x="99" y="320"/>
                  </a:lnTo>
                  <a:lnTo>
                    <a:pt x="100" y="327"/>
                  </a:lnTo>
                  <a:lnTo>
                    <a:pt x="99" y="332"/>
                  </a:lnTo>
                  <a:lnTo>
                    <a:pt x="93" y="344"/>
                  </a:lnTo>
                  <a:lnTo>
                    <a:pt x="91" y="355"/>
                  </a:lnTo>
                  <a:lnTo>
                    <a:pt x="90" y="357"/>
                  </a:lnTo>
                  <a:lnTo>
                    <a:pt x="90" y="363"/>
                  </a:lnTo>
                  <a:lnTo>
                    <a:pt x="88" y="368"/>
                  </a:lnTo>
                  <a:lnTo>
                    <a:pt x="86" y="369"/>
                  </a:lnTo>
                  <a:lnTo>
                    <a:pt x="84" y="369"/>
                  </a:lnTo>
                  <a:lnTo>
                    <a:pt x="83" y="369"/>
                  </a:lnTo>
                  <a:lnTo>
                    <a:pt x="75" y="373"/>
                  </a:lnTo>
                  <a:lnTo>
                    <a:pt x="68" y="385"/>
                  </a:lnTo>
                  <a:lnTo>
                    <a:pt x="64" y="384"/>
                  </a:lnTo>
                  <a:lnTo>
                    <a:pt x="60" y="385"/>
                  </a:lnTo>
                  <a:lnTo>
                    <a:pt x="58" y="382"/>
                  </a:lnTo>
                  <a:lnTo>
                    <a:pt x="55" y="385"/>
                  </a:lnTo>
                  <a:lnTo>
                    <a:pt x="57" y="393"/>
                  </a:lnTo>
                  <a:lnTo>
                    <a:pt x="57" y="398"/>
                  </a:lnTo>
                  <a:lnTo>
                    <a:pt x="54" y="397"/>
                  </a:lnTo>
                  <a:lnTo>
                    <a:pt x="53" y="394"/>
                  </a:lnTo>
                  <a:lnTo>
                    <a:pt x="53" y="396"/>
                  </a:lnTo>
                  <a:lnTo>
                    <a:pt x="54" y="401"/>
                  </a:lnTo>
                  <a:lnTo>
                    <a:pt x="54" y="406"/>
                  </a:lnTo>
                  <a:lnTo>
                    <a:pt x="52" y="408"/>
                  </a:lnTo>
                  <a:lnTo>
                    <a:pt x="54" y="409"/>
                  </a:lnTo>
                  <a:lnTo>
                    <a:pt x="56" y="412"/>
                  </a:lnTo>
                  <a:lnTo>
                    <a:pt x="52" y="418"/>
                  </a:lnTo>
                  <a:lnTo>
                    <a:pt x="49" y="414"/>
                  </a:lnTo>
                  <a:lnTo>
                    <a:pt x="48" y="419"/>
                  </a:lnTo>
                  <a:lnTo>
                    <a:pt x="46" y="418"/>
                  </a:lnTo>
                  <a:lnTo>
                    <a:pt x="42" y="422"/>
                  </a:lnTo>
                  <a:lnTo>
                    <a:pt x="42" y="426"/>
                  </a:lnTo>
                  <a:lnTo>
                    <a:pt x="39" y="432"/>
                  </a:lnTo>
                  <a:lnTo>
                    <a:pt x="37" y="445"/>
                  </a:lnTo>
                  <a:lnTo>
                    <a:pt x="35" y="448"/>
                  </a:lnTo>
                  <a:lnTo>
                    <a:pt x="42" y="450"/>
                  </a:lnTo>
                  <a:lnTo>
                    <a:pt x="54" y="449"/>
                  </a:lnTo>
                  <a:lnTo>
                    <a:pt x="55" y="454"/>
                  </a:lnTo>
                  <a:lnTo>
                    <a:pt x="56" y="456"/>
                  </a:lnTo>
                  <a:lnTo>
                    <a:pt x="77" y="459"/>
                  </a:lnTo>
                  <a:lnTo>
                    <a:pt x="80" y="466"/>
                  </a:lnTo>
                  <a:lnTo>
                    <a:pt x="90" y="465"/>
                  </a:lnTo>
                  <a:lnTo>
                    <a:pt x="95" y="464"/>
                  </a:lnTo>
                  <a:lnTo>
                    <a:pt x="103" y="467"/>
                  </a:lnTo>
                  <a:lnTo>
                    <a:pt x="108" y="467"/>
                  </a:lnTo>
                  <a:lnTo>
                    <a:pt x="108" y="461"/>
                  </a:lnTo>
                  <a:lnTo>
                    <a:pt x="106" y="449"/>
                  </a:lnTo>
                  <a:lnTo>
                    <a:pt x="110" y="444"/>
                  </a:lnTo>
                  <a:lnTo>
                    <a:pt x="115" y="447"/>
                  </a:lnTo>
                  <a:lnTo>
                    <a:pt x="123" y="447"/>
                  </a:lnTo>
                  <a:lnTo>
                    <a:pt x="127" y="446"/>
                  </a:lnTo>
                  <a:lnTo>
                    <a:pt x="129" y="441"/>
                  </a:lnTo>
                  <a:lnTo>
                    <a:pt x="138" y="439"/>
                  </a:lnTo>
                  <a:lnTo>
                    <a:pt x="139" y="432"/>
                  </a:lnTo>
                  <a:lnTo>
                    <a:pt x="141" y="431"/>
                  </a:lnTo>
                  <a:lnTo>
                    <a:pt x="143" y="434"/>
                  </a:lnTo>
                  <a:lnTo>
                    <a:pt x="143" y="439"/>
                  </a:lnTo>
                  <a:lnTo>
                    <a:pt x="145" y="438"/>
                  </a:lnTo>
                  <a:lnTo>
                    <a:pt x="146" y="431"/>
                  </a:lnTo>
                  <a:lnTo>
                    <a:pt x="146" y="421"/>
                  </a:lnTo>
                  <a:lnTo>
                    <a:pt x="144" y="419"/>
                  </a:lnTo>
                  <a:lnTo>
                    <a:pt x="141" y="417"/>
                  </a:lnTo>
                  <a:lnTo>
                    <a:pt x="137" y="412"/>
                  </a:lnTo>
                  <a:lnTo>
                    <a:pt x="135" y="408"/>
                  </a:lnTo>
                  <a:lnTo>
                    <a:pt x="130" y="405"/>
                  </a:lnTo>
                  <a:lnTo>
                    <a:pt x="122" y="396"/>
                  </a:lnTo>
                  <a:lnTo>
                    <a:pt x="119" y="390"/>
                  </a:lnTo>
                  <a:lnTo>
                    <a:pt x="119" y="374"/>
                  </a:lnTo>
                  <a:lnTo>
                    <a:pt x="120" y="366"/>
                  </a:lnTo>
                  <a:lnTo>
                    <a:pt x="123" y="358"/>
                  </a:lnTo>
                  <a:lnTo>
                    <a:pt x="130" y="353"/>
                  </a:lnTo>
                  <a:lnTo>
                    <a:pt x="139" y="346"/>
                  </a:lnTo>
                  <a:lnTo>
                    <a:pt x="144" y="343"/>
                  </a:lnTo>
                  <a:lnTo>
                    <a:pt x="146" y="339"/>
                  </a:lnTo>
                  <a:lnTo>
                    <a:pt x="151" y="332"/>
                  </a:lnTo>
                  <a:lnTo>
                    <a:pt x="153" y="333"/>
                  </a:lnTo>
                  <a:lnTo>
                    <a:pt x="155" y="333"/>
                  </a:lnTo>
                  <a:lnTo>
                    <a:pt x="160" y="329"/>
                  </a:lnTo>
                  <a:lnTo>
                    <a:pt x="164" y="325"/>
                  </a:lnTo>
                  <a:lnTo>
                    <a:pt x="167" y="324"/>
                  </a:lnTo>
                  <a:lnTo>
                    <a:pt x="171" y="324"/>
                  </a:lnTo>
                  <a:lnTo>
                    <a:pt x="173" y="322"/>
                  </a:lnTo>
                  <a:lnTo>
                    <a:pt x="175" y="320"/>
                  </a:lnTo>
                  <a:lnTo>
                    <a:pt x="179" y="313"/>
                  </a:lnTo>
                  <a:lnTo>
                    <a:pt x="181" y="311"/>
                  </a:lnTo>
                  <a:lnTo>
                    <a:pt x="182" y="312"/>
                  </a:lnTo>
                  <a:lnTo>
                    <a:pt x="187" y="321"/>
                  </a:lnTo>
                  <a:lnTo>
                    <a:pt x="196" y="324"/>
                  </a:lnTo>
                  <a:lnTo>
                    <a:pt x="195" y="328"/>
                  </a:lnTo>
                  <a:lnTo>
                    <a:pt x="197" y="331"/>
                  </a:lnTo>
                  <a:lnTo>
                    <a:pt x="200" y="335"/>
                  </a:lnTo>
                  <a:lnTo>
                    <a:pt x="204" y="341"/>
                  </a:lnTo>
                  <a:lnTo>
                    <a:pt x="206" y="346"/>
                  </a:lnTo>
                  <a:lnTo>
                    <a:pt x="205" y="351"/>
                  </a:lnTo>
                  <a:lnTo>
                    <a:pt x="206" y="355"/>
                  </a:lnTo>
                  <a:lnTo>
                    <a:pt x="210" y="357"/>
                  </a:lnTo>
                  <a:lnTo>
                    <a:pt x="214" y="362"/>
                  </a:lnTo>
                  <a:lnTo>
                    <a:pt x="218" y="364"/>
                  </a:lnTo>
                  <a:lnTo>
                    <a:pt x="219" y="364"/>
                  </a:lnTo>
                  <a:lnTo>
                    <a:pt x="224" y="362"/>
                  </a:lnTo>
                  <a:lnTo>
                    <a:pt x="227" y="361"/>
                  </a:lnTo>
                  <a:lnTo>
                    <a:pt x="229" y="361"/>
                  </a:lnTo>
                  <a:lnTo>
                    <a:pt x="234" y="365"/>
                  </a:lnTo>
                  <a:lnTo>
                    <a:pt x="240" y="368"/>
                  </a:lnTo>
                  <a:lnTo>
                    <a:pt x="244" y="375"/>
                  </a:lnTo>
                  <a:lnTo>
                    <a:pt x="248" y="377"/>
                  </a:lnTo>
                  <a:lnTo>
                    <a:pt x="254" y="377"/>
                  </a:lnTo>
                  <a:lnTo>
                    <a:pt x="257" y="372"/>
                  </a:lnTo>
                  <a:lnTo>
                    <a:pt x="259" y="368"/>
                  </a:lnTo>
                  <a:lnTo>
                    <a:pt x="265" y="355"/>
                  </a:lnTo>
                  <a:lnTo>
                    <a:pt x="266" y="342"/>
                  </a:lnTo>
                  <a:lnTo>
                    <a:pt x="266" y="337"/>
                  </a:lnTo>
                  <a:lnTo>
                    <a:pt x="267" y="325"/>
                  </a:lnTo>
                  <a:lnTo>
                    <a:pt x="266" y="323"/>
                  </a:lnTo>
                  <a:lnTo>
                    <a:pt x="265" y="322"/>
                  </a:lnTo>
                  <a:lnTo>
                    <a:pt x="262" y="320"/>
                  </a:lnTo>
                  <a:lnTo>
                    <a:pt x="258" y="313"/>
                  </a:lnTo>
                  <a:lnTo>
                    <a:pt x="258" y="308"/>
                  </a:lnTo>
                  <a:lnTo>
                    <a:pt x="261" y="305"/>
                  </a:lnTo>
                  <a:lnTo>
                    <a:pt x="265" y="301"/>
                  </a:lnTo>
                  <a:lnTo>
                    <a:pt x="266" y="293"/>
                  </a:lnTo>
                  <a:lnTo>
                    <a:pt x="265" y="287"/>
                  </a:lnTo>
                  <a:lnTo>
                    <a:pt x="265" y="283"/>
                  </a:lnTo>
                  <a:lnTo>
                    <a:pt x="263" y="279"/>
                  </a:lnTo>
                  <a:lnTo>
                    <a:pt x="261" y="279"/>
                  </a:lnTo>
                  <a:lnTo>
                    <a:pt x="258" y="277"/>
                  </a:lnTo>
                  <a:lnTo>
                    <a:pt x="254" y="271"/>
                  </a:lnTo>
                  <a:lnTo>
                    <a:pt x="251" y="270"/>
                  </a:lnTo>
                  <a:lnTo>
                    <a:pt x="250" y="281"/>
                  </a:lnTo>
                  <a:lnTo>
                    <a:pt x="246" y="287"/>
                  </a:lnTo>
                  <a:lnTo>
                    <a:pt x="238" y="295"/>
                  </a:lnTo>
                  <a:lnTo>
                    <a:pt x="236" y="299"/>
                  </a:lnTo>
                  <a:lnTo>
                    <a:pt x="233" y="299"/>
                  </a:lnTo>
                  <a:lnTo>
                    <a:pt x="226" y="294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4"/>
                  </a:lnTo>
                  <a:lnTo>
                    <a:pt x="219" y="300"/>
                  </a:lnTo>
                  <a:lnTo>
                    <a:pt x="217" y="292"/>
                  </a:lnTo>
                  <a:lnTo>
                    <a:pt x="207" y="281"/>
                  </a:lnTo>
                  <a:lnTo>
                    <a:pt x="202" y="279"/>
                  </a:lnTo>
                  <a:lnTo>
                    <a:pt x="200" y="275"/>
                  </a:lnTo>
                  <a:lnTo>
                    <a:pt x="196" y="276"/>
                  </a:lnTo>
                  <a:lnTo>
                    <a:pt x="192" y="273"/>
                  </a:lnTo>
                  <a:lnTo>
                    <a:pt x="191" y="271"/>
                  </a:lnTo>
                  <a:lnTo>
                    <a:pt x="190" y="271"/>
                  </a:lnTo>
                  <a:lnTo>
                    <a:pt x="182" y="262"/>
                  </a:lnTo>
                  <a:lnTo>
                    <a:pt x="181" y="257"/>
                  </a:lnTo>
                  <a:lnTo>
                    <a:pt x="179" y="253"/>
                  </a:lnTo>
                  <a:lnTo>
                    <a:pt x="179" y="230"/>
                  </a:lnTo>
                  <a:lnTo>
                    <a:pt x="178" y="226"/>
                  </a:lnTo>
                  <a:lnTo>
                    <a:pt x="174" y="224"/>
                  </a:lnTo>
                  <a:lnTo>
                    <a:pt x="170" y="223"/>
                  </a:lnTo>
                  <a:lnTo>
                    <a:pt x="169" y="219"/>
                  </a:lnTo>
                  <a:lnTo>
                    <a:pt x="169" y="217"/>
                  </a:lnTo>
                  <a:lnTo>
                    <a:pt x="175" y="212"/>
                  </a:lnTo>
                  <a:lnTo>
                    <a:pt x="179" y="210"/>
                  </a:lnTo>
                  <a:lnTo>
                    <a:pt x="180" y="207"/>
                  </a:lnTo>
                  <a:lnTo>
                    <a:pt x="185" y="204"/>
                  </a:lnTo>
                  <a:lnTo>
                    <a:pt x="193" y="201"/>
                  </a:lnTo>
                  <a:lnTo>
                    <a:pt x="201" y="199"/>
                  </a:lnTo>
                  <a:lnTo>
                    <a:pt x="210" y="197"/>
                  </a:lnTo>
                  <a:lnTo>
                    <a:pt x="221" y="193"/>
                  </a:lnTo>
                  <a:lnTo>
                    <a:pt x="224" y="190"/>
                  </a:lnTo>
                  <a:lnTo>
                    <a:pt x="245" y="161"/>
                  </a:lnTo>
                  <a:lnTo>
                    <a:pt x="249" y="153"/>
                  </a:lnTo>
                  <a:lnTo>
                    <a:pt x="267" y="132"/>
                  </a:lnTo>
                  <a:lnTo>
                    <a:pt x="267" y="131"/>
                  </a:lnTo>
                  <a:lnTo>
                    <a:pt x="263" y="116"/>
                  </a:lnTo>
                  <a:lnTo>
                    <a:pt x="263" y="110"/>
                  </a:lnTo>
                  <a:lnTo>
                    <a:pt x="264" y="106"/>
                  </a:lnTo>
                  <a:lnTo>
                    <a:pt x="265" y="105"/>
                  </a:lnTo>
                  <a:lnTo>
                    <a:pt x="276" y="106"/>
                  </a:lnTo>
                  <a:lnTo>
                    <a:pt x="280" y="100"/>
                  </a:lnTo>
                  <a:lnTo>
                    <a:pt x="280" y="94"/>
                  </a:lnTo>
                  <a:lnTo>
                    <a:pt x="282" y="84"/>
                  </a:lnTo>
                  <a:lnTo>
                    <a:pt x="284" y="81"/>
                  </a:lnTo>
                  <a:lnTo>
                    <a:pt x="292" y="76"/>
                  </a:lnTo>
                  <a:lnTo>
                    <a:pt x="295" y="73"/>
                  </a:lnTo>
                  <a:lnTo>
                    <a:pt x="297" y="71"/>
                  </a:lnTo>
                  <a:lnTo>
                    <a:pt x="295" y="68"/>
                  </a:lnTo>
                  <a:lnTo>
                    <a:pt x="294" y="67"/>
                  </a:lnTo>
                  <a:lnTo>
                    <a:pt x="294" y="62"/>
                  </a:lnTo>
                  <a:lnTo>
                    <a:pt x="294" y="61"/>
                  </a:lnTo>
                  <a:lnTo>
                    <a:pt x="292" y="59"/>
                  </a:lnTo>
                  <a:lnTo>
                    <a:pt x="289" y="61"/>
                  </a:lnTo>
                  <a:lnTo>
                    <a:pt x="287" y="65"/>
                  </a:lnTo>
                  <a:lnTo>
                    <a:pt x="281" y="64"/>
                  </a:lnTo>
                  <a:lnTo>
                    <a:pt x="274" y="58"/>
                  </a:lnTo>
                  <a:lnTo>
                    <a:pt x="266" y="43"/>
                  </a:lnTo>
                  <a:lnTo>
                    <a:pt x="260" y="34"/>
                  </a:lnTo>
                  <a:lnTo>
                    <a:pt x="258" y="33"/>
                  </a:lnTo>
                  <a:lnTo>
                    <a:pt x="256" y="34"/>
                  </a:lnTo>
                  <a:lnTo>
                    <a:pt x="247" y="36"/>
                  </a:lnTo>
                  <a:lnTo>
                    <a:pt x="244" y="36"/>
                  </a:lnTo>
                  <a:lnTo>
                    <a:pt x="241" y="40"/>
                  </a:lnTo>
                  <a:lnTo>
                    <a:pt x="238" y="38"/>
                  </a:lnTo>
                  <a:lnTo>
                    <a:pt x="235" y="37"/>
                  </a:lnTo>
                  <a:lnTo>
                    <a:pt x="233" y="35"/>
                  </a:lnTo>
                  <a:lnTo>
                    <a:pt x="233" y="31"/>
                  </a:lnTo>
                  <a:lnTo>
                    <a:pt x="233" y="28"/>
                  </a:lnTo>
                  <a:lnTo>
                    <a:pt x="232" y="26"/>
                  </a:lnTo>
                  <a:lnTo>
                    <a:pt x="231" y="24"/>
                  </a:lnTo>
                  <a:lnTo>
                    <a:pt x="231" y="23"/>
                  </a:lnTo>
                  <a:lnTo>
                    <a:pt x="228" y="24"/>
                  </a:lnTo>
                  <a:lnTo>
                    <a:pt x="225" y="25"/>
                  </a:lnTo>
                  <a:lnTo>
                    <a:pt x="224" y="25"/>
                  </a:lnTo>
                  <a:lnTo>
                    <a:pt x="223" y="24"/>
                  </a:lnTo>
                  <a:lnTo>
                    <a:pt x="221" y="19"/>
                  </a:lnTo>
                  <a:lnTo>
                    <a:pt x="221" y="16"/>
                  </a:lnTo>
                  <a:lnTo>
                    <a:pt x="216" y="13"/>
                  </a:lnTo>
                  <a:lnTo>
                    <a:pt x="210" y="13"/>
                  </a:lnTo>
                  <a:lnTo>
                    <a:pt x="201" y="8"/>
                  </a:lnTo>
                  <a:lnTo>
                    <a:pt x="197" y="9"/>
                  </a:lnTo>
                  <a:lnTo>
                    <a:pt x="194" y="7"/>
                  </a:lnTo>
                  <a:lnTo>
                    <a:pt x="189" y="6"/>
                  </a:lnTo>
                  <a:lnTo>
                    <a:pt x="183" y="3"/>
                  </a:lnTo>
                  <a:lnTo>
                    <a:pt x="169" y="0"/>
                  </a:lnTo>
                  <a:lnTo>
                    <a:pt x="147" y="4"/>
                  </a:lnTo>
                  <a:lnTo>
                    <a:pt x="142" y="6"/>
                  </a:lnTo>
                  <a:lnTo>
                    <a:pt x="138" y="8"/>
                  </a:lnTo>
                  <a:lnTo>
                    <a:pt x="142" y="14"/>
                  </a:lnTo>
                  <a:lnTo>
                    <a:pt x="147" y="28"/>
                  </a:lnTo>
                  <a:lnTo>
                    <a:pt x="152" y="35"/>
                  </a:lnTo>
                  <a:lnTo>
                    <a:pt x="158" y="50"/>
                  </a:lnTo>
                  <a:lnTo>
                    <a:pt x="160" y="71"/>
                  </a:lnTo>
                  <a:lnTo>
                    <a:pt x="159" y="86"/>
                  </a:lnTo>
                  <a:lnTo>
                    <a:pt x="156" y="89"/>
                  </a:lnTo>
                  <a:lnTo>
                    <a:pt x="151" y="88"/>
                  </a:lnTo>
                  <a:lnTo>
                    <a:pt x="144" y="90"/>
                  </a:lnTo>
                  <a:lnTo>
                    <a:pt x="138" y="89"/>
                  </a:lnTo>
                  <a:lnTo>
                    <a:pt x="133" y="91"/>
                  </a:lnTo>
                  <a:lnTo>
                    <a:pt x="128" y="94"/>
                  </a:lnTo>
                  <a:lnTo>
                    <a:pt x="122" y="90"/>
                  </a:lnTo>
                  <a:lnTo>
                    <a:pt x="108" y="90"/>
                  </a:lnTo>
                  <a:lnTo>
                    <a:pt x="99" y="87"/>
                  </a:lnTo>
                  <a:lnTo>
                    <a:pt x="91" y="86"/>
                  </a:lnTo>
                  <a:lnTo>
                    <a:pt x="81" y="84"/>
                  </a:lnTo>
                  <a:lnTo>
                    <a:pt x="72" y="86"/>
                  </a:lnTo>
                  <a:lnTo>
                    <a:pt x="70" y="89"/>
                  </a:lnTo>
                  <a:lnTo>
                    <a:pt x="70" y="97"/>
                  </a:lnTo>
                  <a:lnTo>
                    <a:pt x="68" y="99"/>
                  </a:lnTo>
                  <a:lnTo>
                    <a:pt x="57" y="108"/>
                  </a:lnTo>
                  <a:lnTo>
                    <a:pt x="56" y="112"/>
                  </a:lnTo>
                  <a:lnTo>
                    <a:pt x="51" y="121"/>
                  </a:lnTo>
                  <a:lnTo>
                    <a:pt x="48" y="122"/>
                  </a:lnTo>
                  <a:lnTo>
                    <a:pt x="38" y="127"/>
                  </a:lnTo>
                  <a:lnTo>
                    <a:pt x="36" y="131"/>
                  </a:lnTo>
                  <a:lnTo>
                    <a:pt x="31" y="147"/>
                  </a:lnTo>
                  <a:lnTo>
                    <a:pt x="33" y="156"/>
                  </a:lnTo>
                  <a:lnTo>
                    <a:pt x="31" y="165"/>
                  </a:lnTo>
                  <a:lnTo>
                    <a:pt x="35" y="171"/>
                  </a:lnTo>
                  <a:lnTo>
                    <a:pt x="34" y="173"/>
                  </a:lnTo>
                  <a:lnTo>
                    <a:pt x="24" y="173"/>
                  </a:lnTo>
                  <a:lnTo>
                    <a:pt x="22" y="176"/>
                  </a:lnTo>
                  <a:lnTo>
                    <a:pt x="21" y="182"/>
                  </a:lnTo>
                  <a:lnTo>
                    <a:pt x="14" y="187"/>
                  </a:lnTo>
                  <a:lnTo>
                    <a:pt x="12" y="189"/>
                  </a:lnTo>
                  <a:lnTo>
                    <a:pt x="8" y="205"/>
                  </a:lnTo>
                  <a:lnTo>
                    <a:pt x="8" y="218"/>
                  </a:lnTo>
                  <a:lnTo>
                    <a:pt x="7" y="223"/>
                  </a:lnTo>
                  <a:lnTo>
                    <a:pt x="3" y="229"/>
                  </a:lnTo>
                  <a:lnTo>
                    <a:pt x="0" y="287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3976738" y="4779236"/>
              <a:ext cx="1024646" cy="1227378"/>
            </a:xfrm>
            <a:custGeom>
              <a:avLst/>
              <a:gdLst>
                <a:gd name="T0" fmla="*/ 18 w 441"/>
                <a:gd name="T1" fmla="*/ 71 h 597"/>
                <a:gd name="T2" fmla="*/ 9 w 441"/>
                <a:gd name="T3" fmla="*/ 104 h 597"/>
                <a:gd name="T4" fmla="*/ 14 w 441"/>
                <a:gd name="T5" fmla="*/ 127 h 597"/>
                <a:gd name="T6" fmla="*/ 32 w 441"/>
                <a:gd name="T7" fmla="*/ 146 h 597"/>
                <a:gd name="T8" fmla="*/ 40 w 441"/>
                <a:gd name="T9" fmla="*/ 165 h 597"/>
                <a:gd name="T10" fmla="*/ 26 w 441"/>
                <a:gd name="T11" fmla="*/ 181 h 597"/>
                <a:gd name="T12" fmla="*/ 7 w 441"/>
                <a:gd name="T13" fmla="*/ 196 h 597"/>
                <a:gd name="T14" fmla="*/ 15 w 441"/>
                <a:gd name="T15" fmla="*/ 204 h 597"/>
                <a:gd name="T16" fmla="*/ 17 w 441"/>
                <a:gd name="T17" fmla="*/ 239 h 597"/>
                <a:gd name="T18" fmla="*/ 53 w 441"/>
                <a:gd name="T19" fmla="*/ 205 h 597"/>
                <a:gd name="T20" fmla="*/ 68 w 441"/>
                <a:gd name="T21" fmla="*/ 198 h 597"/>
                <a:gd name="T22" fmla="*/ 83 w 441"/>
                <a:gd name="T23" fmla="*/ 195 h 597"/>
                <a:gd name="T24" fmla="*/ 97 w 441"/>
                <a:gd name="T25" fmla="*/ 221 h 597"/>
                <a:gd name="T26" fmla="*/ 82 w 441"/>
                <a:gd name="T27" fmla="*/ 233 h 597"/>
                <a:gd name="T28" fmla="*/ 90 w 441"/>
                <a:gd name="T29" fmla="*/ 278 h 597"/>
                <a:gd name="T30" fmla="*/ 106 w 441"/>
                <a:gd name="T31" fmla="*/ 262 h 597"/>
                <a:gd name="T32" fmla="*/ 126 w 441"/>
                <a:gd name="T33" fmla="*/ 275 h 597"/>
                <a:gd name="T34" fmla="*/ 121 w 441"/>
                <a:gd name="T35" fmla="*/ 290 h 597"/>
                <a:gd name="T36" fmla="*/ 106 w 441"/>
                <a:gd name="T37" fmla="*/ 324 h 597"/>
                <a:gd name="T38" fmla="*/ 106 w 441"/>
                <a:gd name="T39" fmla="*/ 342 h 597"/>
                <a:gd name="T40" fmla="*/ 112 w 441"/>
                <a:gd name="T41" fmla="*/ 356 h 597"/>
                <a:gd name="T42" fmla="*/ 135 w 441"/>
                <a:gd name="T43" fmla="*/ 365 h 597"/>
                <a:gd name="T44" fmla="*/ 114 w 441"/>
                <a:gd name="T45" fmla="*/ 380 h 597"/>
                <a:gd name="T46" fmla="*/ 103 w 441"/>
                <a:gd name="T47" fmla="*/ 414 h 597"/>
                <a:gd name="T48" fmla="*/ 110 w 441"/>
                <a:gd name="T49" fmla="*/ 433 h 597"/>
                <a:gd name="T50" fmla="*/ 121 w 441"/>
                <a:gd name="T51" fmla="*/ 456 h 597"/>
                <a:gd name="T52" fmla="*/ 140 w 441"/>
                <a:gd name="T53" fmla="*/ 450 h 597"/>
                <a:gd name="T54" fmla="*/ 154 w 441"/>
                <a:gd name="T55" fmla="*/ 455 h 597"/>
                <a:gd name="T56" fmla="*/ 163 w 441"/>
                <a:gd name="T57" fmla="*/ 425 h 597"/>
                <a:gd name="T58" fmla="*/ 189 w 441"/>
                <a:gd name="T59" fmla="*/ 438 h 597"/>
                <a:gd name="T60" fmla="*/ 200 w 441"/>
                <a:gd name="T61" fmla="*/ 463 h 597"/>
                <a:gd name="T62" fmla="*/ 211 w 441"/>
                <a:gd name="T63" fmla="*/ 481 h 597"/>
                <a:gd name="T64" fmla="*/ 243 w 441"/>
                <a:gd name="T65" fmla="*/ 501 h 597"/>
                <a:gd name="T66" fmla="*/ 251 w 441"/>
                <a:gd name="T67" fmla="*/ 553 h 597"/>
                <a:gd name="T68" fmla="*/ 294 w 441"/>
                <a:gd name="T69" fmla="*/ 531 h 597"/>
                <a:gd name="T70" fmla="*/ 298 w 441"/>
                <a:gd name="T71" fmla="*/ 545 h 597"/>
                <a:gd name="T72" fmla="*/ 322 w 441"/>
                <a:gd name="T73" fmla="*/ 577 h 597"/>
                <a:gd name="T74" fmla="*/ 356 w 441"/>
                <a:gd name="T75" fmla="*/ 591 h 597"/>
                <a:gd name="T76" fmla="*/ 435 w 441"/>
                <a:gd name="T77" fmla="*/ 582 h 597"/>
                <a:gd name="T78" fmla="*/ 432 w 441"/>
                <a:gd name="T79" fmla="*/ 546 h 597"/>
                <a:gd name="T80" fmla="*/ 415 w 441"/>
                <a:gd name="T81" fmla="*/ 526 h 597"/>
                <a:gd name="T82" fmla="*/ 398 w 441"/>
                <a:gd name="T83" fmla="*/ 509 h 597"/>
                <a:gd name="T84" fmla="*/ 396 w 441"/>
                <a:gd name="T85" fmla="*/ 465 h 597"/>
                <a:gd name="T86" fmla="*/ 366 w 441"/>
                <a:gd name="T87" fmla="*/ 473 h 597"/>
                <a:gd name="T88" fmla="*/ 351 w 441"/>
                <a:gd name="T89" fmla="*/ 466 h 597"/>
                <a:gd name="T90" fmla="*/ 319 w 441"/>
                <a:gd name="T91" fmla="*/ 433 h 597"/>
                <a:gd name="T92" fmla="*/ 306 w 441"/>
                <a:gd name="T93" fmla="*/ 418 h 597"/>
                <a:gd name="T94" fmla="*/ 284 w 441"/>
                <a:gd name="T95" fmla="*/ 414 h 597"/>
                <a:gd name="T96" fmla="*/ 244 w 441"/>
                <a:gd name="T97" fmla="*/ 402 h 597"/>
                <a:gd name="T98" fmla="*/ 222 w 441"/>
                <a:gd name="T99" fmla="*/ 377 h 597"/>
                <a:gd name="T100" fmla="*/ 202 w 441"/>
                <a:gd name="T101" fmla="*/ 350 h 597"/>
                <a:gd name="T102" fmla="*/ 187 w 441"/>
                <a:gd name="T103" fmla="*/ 298 h 597"/>
                <a:gd name="T104" fmla="*/ 150 w 441"/>
                <a:gd name="T105" fmla="*/ 229 h 597"/>
                <a:gd name="T106" fmla="*/ 125 w 441"/>
                <a:gd name="T107" fmla="*/ 191 h 597"/>
                <a:gd name="T108" fmla="*/ 116 w 441"/>
                <a:gd name="T109" fmla="*/ 96 h 597"/>
                <a:gd name="T110" fmla="*/ 55 w 441"/>
                <a:gd name="T111" fmla="*/ 15 h 597"/>
                <a:gd name="T112" fmla="*/ 35 w 441"/>
                <a:gd name="T113" fmla="*/ 4 h 597"/>
                <a:gd name="T114" fmla="*/ 19 w 441"/>
                <a:gd name="T115" fmla="*/ 5 h 597"/>
                <a:gd name="T116" fmla="*/ 9 w 441"/>
                <a:gd name="T117" fmla="*/ 42 h 59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1"/>
                <a:gd name="T178" fmla="*/ 0 h 597"/>
                <a:gd name="T179" fmla="*/ 441 w 441"/>
                <a:gd name="T180" fmla="*/ 597 h 59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1" h="597">
                  <a:moveTo>
                    <a:pt x="0" y="53"/>
                  </a:moveTo>
                  <a:lnTo>
                    <a:pt x="13" y="56"/>
                  </a:lnTo>
                  <a:lnTo>
                    <a:pt x="15" y="58"/>
                  </a:lnTo>
                  <a:lnTo>
                    <a:pt x="16" y="59"/>
                  </a:lnTo>
                  <a:lnTo>
                    <a:pt x="15" y="61"/>
                  </a:lnTo>
                  <a:lnTo>
                    <a:pt x="15" y="67"/>
                  </a:lnTo>
                  <a:lnTo>
                    <a:pt x="15" y="69"/>
                  </a:lnTo>
                  <a:lnTo>
                    <a:pt x="18" y="71"/>
                  </a:lnTo>
                  <a:lnTo>
                    <a:pt x="18" y="77"/>
                  </a:lnTo>
                  <a:lnTo>
                    <a:pt x="17" y="80"/>
                  </a:lnTo>
                  <a:lnTo>
                    <a:pt x="13" y="82"/>
                  </a:lnTo>
                  <a:lnTo>
                    <a:pt x="9" y="88"/>
                  </a:lnTo>
                  <a:lnTo>
                    <a:pt x="6" y="97"/>
                  </a:lnTo>
                  <a:lnTo>
                    <a:pt x="8" y="98"/>
                  </a:lnTo>
                  <a:lnTo>
                    <a:pt x="8" y="102"/>
                  </a:lnTo>
                  <a:lnTo>
                    <a:pt x="9" y="104"/>
                  </a:lnTo>
                  <a:lnTo>
                    <a:pt x="13" y="108"/>
                  </a:lnTo>
                  <a:lnTo>
                    <a:pt x="13" y="111"/>
                  </a:lnTo>
                  <a:lnTo>
                    <a:pt x="13" y="113"/>
                  </a:lnTo>
                  <a:lnTo>
                    <a:pt x="11" y="115"/>
                  </a:lnTo>
                  <a:lnTo>
                    <a:pt x="13" y="116"/>
                  </a:lnTo>
                  <a:lnTo>
                    <a:pt x="15" y="119"/>
                  </a:lnTo>
                  <a:lnTo>
                    <a:pt x="16" y="121"/>
                  </a:lnTo>
                  <a:lnTo>
                    <a:pt x="14" y="127"/>
                  </a:lnTo>
                  <a:lnTo>
                    <a:pt x="13" y="130"/>
                  </a:lnTo>
                  <a:lnTo>
                    <a:pt x="14" y="133"/>
                  </a:lnTo>
                  <a:lnTo>
                    <a:pt x="22" y="145"/>
                  </a:lnTo>
                  <a:lnTo>
                    <a:pt x="29" y="142"/>
                  </a:lnTo>
                  <a:lnTo>
                    <a:pt x="30" y="141"/>
                  </a:lnTo>
                  <a:lnTo>
                    <a:pt x="32" y="141"/>
                  </a:lnTo>
                  <a:lnTo>
                    <a:pt x="34" y="141"/>
                  </a:lnTo>
                  <a:lnTo>
                    <a:pt x="32" y="146"/>
                  </a:lnTo>
                  <a:lnTo>
                    <a:pt x="33" y="149"/>
                  </a:lnTo>
                  <a:lnTo>
                    <a:pt x="36" y="149"/>
                  </a:lnTo>
                  <a:lnTo>
                    <a:pt x="38" y="149"/>
                  </a:lnTo>
                  <a:lnTo>
                    <a:pt x="39" y="150"/>
                  </a:lnTo>
                  <a:lnTo>
                    <a:pt x="40" y="152"/>
                  </a:lnTo>
                  <a:lnTo>
                    <a:pt x="43" y="154"/>
                  </a:lnTo>
                  <a:lnTo>
                    <a:pt x="42" y="159"/>
                  </a:lnTo>
                  <a:lnTo>
                    <a:pt x="40" y="165"/>
                  </a:lnTo>
                  <a:lnTo>
                    <a:pt x="36" y="170"/>
                  </a:lnTo>
                  <a:lnTo>
                    <a:pt x="36" y="176"/>
                  </a:lnTo>
                  <a:lnTo>
                    <a:pt x="36" y="185"/>
                  </a:lnTo>
                  <a:lnTo>
                    <a:pt x="35" y="186"/>
                  </a:lnTo>
                  <a:lnTo>
                    <a:pt x="33" y="186"/>
                  </a:lnTo>
                  <a:lnTo>
                    <a:pt x="31" y="185"/>
                  </a:lnTo>
                  <a:lnTo>
                    <a:pt x="28" y="183"/>
                  </a:lnTo>
                  <a:lnTo>
                    <a:pt x="26" y="181"/>
                  </a:lnTo>
                  <a:lnTo>
                    <a:pt x="25" y="181"/>
                  </a:lnTo>
                  <a:lnTo>
                    <a:pt x="23" y="180"/>
                  </a:lnTo>
                  <a:lnTo>
                    <a:pt x="21" y="181"/>
                  </a:lnTo>
                  <a:lnTo>
                    <a:pt x="20" y="182"/>
                  </a:lnTo>
                  <a:lnTo>
                    <a:pt x="17" y="192"/>
                  </a:lnTo>
                  <a:lnTo>
                    <a:pt x="15" y="193"/>
                  </a:lnTo>
                  <a:lnTo>
                    <a:pt x="10" y="193"/>
                  </a:lnTo>
                  <a:lnTo>
                    <a:pt x="7" y="196"/>
                  </a:lnTo>
                  <a:lnTo>
                    <a:pt x="6" y="197"/>
                  </a:lnTo>
                  <a:lnTo>
                    <a:pt x="6" y="199"/>
                  </a:lnTo>
                  <a:lnTo>
                    <a:pt x="7" y="200"/>
                  </a:lnTo>
                  <a:lnTo>
                    <a:pt x="10" y="200"/>
                  </a:lnTo>
                  <a:lnTo>
                    <a:pt x="13" y="200"/>
                  </a:lnTo>
                  <a:lnTo>
                    <a:pt x="17" y="197"/>
                  </a:lnTo>
                  <a:lnTo>
                    <a:pt x="17" y="200"/>
                  </a:lnTo>
                  <a:lnTo>
                    <a:pt x="15" y="204"/>
                  </a:lnTo>
                  <a:lnTo>
                    <a:pt x="10" y="209"/>
                  </a:lnTo>
                  <a:lnTo>
                    <a:pt x="11" y="211"/>
                  </a:lnTo>
                  <a:lnTo>
                    <a:pt x="9" y="215"/>
                  </a:lnTo>
                  <a:lnTo>
                    <a:pt x="10" y="240"/>
                  </a:lnTo>
                  <a:lnTo>
                    <a:pt x="12" y="241"/>
                  </a:lnTo>
                  <a:lnTo>
                    <a:pt x="14" y="240"/>
                  </a:lnTo>
                  <a:lnTo>
                    <a:pt x="16" y="240"/>
                  </a:lnTo>
                  <a:lnTo>
                    <a:pt x="17" y="239"/>
                  </a:lnTo>
                  <a:lnTo>
                    <a:pt x="23" y="236"/>
                  </a:lnTo>
                  <a:lnTo>
                    <a:pt x="28" y="231"/>
                  </a:lnTo>
                  <a:lnTo>
                    <a:pt x="35" y="222"/>
                  </a:lnTo>
                  <a:lnTo>
                    <a:pt x="45" y="211"/>
                  </a:lnTo>
                  <a:lnTo>
                    <a:pt x="46" y="207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3" y="205"/>
                  </a:lnTo>
                  <a:lnTo>
                    <a:pt x="55" y="209"/>
                  </a:lnTo>
                  <a:lnTo>
                    <a:pt x="59" y="216"/>
                  </a:lnTo>
                  <a:lnTo>
                    <a:pt x="61" y="214"/>
                  </a:lnTo>
                  <a:lnTo>
                    <a:pt x="64" y="206"/>
                  </a:lnTo>
                  <a:lnTo>
                    <a:pt x="61" y="203"/>
                  </a:lnTo>
                  <a:lnTo>
                    <a:pt x="61" y="200"/>
                  </a:lnTo>
                  <a:lnTo>
                    <a:pt x="62" y="198"/>
                  </a:lnTo>
                  <a:lnTo>
                    <a:pt x="68" y="198"/>
                  </a:lnTo>
                  <a:lnTo>
                    <a:pt x="70" y="196"/>
                  </a:lnTo>
                  <a:lnTo>
                    <a:pt x="69" y="190"/>
                  </a:lnTo>
                  <a:lnTo>
                    <a:pt x="70" y="190"/>
                  </a:lnTo>
                  <a:lnTo>
                    <a:pt x="72" y="189"/>
                  </a:lnTo>
                  <a:lnTo>
                    <a:pt x="77" y="190"/>
                  </a:lnTo>
                  <a:lnTo>
                    <a:pt x="78" y="188"/>
                  </a:lnTo>
                  <a:lnTo>
                    <a:pt x="81" y="188"/>
                  </a:lnTo>
                  <a:lnTo>
                    <a:pt x="83" y="195"/>
                  </a:lnTo>
                  <a:lnTo>
                    <a:pt x="81" y="205"/>
                  </a:lnTo>
                  <a:lnTo>
                    <a:pt x="82" y="208"/>
                  </a:lnTo>
                  <a:lnTo>
                    <a:pt x="84" y="211"/>
                  </a:lnTo>
                  <a:lnTo>
                    <a:pt x="86" y="215"/>
                  </a:lnTo>
                  <a:lnTo>
                    <a:pt x="88" y="215"/>
                  </a:lnTo>
                  <a:lnTo>
                    <a:pt x="90" y="215"/>
                  </a:lnTo>
                  <a:lnTo>
                    <a:pt x="93" y="217"/>
                  </a:lnTo>
                  <a:lnTo>
                    <a:pt x="97" y="221"/>
                  </a:lnTo>
                  <a:lnTo>
                    <a:pt x="97" y="227"/>
                  </a:lnTo>
                  <a:lnTo>
                    <a:pt x="95" y="229"/>
                  </a:lnTo>
                  <a:lnTo>
                    <a:pt x="91" y="231"/>
                  </a:lnTo>
                  <a:lnTo>
                    <a:pt x="87" y="235"/>
                  </a:lnTo>
                  <a:lnTo>
                    <a:pt x="86" y="234"/>
                  </a:lnTo>
                  <a:lnTo>
                    <a:pt x="86" y="232"/>
                  </a:lnTo>
                  <a:lnTo>
                    <a:pt x="84" y="231"/>
                  </a:lnTo>
                  <a:lnTo>
                    <a:pt x="82" y="233"/>
                  </a:lnTo>
                  <a:lnTo>
                    <a:pt x="79" y="236"/>
                  </a:lnTo>
                  <a:lnTo>
                    <a:pt x="77" y="264"/>
                  </a:lnTo>
                  <a:lnTo>
                    <a:pt x="81" y="267"/>
                  </a:lnTo>
                  <a:lnTo>
                    <a:pt x="82" y="270"/>
                  </a:lnTo>
                  <a:lnTo>
                    <a:pt x="84" y="270"/>
                  </a:lnTo>
                  <a:lnTo>
                    <a:pt x="88" y="270"/>
                  </a:lnTo>
                  <a:lnTo>
                    <a:pt x="88" y="273"/>
                  </a:lnTo>
                  <a:lnTo>
                    <a:pt x="90" y="278"/>
                  </a:lnTo>
                  <a:lnTo>
                    <a:pt x="91" y="278"/>
                  </a:lnTo>
                  <a:lnTo>
                    <a:pt x="93" y="278"/>
                  </a:lnTo>
                  <a:lnTo>
                    <a:pt x="95" y="276"/>
                  </a:lnTo>
                  <a:lnTo>
                    <a:pt x="97" y="273"/>
                  </a:lnTo>
                  <a:lnTo>
                    <a:pt x="100" y="271"/>
                  </a:lnTo>
                  <a:lnTo>
                    <a:pt x="102" y="268"/>
                  </a:lnTo>
                  <a:lnTo>
                    <a:pt x="103" y="263"/>
                  </a:lnTo>
                  <a:lnTo>
                    <a:pt x="106" y="262"/>
                  </a:lnTo>
                  <a:lnTo>
                    <a:pt x="106" y="263"/>
                  </a:lnTo>
                  <a:lnTo>
                    <a:pt x="107" y="263"/>
                  </a:lnTo>
                  <a:lnTo>
                    <a:pt x="108" y="262"/>
                  </a:lnTo>
                  <a:lnTo>
                    <a:pt x="110" y="262"/>
                  </a:lnTo>
                  <a:lnTo>
                    <a:pt x="112" y="263"/>
                  </a:lnTo>
                  <a:lnTo>
                    <a:pt x="112" y="267"/>
                  </a:lnTo>
                  <a:lnTo>
                    <a:pt x="114" y="268"/>
                  </a:lnTo>
                  <a:lnTo>
                    <a:pt x="126" y="275"/>
                  </a:lnTo>
                  <a:lnTo>
                    <a:pt x="129" y="275"/>
                  </a:lnTo>
                  <a:lnTo>
                    <a:pt x="130" y="275"/>
                  </a:lnTo>
                  <a:lnTo>
                    <a:pt x="130" y="280"/>
                  </a:lnTo>
                  <a:lnTo>
                    <a:pt x="129" y="280"/>
                  </a:lnTo>
                  <a:lnTo>
                    <a:pt x="127" y="281"/>
                  </a:lnTo>
                  <a:lnTo>
                    <a:pt x="126" y="285"/>
                  </a:lnTo>
                  <a:lnTo>
                    <a:pt x="124" y="285"/>
                  </a:lnTo>
                  <a:lnTo>
                    <a:pt x="121" y="290"/>
                  </a:lnTo>
                  <a:lnTo>
                    <a:pt x="120" y="292"/>
                  </a:lnTo>
                  <a:lnTo>
                    <a:pt x="119" y="293"/>
                  </a:lnTo>
                  <a:lnTo>
                    <a:pt x="117" y="295"/>
                  </a:lnTo>
                  <a:lnTo>
                    <a:pt x="117" y="297"/>
                  </a:lnTo>
                  <a:lnTo>
                    <a:pt x="114" y="305"/>
                  </a:lnTo>
                  <a:lnTo>
                    <a:pt x="112" y="315"/>
                  </a:lnTo>
                  <a:lnTo>
                    <a:pt x="110" y="319"/>
                  </a:lnTo>
                  <a:lnTo>
                    <a:pt x="106" y="327"/>
                  </a:lnTo>
                  <a:lnTo>
                    <a:pt x="107" y="330"/>
                  </a:lnTo>
                  <a:lnTo>
                    <a:pt x="106" y="332"/>
                  </a:lnTo>
                  <a:lnTo>
                    <a:pt x="104" y="332"/>
                  </a:lnTo>
                  <a:lnTo>
                    <a:pt x="102" y="336"/>
                  </a:lnTo>
                  <a:lnTo>
                    <a:pt x="102" y="339"/>
                  </a:lnTo>
                  <a:lnTo>
                    <a:pt x="102" y="340"/>
                  </a:lnTo>
                  <a:lnTo>
                    <a:pt x="103" y="341"/>
                  </a:lnTo>
                  <a:lnTo>
                    <a:pt x="106" y="345"/>
                  </a:lnTo>
                  <a:lnTo>
                    <a:pt x="106" y="347"/>
                  </a:lnTo>
                  <a:lnTo>
                    <a:pt x="104" y="351"/>
                  </a:lnTo>
                  <a:lnTo>
                    <a:pt x="103" y="352"/>
                  </a:lnTo>
                  <a:lnTo>
                    <a:pt x="104" y="354"/>
                  </a:lnTo>
                  <a:lnTo>
                    <a:pt x="105" y="355"/>
                  </a:lnTo>
                  <a:lnTo>
                    <a:pt x="110" y="358"/>
                  </a:lnTo>
                  <a:lnTo>
                    <a:pt x="111" y="358"/>
                  </a:lnTo>
                  <a:lnTo>
                    <a:pt x="112" y="359"/>
                  </a:lnTo>
                  <a:lnTo>
                    <a:pt x="114" y="361"/>
                  </a:lnTo>
                  <a:lnTo>
                    <a:pt x="118" y="362"/>
                  </a:lnTo>
                  <a:lnTo>
                    <a:pt x="120" y="362"/>
                  </a:lnTo>
                  <a:lnTo>
                    <a:pt x="123" y="365"/>
                  </a:lnTo>
                  <a:lnTo>
                    <a:pt x="127" y="365"/>
                  </a:lnTo>
                  <a:lnTo>
                    <a:pt x="131" y="366"/>
                  </a:lnTo>
                  <a:lnTo>
                    <a:pt x="135" y="367"/>
                  </a:lnTo>
                  <a:lnTo>
                    <a:pt x="135" y="368"/>
                  </a:lnTo>
                  <a:lnTo>
                    <a:pt x="137" y="369"/>
                  </a:lnTo>
                  <a:lnTo>
                    <a:pt x="135" y="374"/>
                  </a:lnTo>
                  <a:lnTo>
                    <a:pt x="133" y="377"/>
                  </a:lnTo>
                  <a:lnTo>
                    <a:pt x="129" y="379"/>
                  </a:lnTo>
                  <a:lnTo>
                    <a:pt x="122" y="381"/>
                  </a:lnTo>
                  <a:lnTo>
                    <a:pt x="120" y="380"/>
                  </a:lnTo>
                  <a:lnTo>
                    <a:pt x="117" y="382"/>
                  </a:lnTo>
                  <a:lnTo>
                    <a:pt x="114" y="383"/>
                  </a:lnTo>
                  <a:lnTo>
                    <a:pt x="112" y="382"/>
                  </a:lnTo>
                  <a:lnTo>
                    <a:pt x="112" y="383"/>
                  </a:lnTo>
                  <a:lnTo>
                    <a:pt x="111" y="385"/>
                  </a:lnTo>
                  <a:lnTo>
                    <a:pt x="110" y="407"/>
                  </a:lnTo>
                  <a:lnTo>
                    <a:pt x="108" y="410"/>
                  </a:lnTo>
                  <a:lnTo>
                    <a:pt x="107" y="410"/>
                  </a:lnTo>
                  <a:lnTo>
                    <a:pt x="104" y="413"/>
                  </a:lnTo>
                  <a:lnTo>
                    <a:pt x="103" y="417"/>
                  </a:lnTo>
                  <a:lnTo>
                    <a:pt x="101" y="418"/>
                  </a:lnTo>
                  <a:lnTo>
                    <a:pt x="100" y="420"/>
                  </a:lnTo>
                  <a:lnTo>
                    <a:pt x="99" y="422"/>
                  </a:lnTo>
                  <a:lnTo>
                    <a:pt x="99" y="430"/>
                  </a:lnTo>
                  <a:lnTo>
                    <a:pt x="103" y="433"/>
                  </a:lnTo>
                  <a:lnTo>
                    <a:pt x="105" y="434"/>
                  </a:lnTo>
                  <a:lnTo>
                    <a:pt x="108" y="434"/>
                  </a:lnTo>
                  <a:lnTo>
                    <a:pt x="110" y="436"/>
                  </a:lnTo>
                  <a:lnTo>
                    <a:pt x="112" y="436"/>
                  </a:lnTo>
                  <a:lnTo>
                    <a:pt x="116" y="437"/>
                  </a:lnTo>
                  <a:lnTo>
                    <a:pt x="118" y="440"/>
                  </a:lnTo>
                  <a:lnTo>
                    <a:pt x="118" y="441"/>
                  </a:lnTo>
                  <a:lnTo>
                    <a:pt x="118" y="445"/>
                  </a:lnTo>
                  <a:lnTo>
                    <a:pt x="118" y="448"/>
                  </a:lnTo>
                  <a:lnTo>
                    <a:pt x="120" y="451"/>
                  </a:lnTo>
                  <a:lnTo>
                    <a:pt x="121" y="459"/>
                  </a:lnTo>
                  <a:lnTo>
                    <a:pt x="127" y="459"/>
                  </a:lnTo>
                  <a:lnTo>
                    <a:pt x="128" y="458"/>
                  </a:lnTo>
                  <a:lnTo>
                    <a:pt x="129" y="458"/>
                  </a:lnTo>
                  <a:lnTo>
                    <a:pt x="129" y="456"/>
                  </a:lnTo>
                  <a:lnTo>
                    <a:pt x="131" y="457"/>
                  </a:lnTo>
                  <a:lnTo>
                    <a:pt x="133" y="457"/>
                  </a:lnTo>
                  <a:lnTo>
                    <a:pt x="137" y="456"/>
                  </a:lnTo>
                  <a:lnTo>
                    <a:pt x="140" y="453"/>
                  </a:lnTo>
                  <a:lnTo>
                    <a:pt x="143" y="453"/>
                  </a:lnTo>
                  <a:lnTo>
                    <a:pt x="145" y="455"/>
                  </a:lnTo>
                  <a:lnTo>
                    <a:pt x="147" y="461"/>
                  </a:lnTo>
                  <a:lnTo>
                    <a:pt x="148" y="463"/>
                  </a:lnTo>
                  <a:lnTo>
                    <a:pt x="150" y="464"/>
                  </a:lnTo>
                  <a:lnTo>
                    <a:pt x="151" y="464"/>
                  </a:lnTo>
                  <a:lnTo>
                    <a:pt x="152" y="461"/>
                  </a:lnTo>
                  <a:lnTo>
                    <a:pt x="154" y="458"/>
                  </a:lnTo>
                  <a:lnTo>
                    <a:pt x="156" y="456"/>
                  </a:lnTo>
                  <a:lnTo>
                    <a:pt x="158" y="457"/>
                  </a:lnTo>
                  <a:lnTo>
                    <a:pt x="160" y="455"/>
                  </a:lnTo>
                  <a:lnTo>
                    <a:pt x="160" y="451"/>
                  </a:lnTo>
                  <a:lnTo>
                    <a:pt x="165" y="442"/>
                  </a:lnTo>
                  <a:lnTo>
                    <a:pt x="166" y="438"/>
                  </a:lnTo>
                  <a:lnTo>
                    <a:pt x="164" y="434"/>
                  </a:lnTo>
                  <a:lnTo>
                    <a:pt x="163" y="428"/>
                  </a:lnTo>
                  <a:lnTo>
                    <a:pt x="167" y="428"/>
                  </a:lnTo>
                  <a:lnTo>
                    <a:pt x="169" y="429"/>
                  </a:lnTo>
                  <a:lnTo>
                    <a:pt x="173" y="432"/>
                  </a:lnTo>
                  <a:lnTo>
                    <a:pt x="175" y="433"/>
                  </a:lnTo>
                  <a:lnTo>
                    <a:pt x="180" y="436"/>
                  </a:lnTo>
                  <a:lnTo>
                    <a:pt x="183" y="438"/>
                  </a:lnTo>
                  <a:lnTo>
                    <a:pt x="187" y="440"/>
                  </a:lnTo>
                  <a:lnTo>
                    <a:pt x="189" y="441"/>
                  </a:lnTo>
                  <a:lnTo>
                    <a:pt x="194" y="444"/>
                  </a:lnTo>
                  <a:lnTo>
                    <a:pt x="196" y="446"/>
                  </a:lnTo>
                  <a:lnTo>
                    <a:pt x="198" y="452"/>
                  </a:lnTo>
                  <a:lnTo>
                    <a:pt x="198" y="454"/>
                  </a:lnTo>
                  <a:lnTo>
                    <a:pt x="199" y="455"/>
                  </a:lnTo>
                  <a:lnTo>
                    <a:pt x="200" y="458"/>
                  </a:lnTo>
                  <a:lnTo>
                    <a:pt x="200" y="464"/>
                  </a:lnTo>
                  <a:lnTo>
                    <a:pt x="200" y="466"/>
                  </a:lnTo>
                  <a:lnTo>
                    <a:pt x="202" y="468"/>
                  </a:lnTo>
                  <a:lnTo>
                    <a:pt x="208" y="471"/>
                  </a:lnTo>
                  <a:lnTo>
                    <a:pt x="208" y="473"/>
                  </a:lnTo>
                  <a:lnTo>
                    <a:pt x="209" y="476"/>
                  </a:lnTo>
                  <a:lnTo>
                    <a:pt x="208" y="477"/>
                  </a:lnTo>
                  <a:lnTo>
                    <a:pt x="208" y="478"/>
                  </a:lnTo>
                  <a:lnTo>
                    <a:pt x="209" y="480"/>
                  </a:lnTo>
                  <a:lnTo>
                    <a:pt x="211" y="484"/>
                  </a:lnTo>
                  <a:lnTo>
                    <a:pt x="214" y="484"/>
                  </a:lnTo>
                  <a:lnTo>
                    <a:pt x="219" y="483"/>
                  </a:lnTo>
                  <a:lnTo>
                    <a:pt x="224" y="484"/>
                  </a:lnTo>
                  <a:lnTo>
                    <a:pt x="231" y="483"/>
                  </a:lnTo>
                  <a:lnTo>
                    <a:pt x="234" y="484"/>
                  </a:lnTo>
                  <a:lnTo>
                    <a:pt x="239" y="489"/>
                  </a:lnTo>
                  <a:lnTo>
                    <a:pt x="242" y="497"/>
                  </a:lnTo>
                  <a:lnTo>
                    <a:pt x="243" y="504"/>
                  </a:lnTo>
                  <a:lnTo>
                    <a:pt x="243" y="513"/>
                  </a:lnTo>
                  <a:lnTo>
                    <a:pt x="240" y="519"/>
                  </a:lnTo>
                  <a:lnTo>
                    <a:pt x="235" y="526"/>
                  </a:lnTo>
                  <a:lnTo>
                    <a:pt x="234" y="528"/>
                  </a:lnTo>
                  <a:lnTo>
                    <a:pt x="239" y="547"/>
                  </a:lnTo>
                  <a:lnTo>
                    <a:pt x="242" y="554"/>
                  </a:lnTo>
                  <a:lnTo>
                    <a:pt x="246" y="556"/>
                  </a:lnTo>
                  <a:lnTo>
                    <a:pt x="251" y="556"/>
                  </a:lnTo>
                  <a:lnTo>
                    <a:pt x="256" y="558"/>
                  </a:lnTo>
                  <a:lnTo>
                    <a:pt x="263" y="557"/>
                  </a:lnTo>
                  <a:lnTo>
                    <a:pt x="270" y="550"/>
                  </a:lnTo>
                  <a:lnTo>
                    <a:pt x="273" y="544"/>
                  </a:lnTo>
                  <a:lnTo>
                    <a:pt x="280" y="543"/>
                  </a:lnTo>
                  <a:lnTo>
                    <a:pt x="292" y="535"/>
                  </a:lnTo>
                  <a:lnTo>
                    <a:pt x="293" y="531"/>
                  </a:lnTo>
                  <a:lnTo>
                    <a:pt x="294" y="534"/>
                  </a:lnTo>
                  <a:lnTo>
                    <a:pt x="297" y="533"/>
                  </a:lnTo>
                  <a:lnTo>
                    <a:pt x="301" y="538"/>
                  </a:lnTo>
                  <a:lnTo>
                    <a:pt x="305" y="540"/>
                  </a:lnTo>
                  <a:lnTo>
                    <a:pt x="304" y="544"/>
                  </a:lnTo>
                  <a:lnTo>
                    <a:pt x="302" y="545"/>
                  </a:lnTo>
                  <a:lnTo>
                    <a:pt x="300" y="547"/>
                  </a:lnTo>
                  <a:lnTo>
                    <a:pt x="298" y="547"/>
                  </a:lnTo>
                  <a:lnTo>
                    <a:pt x="298" y="548"/>
                  </a:lnTo>
                  <a:lnTo>
                    <a:pt x="297" y="548"/>
                  </a:lnTo>
                  <a:lnTo>
                    <a:pt x="296" y="549"/>
                  </a:lnTo>
                  <a:lnTo>
                    <a:pt x="297" y="551"/>
                  </a:lnTo>
                  <a:lnTo>
                    <a:pt x="298" y="554"/>
                  </a:lnTo>
                  <a:lnTo>
                    <a:pt x="301" y="556"/>
                  </a:lnTo>
                  <a:lnTo>
                    <a:pt x="304" y="565"/>
                  </a:lnTo>
                  <a:lnTo>
                    <a:pt x="310" y="573"/>
                  </a:lnTo>
                  <a:lnTo>
                    <a:pt x="322" y="580"/>
                  </a:lnTo>
                  <a:lnTo>
                    <a:pt x="323" y="582"/>
                  </a:lnTo>
                  <a:lnTo>
                    <a:pt x="325" y="582"/>
                  </a:lnTo>
                  <a:lnTo>
                    <a:pt x="326" y="581"/>
                  </a:lnTo>
                  <a:lnTo>
                    <a:pt x="328" y="593"/>
                  </a:lnTo>
                  <a:lnTo>
                    <a:pt x="336" y="595"/>
                  </a:lnTo>
                  <a:lnTo>
                    <a:pt x="342" y="594"/>
                  </a:lnTo>
                  <a:lnTo>
                    <a:pt x="348" y="593"/>
                  </a:lnTo>
                  <a:lnTo>
                    <a:pt x="356" y="594"/>
                  </a:lnTo>
                  <a:lnTo>
                    <a:pt x="360" y="593"/>
                  </a:lnTo>
                  <a:lnTo>
                    <a:pt x="376" y="594"/>
                  </a:lnTo>
                  <a:lnTo>
                    <a:pt x="401" y="596"/>
                  </a:lnTo>
                  <a:lnTo>
                    <a:pt x="415" y="595"/>
                  </a:lnTo>
                  <a:lnTo>
                    <a:pt x="421" y="596"/>
                  </a:lnTo>
                  <a:lnTo>
                    <a:pt x="424" y="592"/>
                  </a:lnTo>
                  <a:lnTo>
                    <a:pt x="431" y="586"/>
                  </a:lnTo>
                  <a:lnTo>
                    <a:pt x="435" y="585"/>
                  </a:lnTo>
                  <a:lnTo>
                    <a:pt x="434" y="584"/>
                  </a:lnTo>
                  <a:lnTo>
                    <a:pt x="438" y="581"/>
                  </a:lnTo>
                  <a:lnTo>
                    <a:pt x="440" y="580"/>
                  </a:lnTo>
                  <a:lnTo>
                    <a:pt x="440" y="575"/>
                  </a:lnTo>
                  <a:lnTo>
                    <a:pt x="439" y="574"/>
                  </a:lnTo>
                  <a:lnTo>
                    <a:pt x="436" y="570"/>
                  </a:lnTo>
                  <a:lnTo>
                    <a:pt x="435" y="551"/>
                  </a:lnTo>
                  <a:lnTo>
                    <a:pt x="432" y="549"/>
                  </a:lnTo>
                  <a:lnTo>
                    <a:pt x="430" y="547"/>
                  </a:lnTo>
                  <a:lnTo>
                    <a:pt x="428" y="541"/>
                  </a:lnTo>
                  <a:lnTo>
                    <a:pt x="427" y="540"/>
                  </a:lnTo>
                  <a:lnTo>
                    <a:pt x="425" y="535"/>
                  </a:lnTo>
                  <a:lnTo>
                    <a:pt x="422" y="533"/>
                  </a:lnTo>
                  <a:lnTo>
                    <a:pt x="421" y="531"/>
                  </a:lnTo>
                  <a:lnTo>
                    <a:pt x="419" y="532"/>
                  </a:lnTo>
                  <a:lnTo>
                    <a:pt x="415" y="529"/>
                  </a:lnTo>
                  <a:lnTo>
                    <a:pt x="412" y="524"/>
                  </a:lnTo>
                  <a:lnTo>
                    <a:pt x="409" y="522"/>
                  </a:lnTo>
                  <a:lnTo>
                    <a:pt x="405" y="513"/>
                  </a:lnTo>
                  <a:lnTo>
                    <a:pt x="404" y="513"/>
                  </a:lnTo>
                  <a:lnTo>
                    <a:pt x="401" y="515"/>
                  </a:lnTo>
                  <a:lnTo>
                    <a:pt x="401" y="514"/>
                  </a:lnTo>
                  <a:lnTo>
                    <a:pt x="400" y="513"/>
                  </a:lnTo>
                  <a:lnTo>
                    <a:pt x="398" y="512"/>
                  </a:lnTo>
                  <a:lnTo>
                    <a:pt x="397" y="500"/>
                  </a:lnTo>
                  <a:lnTo>
                    <a:pt x="400" y="495"/>
                  </a:lnTo>
                  <a:lnTo>
                    <a:pt x="398" y="495"/>
                  </a:lnTo>
                  <a:lnTo>
                    <a:pt x="397" y="492"/>
                  </a:lnTo>
                  <a:lnTo>
                    <a:pt x="397" y="488"/>
                  </a:lnTo>
                  <a:lnTo>
                    <a:pt x="395" y="484"/>
                  </a:lnTo>
                  <a:lnTo>
                    <a:pt x="395" y="481"/>
                  </a:lnTo>
                  <a:lnTo>
                    <a:pt x="396" y="468"/>
                  </a:lnTo>
                  <a:lnTo>
                    <a:pt x="393" y="472"/>
                  </a:lnTo>
                  <a:lnTo>
                    <a:pt x="392" y="472"/>
                  </a:lnTo>
                  <a:lnTo>
                    <a:pt x="388" y="473"/>
                  </a:lnTo>
                  <a:lnTo>
                    <a:pt x="381" y="475"/>
                  </a:lnTo>
                  <a:lnTo>
                    <a:pt x="375" y="475"/>
                  </a:lnTo>
                  <a:lnTo>
                    <a:pt x="374" y="476"/>
                  </a:lnTo>
                  <a:lnTo>
                    <a:pt x="368" y="476"/>
                  </a:lnTo>
                  <a:lnTo>
                    <a:pt x="366" y="476"/>
                  </a:lnTo>
                  <a:lnTo>
                    <a:pt x="367" y="477"/>
                  </a:lnTo>
                  <a:lnTo>
                    <a:pt x="366" y="480"/>
                  </a:lnTo>
                  <a:lnTo>
                    <a:pt x="364" y="480"/>
                  </a:lnTo>
                  <a:lnTo>
                    <a:pt x="364" y="477"/>
                  </a:lnTo>
                  <a:lnTo>
                    <a:pt x="364" y="476"/>
                  </a:lnTo>
                  <a:lnTo>
                    <a:pt x="357" y="476"/>
                  </a:lnTo>
                  <a:lnTo>
                    <a:pt x="354" y="474"/>
                  </a:lnTo>
                  <a:lnTo>
                    <a:pt x="351" y="469"/>
                  </a:lnTo>
                  <a:lnTo>
                    <a:pt x="342" y="461"/>
                  </a:lnTo>
                  <a:lnTo>
                    <a:pt x="341" y="459"/>
                  </a:lnTo>
                  <a:lnTo>
                    <a:pt x="339" y="455"/>
                  </a:lnTo>
                  <a:lnTo>
                    <a:pt x="335" y="451"/>
                  </a:lnTo>
                  <a:lnTo>
                    <a:pt x="330" y="442"/>
                  </a:lnTo>
                  <a:lnTo>
                    <a:pt x="326" y="438"/>
                  </a:lnTo>
                  <a:lnTo>
                    <a:pt x="323" y="436"/>
                  </a:lnTo>
                  <a:lnTo>
                    <a:pt x="319" y="436"/>
                  </a:lnTo>
                  <a:lnTo>
                    <a:pt x="317" y="436"/>
                  </a:lnTo>
                  <a:lnTo>
                    <a:pt x="317" y="435"/>
                  </a:lnTo>
                  <a:lnTo>
                    <a:pt x="313" y="433"/>
                  </a:lnTo>
                  <a:lnTo>
                    <a:pt x="309" y="429"/>
                  </a:lnTo>
                  <a:lnTo>
                    <a:pt x="308" y="425"/>
                  </a:lnTo>
                  <a:lnTo>
                    <a:pt x="307" y="424"/>
                  </a:lnTo>
                  <a:lnTo>
                    <a:pt x="307" y="422"/>
                  </a:lnTo>
                  <a:lnTo>
                    <a:pt x="306" y="421"/>
                  </a:lnTo>
                  <a:lnTo>
                    <a:pt x="304" y="422"/>
                  </a:lnTo>
                  <a:lnTo>
                    <a:pt x="300" y="416"/>
                  </a:lnTo>
                  <a:lnTo>
                    <a:pt x="297" y="416"/>
                  </a:lnTo>
                  <a:lnTo>
                    <a:pt x="294" y="417"/>
                  </a:lnTo>
                  <a:lnTo>
                    <a:pt x="291" y="417"/>
                  </a:lnTo>
                  <a:lnTo>
                    <a:pt x="288" y="415"/>
                  </a:lnTo>
                  <a:lnTo>
                    <a:pt x="287" y="415"/>
                  </a:lnTo>
                  <a:lnTo>
                    <a:pt x="284" y="417"/>
                  </a:lnTo>
                  <a:lnTo>
                    <a:pt x="284" y="415"/>
                  </a:lnTo>
                  <a:lnTo>
                    <a:pt x="282" y="416"/>
                  </a:lnTo>
                  <a:lnTo>
                    <a:pt x="279" y="416"/>
                  </a:lnTo>
                  <a:lnTo>
                    <a:pt x="276" y="417"/>
                  </a:lnTo>
                  <a:lnTo>
                    <a:pt x="267" y="415"/>
                  </a:lnTo>
                  <a:lnTo>
                    <a:pt x="257" y="412"/>
                  </a:lnTo>
                  <a:lnTo>
                    <a:pt x="245" y="406"/>
                  </a:lnTo>
                  <a:lnTo>
                    <a:pt x="244" y="405"/>
                  </a:lnTo>
                  <a:lnTo>
                    <a:pt x="236" y="403"/>
                  </a:lnTo>
                  <a:lnTo>
                    <a:pt x="235" y="401"/>
                  </a:lnTo>
                  <a:lnTo>
                    <a:pt x="233" y="395"/>
                  </a:lnTo>
                  <a:lnTo>
                    <a:pt x="227" y="392"/>
                  </a:lnTo>
                  <a:lnTo>
                    <a:pt x="226" y="391"/>
                  </a:lnTo>
                  <a:lnTo>
                    <a:pt x="223" y="386"/>
                  </a:lnTo>
                  <a:lnTo>
                    <a:pt x="222" y="384"/>
                  </a:lnTo>
                  <a:lnTo>
                    <a:pt x="222" y="380"/>
                  </a:lnTo>
                  <a:lnTo>
                    <a:pt x="223" y="377"/>
                  </a:lnTo>
                  <a:lnTo>
                    <a:pt x="219" y="373"/>
                  </a:lnTo>
                  <a:lnTo>
                    <a:pt x="219" y="371"/>
                  </a:lnTo>
                  <a:lnTo>
                    <a:pt x="217" y="368"/>
                  </a:lnTo>
                  <a:lnTo>
                    <a:pt x="215" y="367"/>
                  </a:lnTo>
                  <a:lnTo>
                    <a:pt x="213" y="363"/>
                  </a:lnTo>
                  <a:lnTo>
                    <a:pt x="209" y="359"/>
                  </a:lnTo>
                  <a:lnTo>
                    <a:pt x="202" y="353"/>
                  </a:lnTo>
                  <a:lnTo>
                    <a:pt x="195" y="345"/>
                  </a:lnTo>
                  <a:lnTo>
                    <a:pt x="193" y="336"/>
                  </a:lnTo>
                  <a:lnTo>
                    <a:pt x="193" y="332"/>
                  </a:lnTo>
                  <a:lnTo>
                    <a:pt x="195" y="319"/>
                  </a:lnTo>
                  <a:lnTo>
                    <a:pt x="192" y="313"/>
                  </a:lnTo>
                  <a:lnTo>
                    <a:pt x="191" y="307"/>
                  </a:lnTo>
                  <a:lnTo>
                    <a:pt x="189" y="303"/>
                  </a:lnTo>
                  <a:lnTo>
                    <a:pt x="187" y="301"/>
                  </a:lnTo>
                  <a:lnTo>
                    <a:pt x="187" y="300"/>
                  </a:lnTo>
                  <a:lnTo>
                    <a:pt x="185" y="296"/>
                  </a:lnTo>
                  <a:lnTo>
                    <a:pt x="180" y="285"/>
                  </a:lnTo>
                  <a:lnTo>
                    <a:pt x="180" y="283"/>
                  </a:lnTo>
                  <a:lnTo>
                    <a:pt x="178" y="281"/>
                  </a:lnTo>
                  <a:lnTo>
                    <a:pt x="175" y="274"/>
                  </a:lnTo>
                  <a:lnTo>
                    <a:pt x="152" y="230"/>
                  </a:lnTo>
                  <a:lnTo>
                    <a:pt x="150" y="229"/>
                  </a:lnTo>
                  <a:lnTo>
                    <a:pt x="146" y="227"/>
                  </a:lnTo>
                  <a:lnTo>
                    <a:pt x="131" y="207"/>
                  </a:lnTo>
                  <a:lnTo>
                    <a:pt x="130" y="207"/>
                  </a:lnTo>
                  <a:lnTo>
                    <a:pt x="129" y="201"/>
                  </a:lnTo>
                  <a:lnTo>
                    <a:pt x="129" y="200"/>
                  </a:lnTo>
                  <a:lnTo>
                    <a:pt x="126" y="198"/>
                  </a:lnTo>
                  <a:lnTo>
                    <a:pt x="128" y="197"/>
                  </a:lnTo>
                  <a:lnTo>
                    <a:pt x="125" y="191"/>
                  </a:lnTo>
                  <a:lnTo>
                    <a:pt x="114" y="152"/>
                  </a:lnTo>
                  <a:lnTo>
                    <a:pt x="112" y="131"/>
                  </a:lnTo>
                  <a:lnTo>
                    <a:pt x="114" y="124"/>
                  </a:lnTo>
                  <a:lnTo>
                    <a:pt x="114" y="122"/>
                  </a:lnTo>
                  <a:lnTo>
                    <a:pt x="118" y="107"/>
                  </a:lnTo>
                  <a:lnTo>
                    <a:pt x="119" y="99"/>
                  </a:lnTo>
                  <a:lnTo>
                    <a:pt x="118" y="97"/>
                  </a:lnTo>
                  <a:lnTo>
                    <a:pt x="116" y="96"/>
                  </a:lnTo>
                  <a:lnTo>
                    <a:pt x="109" y="89"/>
                  </a:lnTo>
                  <a:lnTo>
                    <a:pt x="103" y="83"/>
                  </a:lnTo>
                  <a:lnTo>
                    <a:pt x="98" y="78"/>
                  </a:lnTo>
                  <a:lnTo>
                    <a:pt x="90" y="66"/>
                  </a:lnTo>
                  <a:lnTo>
                    <a:pt x="71" y="25"/>
                  </a:lnTo>
                  <a:lnTo>
                    <a:pt x="66" y="26"/>
                  </a:lnTo>
                  <a:lnTo>
                    <a:pt x="62" y="23"/>
                  </a:lnTo>
                  <a:lnTo>
                    <a:pt x="55" y="15"/>
                  </a:lnTo>
                  <a:lnTo>
                    <a:pt x="51" y="11"/>
                  </a:lnTo>
                  <a:lnTo>
                    <a:pt x="49" y="9"/>
                  </a:lnTo>
                  <a:lnTo>
                    <a:pt x="46" y="4"/>
                  </a:lnTo>
                  <a:lnTo>
                    <a:pt x="45" y="3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5" y="4"/>
                  </a:lnTo>
                  <a:lnTo>
                    <a:pt x="34" y="8"/>
                  </a:lnTo>
                  <a:lnTo>
                    <a:pt x="30" y="6"/>
                  </a:lnTo>
                  <a:lnTo>
                    <a:pt x="28" y="5"/>
                  </a:lnTo>
                  <a:lnTo>
                    <a:pt x="23" y="6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4" y="5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5" y="17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8" y="35"/>
                  </a:lnTo>
                  <a:lnTo>
                    <a:pt x="9" y="42"/>
                  </a:lnTo>
                  <a:lnTo>
                    <a:pt x="5" y="52"/>
                  </a:lnTo>
                  <a:lnTo>
                    <a:pt x="0" y="53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5635688" y="4867789"/>
              <a:ext cx="580865" cy="572502"/>
            </a:xfrm>
            <a:custGeom>
              <a:avLst/>
              <a:gdLst>
                <a:gd name="T0" fmla="*/ 2 w 250"/>
                <a:gd name="T1" fmla="*/ 87 h 279"/>
                <a:gd name="T2" fmla="*/ 13 w 250"/>
                <a:gd name="T3" fmla="*/ 77 h 279"/>
                <a:gd name="T4" fmla="*/ 23 w 250"/>
                <a:gd name="T5" fmla="*/ 67 h 279"/>
                <a:gd name="T6" fmla="*/ 29 w 250"/>
                <a:gd name="T7" fmla="*/ 65 h 279"/>
                <a:gd name="T8" fmla="*/ 34 w 250"/>
                <a:gd name="T9" fmla="*/ 62 h 279"/>
                <a:gd name="T10" fmla="*/ 46 w 250"/>
                <a:gd name="T11" fmla="*/ 53 h 279"/>
                <a:gd name="T12" fmla="*/ 60 w 250"/>
                <a:gd name="T13" fmla="*/ 48 h 279"/>
                <a:gd name="T14" fmla="*/ 70 w 250"/>
                <a:gd name="T15" fmla="*/ 46 h 279"/>
                <a:gd name="T16" fmla="*/ 87 w 250"/>
                <a:gd name="T17" fmla="*/ 42 h 279"/>
                <a:gd name="T18" fmla="*/ 95 w 250"/>
                <a:gd name="T19" fmla="*/ 40 h 279"/>
                <a:gd name="T20" fmla="*/ 109 w 250"/>
                <a:gd name="T21" fmla="*/ 36 h 279"/>
                <a:gd name="T22" fmla="*/ 121 w 250"/>
                <a:gd name="T23" fmla="*/ 33 h 279"/>
                <a:gd name="T24" fmla="*/ 130 w 250"/>
                <a:gd name="T25" fmla="*/ 30 h 279"/>
                <a:gd name="T26" fmla="*/ 136 w 250"/>
                <a:gd name="T27" fmla="*/ 26 h 279"/>
                <a:gd name="T28" fmla="*/ 141 w 250"/>
                <a:gd name="T29" fmla="*/ 24 h 279"/>
                <a:gd name="T30" fmla="*/ 149 w 250"/>
                <a:gd name="T31" fmla="*/ 15 h 279"/>
                <a:gd name="T32" fmla="*/ 151 w 250"/>
                <a:gd name="T33" fmla="*/ 13 h 279"/>
                <a:gd name="T34" fmla="*/ 157 w 250"/>
                <a:gd name="T35" fmla="*/ 11 h 279"/>
                <a:gd name="T36" fmla="*/ 163 w 250"/>
                <a:gd name="T37" fmla="*/ 8 h 279"/>
                <a:gd name="T38" fmla="*/ 169 w 250"/>
                <a:gd name="T39" fmla="*/ 7 h 279"/>
                <a:gd name="T40" fmla="*/ 171 w 250"/>
                <a:gd name="T41" fmla="*/ 8 h 279"/>
                <a:gd name="T42" fmla="*/ 177 w 250"/>
                <a:gd name="T43" fmla="*/ 9 h 279"/>
                <a:gd name="T44" fmla="*/ 181 w 250"/>
                <a:gd name="T45" fmla="*/ 8 h 279"/>
                <a:gd name="T46" fmla="*/ 186 w 250"/>
                <a:gd name="T47" fmla="*/ 2 h 279"/>
                <a:gd name="T48" fmla="*/ 191 w 250"/>
                <a:gd name="T49" fmla="*/ 0 h 279"/>
                <a:gd name="T50" fmla="*/ 203 w 250"/>
                <a:gd name="T51" fmla="*/ 0 h 279"/>
                <a:gd name="T52" fmla="*/ 219 w 250"/>
                <a:gd name="T53" fmla="*/ 5 h 279"/>
                <a:gd name="T54" fmla="*/ 243 w 250"/>
                <a:gd name="T55" fmla="*/ 8 h 279"/>
                <a:gd name="T56" fmla="*/ 249 w 250"/>
                <a:gd name="T57" fmla="*/ 49 h 279"/>
                <a:gd name="T58" fmla="*/ 216 w 250"/>
                <a:gd name="T59" fmla="*/ 124 h 279"/>
                <a:gd name="T60" fmla="*/ 48 w 250"/>
                <a:gd name="T61" fmla="*/ 161 h 279"/>
                <a:gd name="T62" fmla="*/ 31 w 250"/>
                <a:gd name="T63" fmla="*/ 145 h 279"/>
                <a:gd name="T64" fmla="*/ 19 w 250"/>
                <a:gd name="T65" fmla="*/ 139 h 279"/>
                <a:gd name="T66" fmla="*/ 6 w 250"/>
                <a:gd name="T67" fmla="*/ 139 h 279"/>
                <a:gd name="T68" fmla="*/ 2 w 250"/>
                <a:gd name="T69" fmla="*/ 101 h 2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50"/>
                <a:gd name="T106" fmla="*/ 0 h 279"/>
                <a:gd name="T107" fmla="*/ 250 w 250"/>
                <a:gd name="T108" fmla="*/ 279 h 2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50" h="279">
                  <a:moveTo>
                    <a:pt x="0" y="93"/>
                  </a:moveTo>
                  <a:lnTo>
                    <a:pt x="2" y="87"/>
                  </a:lnTo>
                  <a:lnTo>
                    <a:pt x="4" y="84"/>
                  </a:lnTo>
                  <a:lnTo>
                    <a:pt x="13" y="77"/>
                  </a:lnTo>
                  <a:lnTo>
                    <a:pt x="16" y="73"/>
                  </a:lnTo>
                  <a:lnTo>
                    <a:pt x="23" y="67"/>
                  </a:lnTo>
                  <a:lnTo>
                    <a:pt x="27" y="66"/>
                  </a:lnTo>
                  <a:lnTo>
                    <a:pt x="29" y="65"/>
                  </a:lnTo>
                  <a:lnTo>
                    <a:pt x="30" y="64"/>
                  </a:lnTo>
                  <a:lnTo>
                    <a:pt x="34" y="62"/>
                  </a:lnTo>
                  <a:lnTo>
                    <a:pt x="39" y="57"/>
                  </a:lnTo>
                  <a:lnTo>
                    <a:pt x="46" y="53"/>
                  </a:lnTo>
                  <a:lnTo>
                    <a:pt x="50" y="51"/>
                  </a:lnTo>
                  <a:lnTo>
                    <a:pt x="60" y="48"/>
                  </a:lnTo>
                  <a:lnTo>
                    <a:pt x="63" y="48"/>
                  </a:lnTo>
                  <a:lnTo>
                    <a:pt x="70" y="46"/>
                  </a:lnTo>
                  <a:lnTo>
                    <a:pt x="79" y="43"/>
                  </a:lnTo>
                  <a:lnTo>
                    <a:pt x="87" y="42"/>
                  </a:lnTo>
                  <a:lnTo>
                    <a:pt x="90" y="41"/>
                  </a:lnTo>
                  <a:lnTo>
                    <a:pt x="95" y="40"/>
                  </a:lnTo>
                  <a:lnTo>
                    <a:pt x="98" y="39"/>
                  </a:lnTo>
                  <a:lnTo>
                    <a:pt x="109" y="36"/>
                  </a:lnTo>
                  <a:lnTo>
                    <a:pt x="115" y="34"/>
                  </a:lnTo>
                  <a:lnTo>
                    <a:pt x="121" y="33"/>
                  </a:lnTo>
                  <a:lnTo>
                    <a:pt x="126" y="31"/>
                  </a:lnTo>
                  <a:lnTo>
                    <a:pt x="130" y="30"/>
                  </a:lnTo>
                  <a:lnTo>
                    <a:pt x="132" y="28"/>
                  </a:lnTo>
                  <a:lnTo>
                    <a:pt x="136" y="26"/>
                  </a:lnTo>
                  <a:lnTo>
                    <a:pt x="138" y="26"/>
                  </a:lnTo>
                  <a:lnTo>
                    <a:pt x="141" y="24"/>
                  </a:lnTo>
                  <a:lnTo>
                    <a:pt x="147" y="17"/>
                  </a:lnTo>
                  <a:lnTo>
                    <a:pt x="149" y="15"/>
                  </a:lnTo>
                  <a:lnTo>
                    <a:pt x="149" y="13"/>
                  </a:lnTo>
                  <a:lnTo>
                    <a:pt x="151" y="13"/>
                  </a:lnTo>
                  <a:lnTo>
                    <a:pt x="154" y="11"/>
                  </a:lnTo>
                  <a:lnTo>
                    <a:pt x="157" y="11"/>
                  </a:lnTo>
                  <a:lnTo>
                    <a:pt x="161" y="9"/>
                  </a:lnTo>
                  <a:lnTo>
                    <a:pt x="163" y="8"/>
                  </a:lnTo>
                  <a:lnTo>
                    <a:pt x="167" y="8"/>
                  </a:lnTo>
                  <a:lnTo>
                    <a:pt x="169" y="7"/>
                  </a:lnTo>
                  <a:lnTo>
                    <a:pt x="170" y="8"/>
                  </a:lnTo>
                  <a:lnTo>
                    <a:pt x="171" y="8"/>
                  </a:lnTo>
                  <a:lnTo>
                    <a:pt x="176" y="9"/>
                  </a:lnTo>
                  <a:lnTo>
                    <a:pt x="177" y="9"/>
                  </a:lnTo>
                  <a:lnTo>
                    <a:pt x="179" y="8"/>
                  </a:lnTo>
                  <a:lnTo>
                    <a:pt x="181" y="8"/>
                  </a:lnTo>
                  <a:lnTo>
                    <a:pt x="180" y="8"/>
                  </a:lnTo>
                  <a:lnTo>
                    <a:pt x="186" y="2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8" y="1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19" y="5"/>
                  </a:lnTo>
                  <a:lnTo>
                    <a:pt x="229" y="6"/>
                  </a:lnTo>
                  <a:lnTo>
                    <a:pt x="243" y="8"/>
                  </a:lnTo>
                  <a:lnTo>
                    <a:pt x="246" y="8"/>
                  </a:lnTo>
                  <a:lnTo>
                    <a:pt x="249" y="49"/>
                  </a:lnTo>
                  <a:lnTo>
                    <a:pt x="242" y="85"/>
                  </a:lnTo>
                  <a:lnTo>
                    <a:pt x="216" y="124"/>
                  </a:lnTo>
                  <a:lnTo>
                    <a:pt x="118" y="278"/>
                  </a:lnTo>
                  <a:lnTo>
                    <a:pt x="48" y="164"/>
                  </a:lnTo>
                  <a:lnTo>
                    <a:pt x="34" y="143"/>
                  </a:lnTo>
                  <a:lnTo>
                    <a:pt x="31" y="148"/>
                  </a:lnTo>
                  <a:lnTo>
                    <a:pt x="22" y="145"/>
                  </a:lnTo>
                  <a:lnTo>
                    <a:pt x="19" y="142"/>
                  </a:lnTo>
                  <a:lnTo>
                    <a:pt x="14" y="141"/>
                  </a:lnTo>
                  <a:lnTo>
                    <a:pt x="6" y="142"/>
                  </a:lnTo>
                  <a:lnTo>
                    <a:pt x="5" y="101"/>
                  </a:lnTo>
                  <a:lnTo>
                    <a:pt x="2" y="101"/>
                  </a:lnTo>
                  <a:lnTo>
                    <a:pt x="0" y="9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68313" y="2205038"/>
              <a:ext cx="743507" cy="1149122"/>
            </a:xfrm>
            <a:custGeom>
              <a:avLst/>
              <a:gdLst>
                <a:gd name="T0" fmla="*/ 82 w 319"/>
                <a:gd name="T1" fmla="*/ 2 h 558"/>
                <a:gd name="T2" fmla="*/ 189 w 319"/>
                <a:gd name="T3" fmla="*/ 19 h 558"/>
                <a:gd name="T4" fmla="*/ 168 w 319"/>
                <a:gd name="T5" fmla="*/ 60 h 558"/>
                <a:gd name="T6" fmla="*/ 164 w 319"/>
                <a:gd name="T7" fmla="*/ 80 h 558"/>
                <a:gd name="T8" fmla="*/ 164 w 319"/>
                <a:gd name="T9" fmla="*/ 92 h 558"/>
                <a:gd name="T10" fmla="*/ 176 w 319"/>
                <a:gd name="T11" fmla="*/ 109 h 558"/>
                <a:gd name="T12" fmla="*/ 178 w 319"/>
                <a:gd name="T13" fmla="*/ 126 h 558"/>
                <a:gd name="T14" fmla="*/ 173 w 319"/>
                <a:gd name="T15" fmla="*/ 142 h 558"/>
                <a:gd name="T16" fmla="*/ 170 w 319"/>
                <a:gd name="T17" fmla="*/ 185 h 558"/>
                <a:gd name="T18" fmla="*/ 180 w 319"/>
                <a:gd name="T19" fmla="*/ 207 h 558"/>
                <a:gd name="T20" fmla="*/ 184 w 319"/>
                <a:gd name="T21" fmla="*/ 275 h 558"/>
                <a:gd name="T22" fmla="*/ 192 w 319"/>
                <a:gd name="T23" fmla="*/ 318 h 558"/>
                <a:gd name="T24" fmla="*/ 203 w 319"/>
                <a:gd name="T25" fmla="*/ 346 h 558"/>
                <a:gd name="T26" fmla="*/ 219 w 319"/>
                <a:gd name="T27" fmla="*/ 354 h 558"/>
                <a:gd name="T28" fmla="*/ 254 w 319"/>
                <a:gd name="T29" fmla="*/ 414 h 558"/>
                <a:gd name="T30" fmla="*/ 262 w 319"/>
                <a:gd name="T31" fmla="*/ 439 h 558"/>
                <a:gd name="T32" fmla="*/ 271 w 319"/>
                <a:gd name="T33" fmla="*/ 445 h 558"/>
                <a:gd name="T34" fmla="*/ 287 w 319"/>
                <a:gd name="T35" fmla="*/ 462 h 558"/>
                <a:gd name="T36" fmla="*/ 303 w 319"/>
                <a:gd name="T37" fmla="*/ 505 h 558"/>
                <a:gd name="T38" fmla="*/ 310 w 319"/>
                <a:gd name="T39" fmla="*/ 524 h 558"/>
                <a:gd name="T40" fmla="*/ 316 w 319"/>
                <a:gd name="T41" fmla="*/ 551 h 558"/>
                <a:gd name="T42" fmla="*/ 287 w 319"/>
                <a:gd name="T43" fmla="*/ 554 h 558"/>
                <a:gd name="T44" fmla="*/ 206 w 319"/>
                <a:gd name="T45" fmla="*/ 538 h 558"/>
                <a:gd name="T46" fmla="*/ 213 w 319"/>
                <a:gd name="T47" fmla="*/ 528 h 558"/>
                <a:gd name="T48" fmla="*/ 209 w 319"/>
                <a:gd name="T49" fmla="*/ 511 h 558"/>
                <a:gd name="T50" fmla="*/ 214 w 319"/>
                <a:gd name="T51" fmla="*/ 480 h 558"/>
                <a:gd name="T52" fmla="*/ 202 w 319"/>
                <a:gd name="T53" fmla="*/ 459 h 558"/>
                <a:gd name="T54" fmla="*/ 189 w 319"/>
                <a:gd name="T55" fmla="*/ 435 h 558"/>
                <a:gd name="T56" fmla="*/ 179 w 319"/>
                <a:gd name="T57" fmla="*/ 423 h 558"/>
                <a:gd name="T58" fmla="*/ 167 w 319"/>
                <a:gd name="T59" fmla="*/ 406 h 558"/>
                <a:gd name="T60" fmla="*/ 146 w 319"/>
                <a:gd name="T61" fmla="*/ 379 h 558"/>
                <a:gd name="T62" fmla="*/ 123 w 319"/>
                <a:gd name="T63" fmla="*/ 360 h 558"/>
                <a:gd name="T64" fmla="*/ 107 w 319"/>
                <a:gd name="T65" fmla="*/ 344 h 558"/>
                <a:gd name="T66" fmla="*/ 96 w 319"/>
                <a:gd name="T67" fmla="*/ 311 h 558"/>
                <a:gd name="T68" fmla="*/ 89 w 319"/>
                <a:gd name="T69" fmla="*/ 264 h 558"/>
                <a:gd name="T70" fmla="*/ 76 w 319"/>
                <a:gd name="T71" fmla="*/ 250 h 558"/>
                <a:gd name="T72" fmla="*/ 77 w 319"/>
                <a:gd name="T73" fmla="*/ 219 h 558"/>
                <a:gd name="T74" fmla="*/ 59 w 319"/>
                <a:gd name="T75" fmla="*/ 186 h 558"/>
                <a:gd name="T76" fmla="*/ 57 w 319"/>
                <a:gd name="T77" fmla="*/ 159 h 558"/>
                <a:gd name="T78" fmla="*/ 26 w 319"/>
                <a:gd name="T79" fmla="*/ 116 h 558"/>
                <a:gd name="T80" fmla="*/ 33 w 319"/>
                <a:gd name="T81" fmla="*/ 97 h 558"/>
                <a:gd name="T82" fmla="*/ 18 w 319"/>
                <a:gd name="T83" fmla="*/ 66 h 558"/>
                <a:gd name="T84" fmla="*/ 20 w 319"/>
                <a:gd name="T85" fmla="*/ 36 h 558"/>
                <a:gd name="T86" fmla="*/ 14 w 319"/>
                <a:gd name="T87" fmla="*/ 30 h 558"/>
                <a:gd name="T88" fmla="*/ 9 w 319"/>
                <a:gd name="T89" fmla="*/ 12 h 55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558"/>
                <a:gd name="T137" fmla="*/ 319 w 319"/>
                <a:gd name="T138" fmla="*/ 558 h 55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558">
                  <a:moveTo>
                    <a:pt x="9" y="12"/>
                  </a:moveTo>
                  <a:lnTo>
                    <a:pt x="0" y="0"/>
                  </a:lnTo>
                  <a:lnTo>
                    <a:pt x="82" y="2"/>
                  </a:lnTo>
                  <a:lnTo>
                    <a:pt x="192" y="4"/>
                  </a:lnTo>
                  <a:lnTo>
                    <a:pt x="195" y="4"/>
                  </a:lnTo>
                  <a:lnTo>
                    <a:pt x="186" y="19"/>
                  </a:lnTo>
                  <a:lnTo>
                    <a:pt x="174" y="32"/>
                  </a:lnTo>
                  <a:lnTo>
                    <a:pt x="167" y="47"/>
                  </a:lnTo>
                  <a:lnTo>
                    <a:pt x="165" y="60"/>
                  </a:lnTo>
                  <a:lnTo>
                    <a:pt x="164" y="58"/>
                  </a:lnTo>
                  <a:lnTo>
                    <a:pt x="161" y="60"/>
                  </a:lnTo>
                  <a:lnTo>
                    <a:pt x="161" y="80"/>
                  </a:lnTo>
                  <a:lnTo>
                    <a:pt x="160" y="85"/>
                  </a:lnTo>
                  <a:lnTo>
                    <a:pt x="157" y="85"/>
                  </a:lnTo>
                  <a:lnTo>
                    <a:pt x="161" y="92"/>
                  </a:lnTo>
                  <a:lnTo>
                    <a:pt x="164" y="94"/>
                  </a:lnTo>
                  <a:lnTo>
                    <a:pt x="171" y="105"/>
                  </a:lnTo>
                  <a:lnTo>
                    <a:pt x="173" y="109"/>
                  </a:lnTo>
                  <a:lnTo>
                    <a:pt x="173" y="115"/>
                  </a:lnTo>
                  <a:lnTo>
                    <a:pt x="175" y="120"/>
                  </a:lnTo>
                  <a:lnTo>
                    <a:pt x="175" y="126"/>
                  </a:lnTo>
                  <a:lnTo>
                    <a:pt x="172" y="129"/>
                  </a:lnTo>
                  <a:lnTo>
                    <a:pt x="170" y="134"/>
                  </a:lnTo>
                  <a:lnTo>
                    <a:pt x="170" y="142"/>
                  </a:lnTo>
                  <a:lnTo>
                    <a:pt x="168" y="149"/>
                  </a:lnTo>
                  <a:lnTo>
                    <a:pt x="165" y="175"/>
                  </a:lnTo>
                  <a:lnTo>
                    <a:pt x="167" y="185"/>
                  </a:lnTo>
                  <a:lnTo>
                    <a:pt x="170" y="190"/>
                  </a:lnTo>
                  <a:lnTo>
                    <a:pt x="170" y="199"/>
                  </a:lnTo>
                  <a:lnTo>
                    <a:pt x="177" y="207"/>
                  </a:lnTo>
                  <a:lnTo>
                    <a:pt x="178" y="245"/>
                  </a:lnTo>
                  <a:lnTo>
                    <a:pt x="181" y="260"/>
                  </a:lnTo>
                  <a:lnTo>
                    <a:pt x="181" y="275"/>
                  </a:lnTo>
                  <a:lnTo>
                    <a:pt x="178" y="296"/>
                  </a:lnTo>
                  <a:lnTo>
                    <a:pt x="183" y="308"/>
                  </a:lnTo>
                  <a:lnTo>
                    <a:pt x="189" y="318"/>
                  </a:lnTo>
                  <a:lnTo>
                    <a:pt x="196" y="326"/>
                  </a:lnTo>
                  <a:lnTo>
                    <a:pt x="196" y="340"/>
                  </a:lnTo>
                  <a:lnTo>
                    <a:pt x="200" y="346"/>
                  </a:lnTo>
                  <a:lnTo>
                    <a:pt x="205" y="340"/>
                  </a:lnTo>
                  <a:lnTo>
                    <a:pt x="210" y="344"/>
                  </a:lnTo>
                  <a:lnTo>
                    <a:pt x="216" y="354"/>
                  </a:lnTo>
                  <a:lnTo>
                    <a:pt x="238" y="384"/>
                  </a:lnTo>
                  <a:lnTo>
                    <a:pt x="245" y="395"/>
                  </a:lnTo>
                  <a:lnTo>
                    <a:pt x="251" y="414"/>
                  </a:lnTo>
                  <a:lnTo>
                    <a:pt x="256" y="420"/>
                  </a:lnTo>
                  <a:lnTo>
                    <a:pt x="258" y="430"/>
                  </a:lnTo>
                  <a:lnTo>
                    <a:pt x="259" y="439"/>
                  </a:lnTo>
                  <a:lnTo>
                    <a:pt x="262" y="450"/>
                  </a:lnTo>
                  <a:lnTo>
                    <a:pt x="264" y="443"/>
                  </a:lnTo>
                  <a:lnTo>
                    <a:pt x="268" y="445"/>
                  </a:lnTo>
                  <a:lnTo>
                    <a:pt x="272" y="463"/>
                  </a:lnTo>
                  <a:lnTo>
                    <a:pt x="278" y="459"/>
                  </a:lnTo>
                  <a:lnTo>
                    <a:pt x="284" y="462"/>
                  </a:lnTo>
                  <a:lnTo>
                    <a:pt x="290" y="484"/>
                  </a:lnTo>
                  <a:lnTo>
                    <a:pt x="292" y="500"/>
                  </a:lnTo>
                  <a:lnTo>
                    <a:pt x="300" y="505"/>
                  </a:lnTo>
                  <a:lnTo>
                    <a:pt x="308" y="504"/>
                  </a:lnTo>
                  <a:lnTo>
                    <a:pt x="309" y="509"/>
                  </a:lnTo>
                  <a:lnTo>
                    <a:pt x="307" y="524"/>
                  </a:lnTo>
                  <a:lnTo>
                    <a:pt x="311" y="531"/>
                  </a:lnTo>
                  <a:lnTo>
                    <a:pt x="312" y="537"/>
                  </a:lnTo>
                  <a:lnTo>
                    <a:pt x="313" y="551"/>
                  </a:lnTo>
                  <a:lnTo>
                    <a:pt x="318" y="557"/>
                  </a:lnTo>
                  <a:lnTo>
                    <a:pt x="310" y="555"/>
                  </a:lnTo>
                  <a:lnTo>
                    <a:pt x="284" y="554"/>
                  </a:lnTo>
                  <a:lnTo>
                    <a:pt x="223" y="548"/>
                  </a:lnTo>
                  <a:lnTo>
                    <a:pt x="201" y="542"/>
                  </a:lnTo>
                  <a:lnTo>
                    <a:pt x="203" y="538"/>
                  </a:lnTo>
                  <a:lnTo>
                    <a:pt x="205" y="540"/>
                  </a:lnTo>
                  <a:lnTo>
                    <a:pt x="209" y="533"/>
                  </a:lnTo>
                  <a:lnTo>
                    <a:pt x="210" y="528"/>
                  </a:lnTo>
                  <a:lnTo>
                    <a:pt x="209" y="520"/>
                  </a:lnTo>
                  <a:lnTo>
                    <a:pt x="203" y="515"/>
                  </a:lnTo>
                  <a:lnTo>
                    <a:pt x="206" y="511"/>
                  </a:lnTo>
                  <a:lnTo>
                    <a:pt x="212" y="501"/>
                  </a:lnTo>
                  <a:lnTo>
                    <a:pt x="215" y="493"/>
                  </a:lnTo>
                  <a:lnTo>
                    <a:pt x="211" y="480"/>
                  </a:lnTo>
                  <a:lnTo>
                    <a:pt x="210" y="471"/>
                  </a:lnTo>
                  <a:lnTo>
                    <a:pt x="203" y="470"/>
                  </a:lnTo>
                  <a:lnTo>
                    <a:pt x="199" y="459"/>
                  </a:lnTo>
                  <a:lnTo>
                    <a:pt x="194" y="452"/>
                  </a:lnTo>
                  <a:lnTo>
                    <a:pt x="191" y="442"/>
                  </a:lnTo>
                  <a:lnTo>
                    <a:pt x="186" y="435"/>
                  </a:lnTo>
                  <a:lnTo>
                    <a:pt x="179" y="437"/>
                  </a:lnTo>
                  <a:lnTo>
                    <a:pt x="178" y="431"/>
                  </a:lnTo>
                  <a:lnTo>
                    <a:pt x="176" y="423"/>
                  </a:lnTo>
                  <a:lnTo>
                    <a:pt x="171" y="417"/>
                  </a:lnTo>
                  <a:lnTo>
                    <a:pt x="168" y="409"/>
                  </a:lnTo>
                  <a:lnTo>
                    <a:pt x="164" y="406"/>
                  </a:lnTo>
                  <a:lnTo>
                    <a:pt x="157" y="394"/>
                  </a:lnTo>
                  <a:lnTo>
                    <a:pt x="152" y="386"/>
                  </a:lnTo>
                  <a:lnTo>
                    <a:pt x="146" y="379"/>
                  </a:lnTo>
                  <a:lnTo>
                    <a:pt x="133" y="373"/>
                  </a:lnTo>
                  <a:lnTo>
                    <a:pt x="130" y="365"/>
                  </a:lnTo>
                  <a:lnTo>
                    <a:pt x="123" y="360"/>
                  </a:lnTo>
                  <a:lnTo>
                    <a:pt x="118" y="353"/>
                  </a:lnTo>
                  <a:lnTo>
                    <a:pt x="109" y="350"/>
                  </a:lnTo>
                  <a:lnTo>
                    <a:pt x="107" y="344"/>
                  </a:lnTo>
                  <a:lnTo>
                    <a:pt x="100" y="340"/>
                  </a:lnTo>
                  <a:lnTo>
                    <a:pt x="95" y="331"/>
                  </a:lnTo>
                  <a:lnTo>
                    <a:pt x="96" y="311"/>
                  </a:lnTo>
                  <a:lnTo>
                    <a:pt x="91" y="306"/>
                  </a:lnTo>
                  <a:lnTo>
                    <a:pt x="91" y="283"/>
                  </a:lnTo>
                  <a:lnTo>
                    <a:pt x="89" y="264"/>
                  </a:lnTo>
                  <a:lnTo>
                    <a:pt x="82" y="250"/>
                  </a:lnTo>
                  <a:lnTo>
                    <a:pt x="76" y="253"/>
                  </a:lnTo>
                  <a:lnTo>
                    <a:pt x="76" y="250"/>
                  </a:lnTo>
                  <a:lnTo>
                    <a:pt x="73" y="245"/>
                  </a:lnTo>
                  <a:lnTo>
                    <a:pt x="76" y="230"/>
                  </a:lnTo>
                  <a:lnTo>
                    <a:pt x="77" y="219"/>
                  </a:lnTo>
                  <a:lnTo>
                    <a:pt x="69" y="202"/>
                  </a:lnTo>
                  <a:lnTo>
                    <a:pt x="65" y="194"/>
                  </a:lnTo>
                  <a:lnTo>
                    <a:pt x="59" y="186"/>
                  </a:lnTo>
                  <a:lnTo>
                    <a:pt x="55" y="184"/>
                  </a:lnTo>
                  <a:lnTo>
                    <a:pt x="56" y="171"/>
                  </a:lnTo>
                  <a:lnTo>
                    <a:pt x="57" y="159"/>
                  </a:lnTo>
                  <a:lnTo>
                    <a:pt x="53" y="151"/>
                  </a:lnTo>
                  <a:lnTo>
                    <a:pt x="39" y="129"/>
                  </a:lnTo>
                  <a:lnTo>
                    <a:pt x="26" y="116"/>
                  </a:lnTo>
                  <a:lnTo>
                    <a:pt x="29" y="102"/>
                  </a:lnTo>
                  <a:lnTo>
                    <a:pt x="24" y="92"/>
                  </a:lnTo>
                  <a:lnTo>
                    <a:pt x="33" y="97"/>
                  </a:lnTo>
                  <a:lnTo>
                    <a:pt x="34" y="88"/>
                  </a:lnTo>
                  <a:lnTo>
                    <a:pt x="30" y="82"/>
                  </a:lnTo>
                  <a:lnTo>
                    <a:pt x="18" y="66"/>
                  </a:lnTo>
                  <a:lnTo>
                    <a:pt x="16" y="52"/>
                  </a:lnTo>
                  <a:lnTo>
                    <a:pt x="20" y="43"/>
                  </a:lnTo>
                  <a:lnTo>
                    <a:pt x="20" y="36"/>
                  </a:lnTo>
                  <a:lnTo>
                    <a:pt x="19" y="33"/>
                  </a:lnTo>
                  <a:lnTo>
                    <a:pt x="18" y="31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0" y="18"/>
                  </a:lnTo>
                  <a:lnTo>
                    <a:pt x="9" y="12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751775" y="3308854"/>
              <a:ext cx="1015352" cy="1297396"/>
            </a:xfrm>
            <a:custGeom>
              <a:avLst/>
              <a:gdLst>
                <a:gd name="T0" fmla="*/ 10 w 438"/>
                <a:gd name="T1" fmla="*/ 14 h 631"/>
                <a:gd name="T2" fmla="*/ 23 w 438"/>
                <a:gd name="T3" fmla="*/ 10 h 631"/>
                <a:gd name="T4" fmla="*/ 59 w 438"/>
                <a:gd name="T5" fmla="*/ 11 h 631"/>
                <a:gd name="T6" fmla="*/ 73 w 438"/>
                <a:gd name="T7" fmla="*/ 0 h 631"/>
                <a:gd name="T8" fmla="*/ 102 w 438"/>
                <a:gd name="T9" fmla="*/ 13 h 631"/>
                <a:gd name="T10" fmla="*/ 196 w 438"/>
                <a:gd name="T11" fmla="*/ 22 h 631"/>
                <a:gd name="T12" fmla="*/ 219 w 438"/>
                <a:gd name="T13" fmla="*/ 82 h 631"/>
                <a:gd name="T14" fmla="*/ 225 w 438"/>
                <a:gd name="T15" fmla="*/ 107 h 631"/>
                <a:gd name="T16" fmla="*/ 240 w 438"/>
                <a:gd name="T17" fmla="*/ 139 h 631"/>
                <a:gd name="T18" fmla="*/ 253 w 438"/>
                <a:gd name="T19" fmla="*/ 151 h 631"/>
                <a:gd name="T20" fmla="*/ 278 w 438"/>
                <a:gd name="T21" fmla="*/ 204 h 631"/>
                <a:gd name="T22" fmla="*/ 282 w 438"/>
                <a:gd name="T23" fmla="*/ 218 h 631"/>
                <a:gd name="T24" fmla="*/ 289 w 438"/>
                <a:gd name="T25" fmla="*/ 243 h 631"/>
                <a:gd name="T26" fmla="*/ 290 w 438"/>
                <a:gd name="T27" fmla="*/ 278 h 631"/>
                <a:gd name="T28" fmla="*/ 310 w 438"/>
                <a:gd name="T29" fmla="*/ 319 h 631"/>
                <a:gd name="T30" fmla="*/ 312 w 438"/>
                <a:gd name="T31" fmla="*/ 354 h 631"/>
                <a:gd name="T32" fmla="*/ 334 w 438"/>
                <a:gd name="T33" fmla="*/ 396 h 631"/>
                <a:gd name="T34" fmla="*/ 327 w 438"/>
                <a:gd name="T35" fmla="*/ 438 h 631"/>
                <a:gd name="T36" fmla="*/ 335 w 438"/>
                <a:gd name="T37" fmla="*/ 467 h 631"/>
                <a:gd name="T38" fmla="*/ 363 w 438"/>
                <a:gd name="T39" fmla="*/ 463 h 631"/>
                <a:gd name="T40" fmla="*/ 374 w 438"/>
                <a:gd name="T41" fmla="*/ 459 h 631"/>
                <a:gd name="T42" fmla="*/ 390 w 438"/>
                <a:gd name="T43" fmla="*/ 478 h 631"/>
                <a:gd name="T44" fmla="*/ 408 w 438"/>
                <a:gd name="T45" fmla="*/ 516 h 631"/>
                <a:gd name="T46" fmla="*/ 412 w 438"/>
                <a:gd name="T47" fmla="*/ 529 h 631"/>
                <a:gd name="T48" fmla="*/ 419 w 438"/>
                <a:gd name="T49" fmla="*/ 548 h 631"/>
                <a:gd name="T50" fmla="*/ 432 w 438"/>
                <a:gd name="T51" fmla="*/ 556 h 631"/>
                <a:gd name="T52" fmla="*/ 433 w 438"/>
                <a:gd name="T53" fmla="*/ 582 h 631"/>
                <a:gd name="T54" fmla="*/ 419 w 438"/>
                <a:gd name="T55" fmla="*/ 608 h 631"/>
                <a:gd name="T56" fmla="*/ 392 w 438"/>
                <a:gd name="T57" fmla="*/ 624 h 631"/>
                <a:gd name="T58" fmla="*/ 380 w 438"/>
                <a:gd name="T59" fmla="*/ 624 h 631"/>
                <a:gd name="T60" fmla="*/ 369 w 438"/>
                <a:gd name="T61" fmla="*/ 594 h 631"/>
                <a:gd name="T62" fmla="*/ 369 w 438"/>
                <a:gd name="T63" fmla="*/ 583 h 631"/>
                <a:gd name="T64" fmla="*/ 358 w 438"/>
                <a:gd name="T65" fmla="*/ 556 h 631"/>
                <a:gd name="T66" fmla="*/ 334 w 438"/>
                <a:gd name="T67" fmla="*/ 533 h 631"/>
                <a:gd name="T68" fmla="*/ 311 w 438"/>
                <a:gd name="T69" fmla="*/ 496 h 631"/>
                <a:gd name="T70" fmla="*/ 282 w 438"/>
                <a:gd name="T71" fmla="*/ 462 h 631"/>
                <a:gd name="T72" fmla="*/ 231 w 438"/>
                <a:gd name="T73" fmla="*/ 426 h 631"/>
                <a:gd name="T74" fmla="*/ 215 w 438"/>
                <a:gd name="T75" fmla="*/ 403 h 631"/>
                <a:gd name="T76" fmla="*/ 210 w 438"/>
                <a:gd name="T77" fmla="*/ 379 h 631"/>
                <a:gd name="T78" fmla="*/ 219 w 438"/>
                <a:gd name="T79" fmla="*/ 321 h 631"/>
                <a:gd name="T80" fmla="*/ 219 w 438"/>
                <a:gd name="T81" fmla="*/ 305 h 631"/>
                <a:gd name="T82" fmla="*/ 214 w 438"/>
                <a:gd name="T83" fmla="*/ 244 h 631"/>
                <a:gd name="T84" fmla="*/ 193 w 438"/>
                <a:gd name="T85" fmla="*/ 221 h 631"/>
                <a:gd name="T86" fmla="*/ 183 w 438"/>
                <a:gd name="T87" fmla="*/ 211 h 631"/>
                <a:gd name="T88" fmla="*/ 168 w 438"/>
                <a:gd name="T89" fmla="*/ 203 h 631"/>
                <a:gd name="T90" fmla="*/ 170 w 438"/>
                <a:gd name="T91" fmla="*/ 193 h 631"/>
                <a:gd name="T92" fmla="*/ 155 w 438"/>
                <a:gd name="T93" fmla="*/ 178 h 631"/>
                <a:gd name="T94" fmla="*/ 131 w 438"/>
                <a:gd name="T95" fmla="*/ 146 h 631"/>
                <a:gd name="T96" fmla="*/ 102 w 438"/>
                <a:gd name="T97" fmla="*/ 150 h 631"/>
                <a:gd name="T98" fmla="*/ 93 w 438"/>
                <a:gd name="T99" fmla="*/ 126 h 631"/>
                <a:gd name="T100" fmla="*/ 62 w 438"/>
                <a:gd name="T101" fmla="*/ 96 h 631"/>
                <a:gd name="T102" fmla="*/ 44 w 438"/>
                <a:gd name="T103" fmla="*/ 89 h 631"/>
                <a:gd name="T104" fmla="*/ 39 w 438"/>
                <a:gd name="T105" fmla="*/ 59 h 631"/>
                <a:gd name="T106" fmla="*/ 16 w 438"/>
                <a:gd name="T107" fmla="*/ 35 h 631"/>
                <a:gd name="T108" fmla="*/ 8 w 438"/>
                <a:gd name="T109" fmla="*/ 28 h 6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38"/>
                <a:gd name="T166" fmla="*/ 0 h 631"/>
                <a:gd name="T167" fmla="*/ 438 w 438"/>
                <a:gd name="T168" fmla="*/ 631 h 6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38" h="631">
                  <a:moveTo>
                    <a:pt x="0" y="14"/>
                  </a:moveTo>
                  <a:lnTo>
                    <a:pt x="5" y="14"/>
                  </a:lnTo>
                  <a:lnTo>
                    <a:pt x="10" y="14"/>
                  </a:lnTo>
                  <a:lnTo>
                    <a:pt x="15" y="12"/>
                  </a:lnTo>
                  <a:lnTo>
                    <a:pt x="19" y="13"/>
                  </a:lnTo>
                  <a:lnTo>
                    <a:pt x="23" y="10"/>
                  </a:lnTo>
                  <a:lnTo>
                    <a:pt x="29" y="15"/>
                  </a:lnTo>
                  <a:lnTo>
                    <a:pt x="47" y="16"/>
                  </a:lnTo>
                  <a:lnTo>
                    <a:pt x="59" y="11"/>
                  </a:lnTo>
                  <a:lnTo>
                    <a:pt x="63" y="8"/>
                  </a:lnTo>
                  <a:lnTo>
                    <a:pt x="63" y="3"/>
                  </a:lnTo>
                  <a:lnTo>
                    <a:pt x="73" y="0"/>
                  </a:lnTo>
                  <a:lnTo>
                    <a:pt x="78" y="1"/>
                  </a:lnTo>
                  <a:lnTo>
                    <a:pt x="80" y="7"/>
                  </a:lnTo>
                  <a:lnTo>
                    <a:pt x="102" y="13"/>
                  </a:lnTo>
                  <a:lnTo>
                    <a:pt x="163" y="19"/>
                  </a:lnTo>
                  <a:lnTo>
                    <a:pt x="189" y="21"/>
                  </a:lnTo>
                  <a:lnTo>
                    <a:pt x="196" y="22"/>
                  </a:lnTo>
                  <a:lnTo>
                    <a:pt x="206" y="40"/>
                  </a:lnTo>
                  <a:lnTo>
                    <a:pt x="210" y="59"/>
                  </a:lnTo>
                  <a:lnTo>
                    <a:pt x="220" y="82"/>
                  </a:lnTo>
                  <a:lnTo>
                    <a:pt x="220" y="88"/>
                  </a:lnTo>
                  <a:lnTo>
                    <a:pt x="225" y="108"/>
                  </a:lnTo>
                  <a:lnTo>
                    <a:pt x="228" y="107"/>
                  </a:lnTo>
                  <a:lnTo>
                    <a:pt x="227" y="114"/>
                  </a:lnTo>
                  <a:lnTo>
                    <a:pt x="246" y="130"/>
                  </a:lnTo>
                  <a:lnTo>
                    <a:pt x="243" y="139"/>
                  </a:lnTo>
                  <a:lnTo>
                    <a:pt x="247" y="155"/>
                  </a:lnTo>
                  <a:lnTo>
                    <a:pt x="252" y="153"/>
                  </a:lnTo>
                  <a:lnTo>
                    <a:pt x="256" y="151"/>
                  </a:lnTo>
                  <a:lnTo>
                    <a:pt x="275" y="172"/>
                  </a:lnTo>
                  <a:lnTo>
                    <a:pt x="275" y="184"/>
                  </a:lnTo>
                  <a:lnTo>
                    <a:pt x="281" y="204"/>
                  </a:lnTo>
                  <a:lnTo>
                    <a:pt x="285" y="202"/>
                  </a:lnTo>
                  <a:lnTo>
                    <a:pt x="285" y="205"/>
                  </a:lnTo>
                  <a:lnTo>
                    <a:pt x="285" y="218"/>
                  </a:lnTo>
                  <a:lnTo>
                    <a:pt x="287" y="226"/>
                  </a:lnTo>
                  <a:lnTo>
                    <a:pt x="288" y="243"/>
                  </a:lnTo>
                  <a:lnTo>
                    <a:pt x="292" y="243"/>
                  </a:lnTo>
                  <a:lnTo>
                    <a:pt x="292" y="254"/>
                  </a:lnTo>
                  <a:lnTo>
                    <a:pt x="288" y="271"/>
                  </a:lnTo>
                  <a:lnTo>
                    <a:pt x="293" y="278"/>
                  </a:lnTo>
                  <a:lnTo>
                    <a:pt x="292" y="280"/>
                  </a:lnTo>
                  <a:lnTo>
                    <a:pt x="303" y="314"/>
                  </a:lnTo>
                  <a:lnTo>
                    <a:pt x="313" y="322"/>
                  </a:lnTo>
                  <a:lnTo>
                    <a:pt x="312" y="330"/>
                  </a:lnTo>
                  <a:lnTo>
                    <a:pt x="315" y="334"/>
                  </a:lnTo>
                  <a:lnTo>
                    <a:pt x="315" y="357"/>
                  </a:lnTo>
                  <a:lnTo>
                    <a:pt x="320" y="366"/>
                  </a:lnTo>
                  <a:lnTo>
                    <a:pt x="329" y="375"/>
                  </a:lnTo>
                  <a:lnTo>
                    <a:pt x="337" y="399"/>
                  </a:lnTo>
                  <a:lnTo>
                    <a:pt x="337" y="411"/>
                  </a:lnTo>
                  <a:lnTo>
                    <a:pt x="331" y="423"/>
                  </a:lnTo>
                  <a:lnTo>
                    <a:pt x="330" y="441"/>
                  </a:lnTo>
                  <a:lnTo>
                    <a:pt x="334" y="449"/>
                  </a:lnTo>
                  <a:lnTo>
                    <a:pt x="333" y="457"/>
                  </a:lnTo>
                  <a:lnTo>
                    <a:pt x="338" y="470"/>
                  </a:lnTo>
                  <a:lnTo>
                    <a:pt x="351" y="476"/>
                  </a:lnTo>
                  <a:lnTo>
                    <a:pt x="362" y="473"/>
                  </a:lnTo>
                  <a:lnTo>
                    <a:pt x="366" y="466"/>
                  </a:lnTo>
                  <a:lnTo>
                    <a:pt x="370" y="458"/>
                  </a:lnTo>
                  <a:lnTo>
                    <a:pt x="377" y="459"/>
                  </a:lnTo>
                  <a:lnTo>
                    <a:pt x="377" y="462"/>
                  </a:lnTo>
                  <a:lnTo>
                    <a:pt x="381" y="464"/>
                  </a:lnTo>
                  <a:lnTo>
                    <a:pt x="384" y="478"/>
                  </a:lnTo>
                  <a:lnTo>
                    <a:pt x="393" y="481"/>
                  </a:lnTo>
                  <a:lnTo>
                    <a:pt x="396" y="497"/>
                  </a:lnTo>
                  <a:lnTo>
                    <a:pt x="407" y="497"/>
                  </a:lnTo>
                  <a:lnTo>
                    <a:pt x="411" y="519"/>
                  </a:lnTo>
                  <a:lnTo>
                    <a:pt x="413" y="524"/>
                  </a:lnTo>
                  <a:lnTo>
                    <a:pt x="416" y="527"/>
                  </a:lnTo>
                  <a:lnTo>
                    <a:pt x="415" y="532"/>
                  </a:lnTo>
                  <a:lnTo>
                    <a:pt x="412" y="538"/>
                  </a:lnTo>
                  <a:lnTo>
                    <a:pt x="415" y="540"/>
                  </a:lnTo>
                  <a:lnTo>
                    <a:pt x="422" y="551"/>
                  </a:lnTo>
                  <a:lnTo>
                    <a:pt x="428" y="551"/>
                  </a:lnTo>
                  <a:lnTo>
                    <a:pt x="430" y="556"/>
                  </a:lnTo>
                  <a:lnTo>
                    <a:pt x="435" y="559"/>
                  </a:lnTo>
                  <a:lnTo>
                    <a:pt x="435" y="568"/>
                  </a:lnTo>
                  <a:lnTo>
                    <a:pt x="437" y="575"/>
                  </a:lnTo>
                  <a:lnTo>
                    <a:pt x="436" y="585"/>
                  </a:lnTo>
                  <a:lnTo>
                    <a:pt x="431" y="599"/>
                  </a:lnTo>
                  <a:lnTo>
                    <a:pt x="426" y="607"/>
                  </a:lnTo>
                  <a:lnTo>
                    <a:pt x="422" y="611"/>
                  </a:lnTo>
                  <a:lnTo>
                    <a:pt x="412" y="615"/>
                  </a:lnTo>
                  <a:lnTo>
                    <a:pt x="399" y="627"/>
                  </a:lnTo>
                  <a:lnTo>
                    <a:pt x="395" y="627"/>
                  </a:lnTo>
                  <a:lnTo>
                    <a:pt x="394" y="629"/>
                  </a:lnTo>
                  <a:lnTo>
                    <a:pt x="388" y="630"/>
                  </a:lnTo>
                  <a:lnTo>
                    <a:pt x="383" y="627"/>
                  </a:lnTo>
                  <a:lnTo>
                    <a:pt x="375" y="611"/>
                  </a:lnTo>
                  <a:lnTo>
                    <a:pt x="374" y="606"/>
                  </a:lnTo>
                  <a:lnTo>
                    <a:pt x="372" y="597"/>
                  </a:lnTo>
                  <a:lnTo>
                    <a:pt x="373" y="594"/>
                  </a:lnTo>
                  <a:lnTo>
                    <a:pt x="371" y="590"/>
                  </a:lnTo>
                  <a:lnTo>
                    <a:pt x="372" y="586"/>
                  </a:lnTo>
                  <a:lnTo>
                    <a:pt x="371" y="584"/>
                  </a:lnTo>
                  <a:lnTo>
                    <a:pt x="368" y="575"/>
                  </a:lnTo>
                  <a:lnTo>
                    <a:pt x="361" y="559"/>
                  </a:lnTo>
                  <a:lnTo>
                    <a:pt x="355" y="542"/>
                  </a:lnTo>
                  <a:lnTo>
                    <a:pt x="342" y="536"/>
                  </a:lnTo>
                  <a:lnTo>
                    <a:pt x="337" y="536"/>
                  </a:lnTo>
                  <a:lnTo>
                    <a:pt x="323" y="513"/>
                  </a:lnTo>
                  <a:lnTo>
                    <a:pt x="323" y="507"/>
                  </a:lnTo>
                  <a:lnTo>
                    <a:pt x="314" y="499"/>
                  </a:lnTo>
                  <a:lnTo>
                    <a:pt x="288" y="469"/>
                  </a:lnTo>
                  <a:lnTo>
                    <a:pt x="290" y="466"/>
                  </a:lnTo>
                  <a:lnTo>
                    <a:pt x="285" y="465"/>
                  </a:lnTo>
                  <a:lnTo>
                    <a:pt x="250" y="450"/>
                  </a:lnTo>
                  <a:lnTo>
                    <a:pt x="241" y="432"/>
                  </a:lnTo>
                  <a:lnTo>
                    <a:pt x="234" y="429"/>
                  </a:lnTo>
                  <a:lnTo>
                    <a:pt x="235" y="413"/>
                  </a:lnTo>
                  <a:lnTo>
                    <a:pt x="223" y="402"/>
                  </a:lnTo>
                  <a:lnTo>
                    <a:pt x="215" y="406"/>
                  </a:lnTo>
                  <a:lnTo>
                    <a:pt x="212" y="405"/>
                  </a:lnTo>
                  <a:lnTo>
                    <a:pt x="213" y="394"/>
                  </a:lnTo>
                  <a:lnTo>
                    <a:pt x="210" y="382"/>
                  </a:lnTo>
                  <a:lnTo>
                    <a:pt x="212" y="362"/>
                  </a:lnTo>
                  <a:lnTo>
                    <a:pt x="220" y="341"/>
                  </a:lnTo>
                  <a:lnTo>
                    <a:pt x="222" y="324"/>
                  </a:lnTo>
                  <a:lnTo>
                    <a:pt x="227" y="321"/>
                  </a:lnTo>
                  <a:lnTo>
                    <a:pt x="225" y="315"/>
                  </a:lnTo>
                  <a:lnTo>
                    <a:pt x="222" y="305"/>
                  </a:lnTo>
                  <a:lnTo>
                    <a:pt x="221" y="262"/>
                  </a:lnTo>
                  <a:lnTo>
                    <a:pt x="218" y="248"/>
                  </a:lnTo>
                  <a:lnTo>
                    <a:pt x="214" y="244"/>
                  </a:lnTo>
                  <a:lnTo>
                    <a:pt x="204" y="224"/>
                  </a:lnTo>
                  <a:lnTo>
                    <a:pt x="198" y="218"/>
                  </a:lnTo>
                  <a:lnTo>
                    <a:pt x="193" y="221"/>
                  </a:lnTo>
                  <a:lnTo>
                    <a:pt x="185" y="217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12"/>
                  </a:lnTo>
                  <a:lnTo>
                    <a:pt x="176" y="207"/>
                  </a:lnTo>
                  <a:lnTo>
                    <a:pt x="168" y="203"/>
                  </a:lnTo>
                  <a:lnTo>
                    <a:pt x="167" y="198"/>
                  </a:lnTo>
                  <a:lnTo>
                    <a:pt x="171" y="195"/>
                  </a:lnTo>
                  <a:lnTo>
                    <a:pt x="170" y="193"/>
                  </a:lnTo>
                  <a:lnTo>
                    <a:pt x="158" y="188"/>
                  </a:lnTo>
                  <a:lnTo>
                    <a:pt x="155" y="183"/>
                  </a:lnTo>
                  <a:lnTo>
                    <a:pt x="155" y="178"/>
                  </a:lnTo>
                  <a:lnTo>
                    <a:pt x="150" y="152"/>
                  </a:lnTo>
                  <a:lnTo>
                    <a:pt x="144" y="147"/>
                  </a:lnTo>
                  <a:lnTo>
                    <a:pt x="131" y="146"/>
                  </a:lnTo>
                  <a:lnTo>
                    <a:pt x="115" y="146"/>
                  </a:lnTo>
                  <a:lnTo>
                    <a:pt x="106" y="150"/>
                  </a:lnTo>
                  <a:lnTo>
                    <a:pt x="102" y="150"/>
                  </a:lnTo>
                  <a:lnTo>
                    <a:pt x="103" y="144"/>
                  </a:lnTo>
                  <a:lnTo>
                    <a:pt x="97" y="139"/>
                  </a:lnTo>
                  <a:lnTo>
                    <a:pt x="93" y="126"/>
                  </a:lnTo>
                  <a:lnTo>
                    <a:pt x="83" y="120"/>
                  </a:lnTo>
                  <a:lnTo>
                    <a:pt x="74" y="119"/>
                  </a:lnTo>
                  <a:lnTo>
                    <a:pt x="62" y="96"/>
                  </a:lnTo>
                  <a:lnTo>
                    <a:pt x="53" y="93"/>
                  </a:lnTo>
                  <a:lnTo>
                    <a:pt x="49" y="96"/>
                  </a:lnTo>
                  <a:lnTo>
                    <a:pt x="44" y="89"/>
                  </a:lnTo>
                  <a:lnTo>
                    <a:pt x="40" y="88"/>
                  </a:lnTo>
                  <a:lnTo>
                    <a:pt x="38" y="83"/>
                  </a:lnTo>
                  <a:lnTo>
                    <a:pt x="39" y="59"/>
                  </a:lnTo>
                  <a:lnTo>
                    <a:pt x="27" y="48"/>
                  </a:lnTo>
                  <a:lnTo>
                    <a:pt x="22" y="49"/>
                  </a:lnTo>
                  <a:lnTo>
                    <a:pt x="16" y="35"/>
                  </a:lnTo>
                  <a:lnTo>
                    <a:pt x="16" y="25"/>
                  </a:lnTo>
                  <a:lnTo>
                    <a:pt x="13" y="28"/>
                  </a:lnTo>
                  <a:lnTo>
                    <a:pt x="8" y="28"/>
                  </a:lnTo>
                  <a:lnTo>
                    <a:pt x="5" y="29"/>
                  </a:lnTo>
                  <a:lnTo>
                    <a:pt x="0" y="14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1899564" y="2526298"/>
              <a:ext cx="1164053" cy="1466263"/>
            </a:xfrm>
            <a:custGeom>
              <a:avLst/>
              <a:gdLst>
                <a:gd name="T0" fmla="*/ 96 w 501"/>
                <a:gd name="T1" fmla="*/ 0 h 711"/>
                <a:gd name="T2" fmla="*/ 34 w 501"/>
                <a:gd name="T3" fmla="*/ 60 h 711"/>
                <a:gd name="T4" fmla="*/ 47 w 501"/>
                <a:gd name="T5" fmla="*/ 127 h 711"/>
                <a:gd name="T6" fmla="*/ 51 w 501"/>
                <a:gd name="T7" fmla="*/ 268 h 711"/>
                <a:gd name="T8" fmla="*/ 47 w 501"/>
                <a:gd name="T9" fmla="*/ 308 h 711"/>
                <a:gd name="T10" fmla="*/ 46 w 501"/>
                <a:gd name="T11" fmla="*/ 353 h 711"/>
                <a:gd name="T12" fmla="*/ 48 w 501"/>
                <a:gd name="T13" fmla="*/ 384 h 711"/>
                <a:gd name="T14" fmla="*/ 42 w 501"/>
                <a:gd name="T15" fmla="*/ 403 h 711"/>
                <a:gd name="T16" fmla="*/ 17 w 501"/>
                <a:gd name="T17" fmla="*/ 397 h 711"/>
                <a:gd name="T18" fmla="*/ 9 w 501"/>
                <a:gd name="T19" fmla="*/ 393 h 711"/>
                <a:gd name="T20" fmla="*/ 2 w 501"/>
                <a:gd name="T21" fmla="*/ 399 h 711"/>
                <a:gd name="T22" fmla="*/ 0 w 501"/>
                <a:gd name="T23" fmla="*/ 410 h 711"/>
                <a:gd name="T24" fmla="*/ 7 w 501"/>
                <a:gd name="T25" fmla="*/ 428 h 711"/>
                <a:gd name="T26" fmla="*/ 15 w 501"/>
                <a:gd name="T27" fmla="*/ 437 h 711"/>
                <a:gd name="T28" fmla="*/ 29 w 501"/>
                <a:gd name="T29" fmla="*/ 472 h 711"/>
                <a:gd name="T30" fmla="*/ 38 w 501"/>
                <a:gd name="T31" fmla="*/ 492 h 711"/>
                <a:gd name="T32" fmla="*/ 34 w 501"/>
                <a:gd name="T33" fmla="*/ 515 h 711"/>
                <a:gd name="T34" fmla="*/ 36 w 501"/>
                <a:gd name="T35" fmla="*/ 534 h 711"/>
                <a:gd name="T36" fmla="*/ 55 w 501"/>
                <a:gd name="T37" fmla="*/ 536 h 711"/>
                <a:gd name="T38" fmla="*/ 63 w 501"/>
                <a:gd name="T39" fmla="*/ 537 h 711"/>
                <a:gd name="T40" fmla="*/ 79 w 501"/>
                <a:gd name="T41" fmla="*/ 549 h 711"/>
                <a:gd name="T42" fmla="*/ 86 w 501"/>
                <a:gd name="T43" fmla="*/ 572 h 711"/>
                <a:gd name="T44" fmla="*/ 96 w 501"/>
                <a:gd name="T45" fmla="*/ 616 h 711"/>
                <a:gd name="T46" fmla="*/ 101 w 501"/>
                <a:gd name="T47" fmla="*/ 644 h 711"/>
                <a:gd name="T48" fmla="*/ 109 w 501"/>
                <a:gd name="T49" fmla="*/ 649 h 711"/>
                <a:gd name="T50" fmla="*/ 130 w 501"/>
                <a:gd name="T51" fmla="*/ 652 h 711"/>
                <a:gd name="T52" fmla="*/ 136 w 501"/>
                <a:gd name="T53" fmla="*/ 674 h 711"/>
                <a:gd name="T54" fmla="*/ 152 w 501"/>
                <a:gd name="T55" fmla="*/ 693 h 711"/>
                <a:gd name="T56" fmla="*/ 171 w 501"/>
                <a:gd name="T57" fmla="*/ 712 h 711"/>
                <a:gd name="T58" fmla="*/ 185 w 501"/>
                <a:gd name="T59" fmla="*/ 713 h 711"/>
                <a:gd name="T60" fmla="*/ 206 w 501"/>
                <a:gd name="T61" fmla="*/ 673 h 711"/>
                <a:gd name="T62" fmla="*/ 215 w 501"/>
                <a:gd name="T63" fmla="*/ 659 h 711"/>
                <a:gd name="T64" fmla="*/ 213 w 501"/>
                <a:gd name="T65" fmla="*/ 636 h 711"/>
                <a:gd name="T66" fmla="*/ 221 w 501"/>
                <a:gd name="T67" fmla="*/ 633 h 711"/>
                <a:gd name="T68" fmla="*/ 234 w 501"/>
                <a:gd name="T69" fmla="*/ 623 h 711"/>
                <a:gd name="T70" fmla="*/ 242 w 501"/>
                <a:gd name="T71" fmla="*/ 592 h 711"/>
                <a:gd name="T72" fmla="*/ 251 w 501"/>
                <a:gd name="T73" fmla="*/ 588 h 711"/>
                <a:gd name="T74" fmla="*/ 258 w 501"/>
                <a:gd name="T75" fmla="*/ 587 h 711"/>
                <a:gd name="T76" fmla="*/ 278 w 501"/>
                <a:gd name="T77" fmla="*/ 606 h 711"/>
                <a:gd name="T78" fmla="*/ 300 w 501"/>
                <a:gd name="T79" fmla="*/ 627 h 711"/>
                <a:gd name="T80" fmla="*/ 318 w 501"/>
                <a:gd name="T81" fmla="*/ 634 h 711"/>
                <a:gd name="T82" fmla="*/ 329 w 501"/>
                <a:gd name="T83" fmla="*/ 627 h 711"/>
                <a:gd name="T84" fmla="*/ 348 w 501"/>
                <a:gd name="T85" fmla="*/ 629 h 711"/>
                <a:gd name="T86" fmla="*/ 367 w 501"/>
                <a:gd name="T87" fmla="*/ 635 h 711"/>
                <a:gd name="T88" fmla="*/ 392 w 501"/>
                <a:gd name="T89" fmla="*/ 628 h 711"/>
                <a:gd name="T90" fmla="*/ 425 w 501"/>
                <a:gd name="T91" fmla="*/ 605 h 711"/>
                <a:gd name="T92" fmla="*/ 453 w 501"/>
                <a:gd name="T93" fmla="*/ 599 h 711"/>
                <a:gd name="T94" fmla="*/ 500 w 501"/>
                <a:gd name="T95" fmla="*/ 339 h 711"/>
                <a:gd name="T96" fmla="*/ 451 w 501"/>
                <a:gd name="T97" fmla="*/ 309 h 711"/>
                <a:gd name="T98" fmla="*/ 421 w 501"/>
                <a:gd name="T99" fmla="*/ 290 h 711"/>
                <a:gd name="T100" fmla="*/ 376 w 501"/>
                <a:gd name="T101" fmla="*/ 218 h 711"/>
                <a:gd name="T102" fmla="*/ 354 w 501"/>
                <a:gd name="T103" fmla="*/ 145 h 711"/>
                <a:gd name="T104" fmla="*/ 303 w 501"/>
                <a:gd name="T105" fmla="*/ 90 h 711"/>
                <a:gd name="T106" fmla="*/ 263 w 501"/>
                <a:gd name="T107" fmla="*/ 50 h 711"/>
                <a:gd name="T108" fmla="*/ 234 w 501"/>
                <a:gd name="T109" fmla="*/ 11 h 71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01"/>
                <a:gd name="T166" fmla="*/ 0 h 711"/>
                <a:gd name="T167" fmla="*/ 501 w 501"/>
                <a:gd name="T168" fmla="*/ 711 h 71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01" h="711">
                  <a:moveTo>
                    <a:pt x="232" y="8"/>
                  </a:moveTo>
                  <a:lnTo>
                    <a:pt x="170" y="5"/>
                  </a:lnTo>
                  <a:lnTo>
                    <a:pt x="96" y="0"/>
                  </a:lnTo>
                  <a:lnTo>
                    <a:pt x="94" y="51"/>
                  </a:lnTo>
                  <a:lnTo>
                    <a:pt x="40" y="47"/>
                  </a:lnTo>
                  <a:lnTo>
                    <a:pt x="34" y="60"/>
                  </a:lnTo>
                  <a:lnTo>
                    <a:pt x="38" y="58"/>
                  </a:lnTo>
                  <a:lnTo>
                    <a:pt x="40" y="77"/>
                  </a:lnTo>
                  <a:lnTo>
                    <a:pt x="47" y="127"/>
                  </a:lnTo>
                  <a:lnTo>
                    <a:pt x="55" y="152"/>
                  </a:lnTo>
                  <a:lnTo>
                    <a:pt x="58" y="187"/>
                  </a:lnTo>
                  <a:lnTo>
                    <a:pt x="51" y="268"/>
                  </a:lnTo>
                  <a:lnTo>
                    <a:pt x="44" y="266"/>
                  </a:lnTo>
                  <a:lnTo>
                    <a:pt x="46" y="283"/>
                  </a:lnTo>
                  <a:lnTo>
                    <a:pt x="47" y="308"/>
                  </a:lnTo>
                  <a:lnTo>
                    <a:pt x="51" y="329"/>
                  </a:lnTo>
                  <a:lnTo>
                    <a:pt x="49" y="342"/>
                  </a:lnTo>
                  <a:lnTo>
                    <a:pt x="46" y="353"/>
                  </a:lnTo>
                  <a:lnTo>
                    <a:pt x="49" y="365"/>
                  </a:lnTo>
                  <a:lnTo>
                    <a:pt x="48" y="375"/>
                  </a:lnTo>
                  <a:lnTo>
                    <a:pt x="48" y="381"/>
                  </a:lnTo>
                  <a:lnTo>
                    <a:pt x="50" y="389"/>
                  </a:lnTo>
                  <a:lnTo>
                    <a:pt x="50" y="393"/>
                  </a:lnTo>
                  <a:lnTo>
                    <a:pt x="42" y="400"/>
                  </a:lnTo>
                  <a:lnTo>
                    <a:pt x="32" y="394"/>
                  </a:lnTo>
                  <a:lnTo>
                    <a:pt x="28" y="393"/>
                  </a:lnTo>
                  <a:lnTo>
                    <a:pt x="17" y="394"/>
                  </a:lnTo>
                  <a:lnTo>
                    <a:pt x="13" y="393"/>
                  </a:lnTo>
                  <a:lnTo>
                    <a:pt x="11" y="391"/>
                  </a:lnTo>
                  <a:lnTo>
                    <a:pt x="9" y="390"/>
                  </a:lnTo>
                  <a:lnTo>
                    <a:pt x="7" y="391"/>
                  </a:lnTo>
                  <a:lnTo>
                    <a:pt x="6" y="393"/>
                  </a:lnTo>
                  <a:lnTo>
                    <a:pt x="2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0" y="407"/>
                  </a:lnTo>
                  <a:lnTo>
                    <a:pt x="4" y="418"/>
                  </a:lnTo>
                  <a:lnTo>
                    <a:pt x="6" y="422"/>
                  </a:lnTo>
                  <a:lnTo>
                    <a:pt x="7" y="425"/>
                  </a:lnTo>
                  <a:lnTo>
                    <a:pt x="10" y="426"/>
                  </a:lnTo>
                  <a:lnTo>
                    <a:pt x="12" y="428"/>
                  </a:lnTo>
                  <a:lnTo>
                    <a:pt x="15" y="434"/>
                  </a:lnTo>
                  <a:lnTo>
                    <a:pt x="20" y="451"/>
                  </a:lnTo>
                  <a:lnTo>
                    <a:pt x="29" y="463"/>
                  </a:lnTo>
                  <a:lnTo>
                    <a:pt x="29" y="469"/>
                  </a:lnTo>
                  <a:lnTo>
                    <a:pt x="30" y="473"/>
                  </a:lnTo>
                  <a:lnTo>
                    <a:pt x="36" y="478"/>
                  </a:lnTo>
                  <a:lnTo>
                    <a:pt x="38" y="489"/>
                  </a:lnTo>
                  <a:lnTo>
                    <a:pt x="42" y="501"/>
                  </a:lnTo>
                  <a:lnTo>
                    <a:pt x="37" y="508"/>
                  </a:lnTo>
                  <a:lnTo>
                    <a:pt x="34" y="512"/>
                  </a:lnTo>
                  <a:lnTo>
                    <a:pt x="33" y="515"/>
                  </a:lnTo>
                  <a:lnTo>
                    <a:pt x="33" y="524"/>
                  </a:lnTo>
                  <a:lnTo>
                    <a:pt x="36" y="531"/>
                  </a:lnTo>
                  <a:lnTo>
                    <a:pt x="42" y="534"/>
                  </a:lnTo>
                  <a:lnTo>
                    <a:pt x="46" y="541"/>
                  </a:lnTo>
                  <a:lnTo>
                    <a:pt x="55" y="533"/>
                  </a:lnTo>
                  <a:lnTo>
                    <a:pt x="58" y="535"/>
                  </a:lnTo>
                  <a:lnTo>
                    <a:pt x="60" y="535"/>
                  </a:lnTo>
                  <a:lnTo>
                    <a:pt x="63" y="534"/>
                  </a:lnTo>
                  <a:lnTo>
                    <a:pt x="66" y="536"/>
                  </a:lnTo>
                  <a:lnTo>
                    <a:pt x="72" y="542"/>
                  </a:lnTo>
                  <a:lnTo>
                    <a:pt x="79" y="546"/>
                  </a:lnTo>
                  <a:lnTo>
                    <a:pt x="83" y="554"/>
                  </a:lnTo>
                  <a:lnTo>
                    <a:pt x="84" y="561"/>
                  </a:lnTo>
                  <a:lnTo>
                    <a:pt x="86" y="569"/>
                  </a:lnTo>
                  <a:lnTo>
                    <a:pt x="89" y="582"/>
                  </a:lnTo>
                  <a:lnTo>
                    <a:pt x="93" y="593"/>
                  </a:lnTo>
                  <a:lnTo>
                    <a:pt x="96" y="613"/>
                  </a:lnTo>
                  <a:lnTo>
                    <a:pt x="96" y="623"/>
                  </a:lnTo>
                  <a:lnTo>
                    <a:pt x="98" y="637"/>
                  </a:lnTo>
                  <a:lnTo>
                    <a:pt x="101" y="641"/>
                  </a:lnTo>
                  <a:lnTo>
                    <a:pt x="102" y="642"/>
                  </a:lnTo>
                  <a:lnTo>
                    <a:pt x="105" y="646"/>
                  </a:lnTo>
                  <a:lnTo>
                    <a:pt x="109" y="646"/>
                  </a:lnTo>
                  <a:lnTo>
                    <a:pt x="119" y="649"/>
                  </a:lnTo>
                  <a:lnTo>
                    <a:pt x="126" y="650"/>
                  </a:lnTo>
                  <a:lnTo>
                    <a:pt x="130" y="649"/>
                  </a:lnTo>
                  <a:lnTo>
                    <a:pt x="135" y="653"/>
                  </a:lnTo>
                  <a:lnTo>
                    <a:pt x="136" y="658"/>
                  </a:lnTo>
                  <a:lnTo>
                    <a:pt x="136" y="671"/>
                  </a:lnTo>
                  <a:lnTo>
                    <a:pt x="139" y="676"/>
                  </a:lnTo>
                  <a:lnTo>
                    <a:pt x="144" y="678"/>
                  </a:lnTo>
                  <a:lnTo>
                    <a:pt x="152" y="690"/>
                  </a:lnTo>
                  <a:lnTo>
                    <a:pt x="155" y="697"/>
                  </a:lnTo>
                  <a:lnTo>
                    <a:pt x="157" y="708"/>
                  </a:lnTo>
                  <a:lnTo>
                    <a:pt x="171" y="709"/>
                  </a:lnTo>
                  <a:lnTo>
                    <a:pt x="178" y="708"/>
                  </a:lnTo>
                  <a:lnTo>
                    <a:pt x="180" y="710"/>
                  </a:lnTo>
                  <a:lnTo>
                    <a:pt x="185" y="710"/>
                  </a:lnTo>
                  <a:lnTo>
                    <a:pt x="197" y="707"/>
                  </a:lnTo>
                  <a:lnTo>
                    <a:pt x="204" y="701"/>
                  </a:lnTo>
                  <a:lnTo>
                    <a:pt x="206" y="670"/>
                  </a:lnTo>
                  <a:lnTo>
                    <a:pt x="208" y="665"/>
                  </a:lnTo>
                  <a:lnTo>
                    <a:pt x="213" y="660"/>
                  </a:lnTo>
                  <a:lnTo>
                    <a:pt x="215" y="656"/>
                  </a:lnTo>
                  <a:lnTo>
                    <a:pt x="215" y="650"/>
                  </a:lnTo>
                  <a:lnTo>
                    <a:pt x="213" y="638"/>
                  </a:lnTo>
                  <a:lnTo>
                    <a:pt x="213" y="633"/>
                  </a:lnTo>
                  <a:lnTo>
                    <a:pt x="214" y="631"/>
                  </a:lnTo>
                  <a:lnTo>
                    <a:pt x="217" y="631"/>
                  </a:lnTo>
                  <a:lnTo>
                    <a:pt x="221" y="630"/>
                  </a:lnTo>
                  <a:lnTo>
                    <a:pt x="228" y="629"/>
                  </a:lnTo>
                  <a:lnTo>
                    <a:pt x="233" y="627"/>
                  </a:lnTo>
                  <a:lnTo>
                    <a:pt x="234" y="620"/>
                  </a:lnTo>
                  <a:lnTo>
                    <a:pt x="233" y="603"/>
                  </a:lnTo>
                  <a:lnTo>
                    <a:pt x="239" y="596"/>
                  </a:lnTo>
                  <a:lnTo>
                    <a:pt x="242" y="589"/>
                  </a:lnTo>
                  <a:lnTo>
                    <a:pt x="244" y="593"/>
                  </a:lnTo>
                  <a:lnTo>
                    <a:pt x="248" y="592"/>
                  </a:lnTo>
                  <a:lnTo>
                    <a:pt x="251" y="585"/>
                  </a:lnTo>
                  <a:lnTo>
                    <a:pt x="253" y="582"/>
                  </a:lnTo>
                  <a:lnTo>
                    <a:pt x="255" y="582"/>
                  </a:lnTo>
                  <a:lnTo>
                    <a:pt x="258" y="584"/>
                  </a:lnTo>
                  <a:lnTo>
                    <a:pt x="266" y="596"/>
                  </a:lnTo>
                  <a:lnTo>
                    <a:pt x="268" y="597"/>
                  </a:lnTo>
                  <a:lnTo>
                    <a:pt x="278" y="603"/>
                  </a:lnTo>
                  <a:lnTo>
                    <a:pt x="284" y="604"/>
                  </a:lnTo>
                  <a:lnTo>
                    <a:pt x="287" y="607"/>
                  </a:lnTo>
                  <a:lnTo>
                    <a:pt x="300" y="624"/>
                  </a:lnTo>
                  <a:lnTo>
                    <a:pt x="306" y="628"/>
                  </a:lnTo>
                  <a:lnTo>
                    <a:pt x="315" y="632"/>
                  </a:lnTo>
                  <a:lnTo>
                    <a:pt x="318" y="631"/>
                  </a:lnTo>
                  <a:lnTo>
                    <a:pt x="320" y="626"/>
                  </a:lnTo>
                  <a:lnTo>
                    <a:pt x="322" y="625"/>
                  </a:lnTo>
                  <a:lnTo>
                    <a:pt x="329" y="624"/>
                  </a:lnTo>
                  <a:lnTo>
                    <a:pt x="332" y="626"/>
                  </a:lnTo>
                  <a:lnTo>
                    <a:pt x="338" y="632"/>
                  </a:lnTo>
                  <a:lnTo>
                    <a:pt x="348" y="626"/>
                  </a:lnTo>
                  <a:lnTo>
                    <a:pt x="351" y="626"/>
                  </a:lnTo>
                  <a:lnTo>
                    <a:pt x="366" y="632"/>
                  </a:lnTo>
                  <a:lnTo>
                    <a:pt x="367" y="632"/>
                  </a:lnTo>
                  <a:lnTo>
                    <a:pt x="372" y="642"/>
                  </a:lnTo>
                  <a:lnTo>
                    <a:pt x="380" y="643"/>
                  </a:lnTo>
                  <a:lnTo>
                    <a:pt x="392" y="625"/>
                  </a:lnTo>
                  <a:lnTo>
                    <a:pt x="397" y="613"/>
                  </a:lnTo>
                  <a:lnTo>
                    <a:pt x="408" y="603"/>
                  </a:lnTo>
                  <a:lnTo>
                    <a:pt x="425" y="602"/>
                  </a:lnTo>
                  <a:lnTo>
                    <a:pt x="431" y="605"/>
                  </a:lnTo>
                  <a:lnTo>
                    <a:pt x="455" y="611"/>
                  </a:lnTo>
                  <a:lnTo>
                    <a:pt x="453" y="596"/>
                  </a:lnTo>
                  <a:lnTo>
                    <a:pt x="434" y="503"/>
                  </a:lnTo>
                  <a:lnTo>
                    <a:pt x="430" y="478"/>
                  </a:lnTo>
                  <a:lnTo>
                    <a:pt x="500" y="339"/>
                  </a:lnTo>
                  <a:lnTo>
                    <a:pt x="482" y="332"/>
                  </a:lnTo>
                  <a:lnTo>
                    <a:pt x="470" y="320"/>
                  </a:lnTo>
                  <a:lnTo>
                    <a:pt x="451" y="309"/>
                  </a:lnTo>
                  <a:lnTo>
                    <a:pt x="448" y="304"/>
                  </a:lnTo>
                  <a:lnTo>
                    <a:pt x="431" y="299"/>
                  </a:lnTo>
                  <a:lnTo>
                    <a:pt x="421" y="290"/>
                  </a:lnTo>
                  <a:lnTo>
                    <a:pt x="411" y="275"/>
                  </a:lnTo>
                  <a:lnTo>
                    <a:pt x="390" y="260"/>
                  </a:lnTo>
                  <a:lnTo>
                    <a:pt x="376" y="218"/>
                  </a:lnTo>
                  <a:lnTo>
                    <a:pt x="374" y="189"/>
                  </a:lnTo>
                  <a:lnTo>
                    <a:pt x="361" y="157"/>
                  </a:lnTo>
                  <a:lnTo>
                    <a:pt x="354" y="145"/>
                  </a:lnTo>
                  <a:lnTo>
                    <a:pt x="352" y="140"/>
                  </a:lnTo>
                  <a:lnTo>
                    <a:pt x="322" y="118"/>
                  </a:lnTo>
                  <a:lnTo>
                    <a:pt x="303" y="90"/>
                  </a:lnTo>
                  <a:lnTo>
                    <a:pt x="292" y="82"/>
                  </a:lnTo>
                  <a:lnTo>
                    <a:pt x="274" y="55"/>
                  </a:lnTo>
                  <a:lnTo>
                    <a:pt x="263" y="50"/>
                  </a:lnTo>
                  <a:lnTo>
                    <a:pt x="255" y="42"/>
                  </a:lnTo>
                  <a:lnTo>
                    <a:pt x="241" y="12"/>
                  </a:lnTo>
                  <a:lnTo>
                    <a:pt x="234" y="11"/>
                  </a:lnTo>
                  <a:lnTo>
                    <a:pt x="232" y="8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2722069" y="5454706"/>
              <a:ext cx="267198" cy="203877"/>
            </a:xfrm>
            <a:custGeom>
              <a:avLst/>
              <a:gdLst>
                <a:gd name="T0" fmla="*/ 7 w 114"/>
                <a:gd name="T1" fmla="*/ 43 h 99"/>
                <a:gd name="T2" fmla="*/ 9 w 114"/>
                <a:gd name="T3" fmla="*/ 44 h 99"/>
                <a:gd name="T4" fmla="*/ 10 w 114"/>
                <a:gd name="T5" fmla="*/ 46 h 99"/>
                <a:gd name="T6" fmla="*/ 11 w 114"/>
                <a:gd name="T7" fmla="*/ 46 h 99"/>
                <a:gd name="T8" fmla="*/ 13 w 114"/>
                <a:gd name="T9" fmla="*/ 47 h 99"/>
                <a:gd name="T10" fmla="*/ 13 w 114"/>
                <a:gd name="T11" fmla="*/ 45 h 99"/>
                <a:gd name="T12" fmla="*/ 16 w 114"/>
                <a:gd name="T13" fmla="*/ 44 h 99"/>
                <a:gd name="T14" fmla="*/ 17 w 114"/>
                <a:gd name="T15" fmla="*/ 46 h 99"/>
                <a:gd name="T16" fmla="*/ 18 w 114"/>
                <a:gd name="T17" fmla="*/ 46 h 99"/>
                <a:gd name="T18" fmla="*/ 21 w 114"/>
                <a:gd name="T19" fmla="*/ 47 h 99"/>
                <a:gd name="T20" fmla="*/ 19 w 114"/>
                <a:gd name="T21" fmla="*/ 52 h 99"/>
                <a:gd name="T22" fmla="*/ 20 w 114"/>
                <a:gd name="T23" fmla="*/ 54 h 99"/>
                <a:gd name="T24" fmla="*/ 29 w 114"/>
                <a:gd name="T25" fmla="*/ 60 h 99"/>
                <a:gd name="T26" fmla="*/ 43 w 114"/>
                <a:gd name="T27" fmla="*/ 67 h 99"/>
                <a:gd name="T28" fmla="*/ 53 w 114"/>
                <a:gd name="T29" fmla="*/ 73 h 99"/>
                <a:gd name="T30" fmla="*/ 70 w 114"/>
                <a:gd name="T31" fmla="*/ 88 h 99"/>
                <a:gd name="T32" fmla="*/ 76 w 114"/>
                <a:gd name="T33" fmla="*/ 94 h 99"/>
                <a:gd name="T34" fmla="*/ 76 w 114"/>
                <a:gd name="T35" fmla="*/ 96 h 99"/>
                <a:gd name="T36" fmla="*/ 87 w 114"/>
                <a:gd name="T37" fmla="*/ 91 h 99"/>
                <a:gd name="T38" fmla="*/ 97 w 114"/>
                <a:gd name="T39" fmla="*/ 79 h 99"/>
                <a:gd name="T40" fmla="*/ 104 w 114"/>
                <a:gd name="T41" fmla="*/ 71 h 99"/>
                <a:gd name="T42" fmla="*/ 105 w 114"/>
                <a:gd name="T43" fmla="*/ 68 h 99"/>
                <a:gd name="T44" fmla="*/ 104 w 114"/>
                <a:gd name="T45" fmla="*/ 64 h 99"/>
                <a:gd name="T46" fmla="*/ 107 w 114"/>
                <a:gd name="T47" fmla="*/ 63 h 99"/>
                <a:gd name="T48" fmla="*/ 109 w 114"/>
                <a:gd name="T49" fmla="*/ 64 h 99"/>
                <a:gd name="T50" fmla="*/ 111 w 114"/>
                <a:gd name="T51" fmla="*/ 63 h 99"/>
                <a:gd name="T52" fmla="*/ 113 w 114"/>
                <a:gd name="T53" fmla="*/ 59 h 99"/>
                <a:gd name="T54" fmla="*/ 116 w 114"/>
                <a:gd name="T55" fmla="*/ 57 h 99"/>
                <a:gd name="T56" fmla="*/ 113 w 114"/>
                <a:gd name="T57" fmla="*/ 49 h 99"/>
                <a:gd name="T58" fmla="*/ 113 w 114"/>
                <a:gd name="T59" fmla="*/ 42 h 99"/>
                <a:gd name="T60" fmla="*/ 114 w 114"/>
                <a:gd name="T61" fmla="*/ 36 h 99"/>
                <a:gd name="T62" fmla="*/ 114 w 114"/>
                <a:gd name="T63" fmla="*/ 28 h 99"/>
                <a:gd name="T64" fmla="*/ 116 w 114"/>
                <a:gd name="T65" fmla="*/ 21 h 99"/>
                <a:gd name="T66" fmla="*/ 104 w 114"/>
                <a:gd name="T67" fmla="*/ 7 h 99"/>
                <a:gd name="T68" fmla="*/ 103 w 114"/>
                <a:gd name="T69" fmla="*/ 2 h 99"/>
                <a:gd name="T70" fmla="*/ 102 w 114"/>
                <a:gd name="T71" fmla="*/ 0 h 99"/>
                <a:gd name="T72" fmla="*/ 100 w 114"/>
                <a:gd name="T73" fmla="*/ 2 h 99"/>
                <a:gd name="T74" fmla="*/ 94 w 114"/>
                <a:gd name="T75" fmla="*/ 8 h 99"/>
                <a:gd name="T76" fmla="*/ 91 w 114"/>
                <a:gd name="T77" fmla="*/ 9 h 99"/>
                <a:gd name="T78" fmla="*/ 86 w 114"/>
                <a:gd name="T79" fmla="*/ 12 h 99"/>
                <a:gd name="T80" fmla="*/ 83 w 114"/>
                <a:gd name="T81" fmla="*/ 11 h 99"/>
                <a:gd name="T82" fmla="*/ 66 w 114"/>
                <a:gd name="T83" fmla="*/ 7 h 99"/>
                <a:gd name="T84" fmla="*/ 62 w 114"/>
                <a:gd name="T85" fmla="*/ 8 h 99"/>
                <a:gd name="T86" fmla="*/ 56 w 114"/>
                <a:gd name="T87" fmla="*/ 15 h 99"/>
                <a:gd name="T88" fmla="*/ 46 w 114"/>
                <a:gd name="T89" fmla="*/ 23 h 99"/>
                <a:gd name="T90" fmla="*/ 44 w 114"/>
                <a:gd name="T91" fmla="*/ 25 h 99"/>
                <a:gd name="T92" fmla="*/ 41 w 114"/>
                <a:gd name="T93" fmla="*/ 25 h 99"/>
                <a:gd name="T94" fmla="*/ 37 w 114"/>
                <a:gd name="T95" fmla="*/ 26 h 99"/>
                <a:gd name="T96" fmla="*/ 35 w 114"/>
                <a:gd name="T97" fmla="*/ 27 h 99"/>
                <a:gd name="T98" fmla="*/ 32 w 114"/>
                <a:gd name="T99" fmla="*/ 27 h 99"/>
                <a:gd name="T100" fmla="*/ 30 w 114"/>
                <a:gd name="T101" fmla="*/ 23 h 99"/>
                <a:gd name="T102" fmla="*/ 28 w 114"/>
                <a:gd name="T103" fmla="*/ 29 h 99"/>
                <a:gd name="T104" fmla="*/ 27 w 114"/>
                <a:gd name="T105" fmla="*/ 32 h 99"/>
                <a:gd name="T106" fmla="*/ 24 w 114"/>
                <a:gd name="T107" fmla="*/ 31 h 99"/>
                <a:gd name="T108" fmla="*/ 18 w 114"/>
                <a:gd name="T109" fmla="*/ 29 h 99"/>
                <a:gd name="T110" fmla="*/ 14 w 114"/>
                <a:gd name="T111" fmla="*/ 26 h 99"/>
                <a:gd name="T112" fmla="*/ 11 w 114"/>
                <a:gd name="T113" fmla="*/ 28 h 99"/>
                <a:gd name="T114" fmla="*/ 0 w 114"/>
                <a:gd name="T115" fmla="*/ 40 h 9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4"/>
                <a:gd name="T175" fmla="*/ 0 h 99"/>
                <a:gd name="T176" fmla="*/ 114 w 114"/>
                <a:gd name="T177" fmla="*/ 99 h 9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4" h="99">
                  <a:moveTo>
                    <a:pt x="0" y="40"/>
                  </a:moveTo>
                  <a:lnTo>
                    <a:pt x="7" y="43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1" y="46"/>
                  </a:lnTo>
                  <a:lnTo>
                    <a:pt x="12" y="45"/>
                  </a:lnTo>
                  <a:lnTo>
                    <a:pt x="13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7" y="46"/>
                  </a:lnTo>
                  <a:lnTo>
                    <a:pt x="18" y="47"/>
                  </a:lnTo>
                  <a:lnTo>
                    <a:pt x="18" y="46"/>
                  </a:lnTo>
                  <a:lnTo>
                    <a:pt x="19" y="46"/>
                  </a:lnTo>
                  <a:lnTo>
                    <a:pt x="21" y="47"/>
                  </a:lnTo>
                  <a:lnTo>
                    <a:pt x="22" y="50"/>
                  </a:lnTo>
                  <a:lnTo>
                    <a:pt x="19" y="52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2" y="55"/>
                  </a:lnTo>
                  <a:lnTo>
                    <a:pt x="29" y="60"/>
                  </a:lnTo>
                  <a:lnTo>
                    <a:pt x="40" y="64"/>
                  </a:lnTo>
                  <a:lnTo>
                    <a:pt x="43" y="67"/>
                  </a:lnTo>
                  <a:lnTo>
                    <a:pt x="48" y="70"/>
                  </a:lnTo>
                  <a:lnTo>
                    <a:pt x="53" y="73"/>
                  </a:lnTo>
                  <a:lnTo>
                    <a:pt x="55" y="75"/>
                  </a:lnTo>
                  <a:lnTo>
                    <a:pt x="67" y="88"/>
                  </a:lnTo>
                  <a:lnTo>
                    <a:pt x="71" y="92"/>
                  </a:lnTo>
                  <a:lnTo>
                    <a:pt x="73" y="94"/>
                  </a:lnTo>
                  <a:lnTo>
                    <a:pt x="72" y="95"/>
                  </a:lnTo>
                  <a:lnTo>
                    <a:pt x="73" y="96"/>
                  </a:lnTo>
                  <a:lnTo>
                    <a:pt x="76" y="98"/>
                  </a:lnTo>
                  <a:lnTo>
                    <a:pt x="84" y="91"/>
                  </a:lnTo>
                  <a:lnTo>
                    <a:pt x="91" y="82"/>
                  </a:lnTo>
                  <a:lnTo>
                    <a:pt x="94" y="79"/>
                  </a:lnTo>
                  <a:lnTo>
                    <a:pt x="95" y="75"/>
                  </a:lnTo>
                  <a:lnTo>
                    <a:pt x="101" y="71"/>
                  </a:lnTo>
                  <a:lnTo>
                    <a:pt x="102" y="69"/>
                  </a:lnTo>
                  <a:lnTo>
                    <a:pt x="102" y="68"/>
                  </a:lnTo>
                  <a:lnTo>
                    <a:pt x="102" y="65"/>
                  </a:lnTo>
                  <a:lnTo>
                    <a:pt x="101" y="64"/>
                  </a:lnTo>
                  <a:lnTo>
                    <a:pt x="102" y="62"/>
                  </a:lnTo>
                  <a:lnTo>
                    <a:pt x="104" y="63"/>
                  </a:lnTo>
                  <a:lnTo>
                    <a:pt x="105" y="63"/>
                  </a:lnTo>
                  <a:lnTo>
                    <a:pt x="106" y="64"/>
                  </a:lnTo>
                  <a:lnTo>
                    <a:pt x="107" y="64"/>
                  </a:lnTo>
                  <a:lnTo>
                    <a:pt x="108" y="63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2" y="58"/>
                  </a:lnTo>
                  <a:lnTo>
                    <a:pt x="113" y="57"/>
                  </a:lnTo>
                  <a:lnTo>
                    <a:pt x="112" y="54"/>
                  </a:lnTo>
                  <a:lnTo>
                    <a:pt x="110" y="49"/>
                  </a:lnTo>
                  <a:lnTo>
                    <a:pt x="110" y="45"/>
                  </a:lnTo>
                  <a:lnTo>
                    <a:pt x="110" y="42"/>
                  </a:lnTo>
                  <a:lnTo>
                    <a:pt x="111" y="39"/>
                  </a:lnTo>
                  <a:lnTo>
                    <a:pt x="111" y="36"/>
                  </a:lnTo>
                  <a:lnTo>
                    <a:pt x="110" y="34"/>
                  </a:lnTo>
                  <a:lnTo>
                    <a:pt x="111" y="28"/>
                  </a:lnTo>
                  <a:lnTo>
                    <a:pt x="112" y="24"/>
                  </a:lnTo>
                  <a:lnTo>
                    <a:pt x="113" y="21"/>
                  </a:lnTo>
                  <a:lnTo>
                    <a:pt x="103" y="8"/>
                  </a:lnTo>
                  <a:lnTo>
                    <a:pt x="101" y="7"/>
                  </a:lnTo>
                  <a:lnTo>
                    <a:pt x="100" y="4"/>
                  </a:lnTo>
                  <a:lnTo>
                    <a:pt x="100" y="2"/>
                  </a:lnTo>
                  <a:lnTo>
                    <a:pt x="100" y="1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2"/>
                  </a:lnTo>
                  <a:lnTo>
                    <a:pt x="92" y="5"/>
                  </a:lnTo>
                  <a:lnTo>
                    <a:pt x="91" y="8"/>
                  </a:lnTo>
                  <a:lnTo>
                    <a:pt x="89" y="9"/>
                  </a:lnTo>
                  <a:lnTo>
                    <a:pt x="88" y="9"/>
                  </a:lnTo>
                  <a:lnTo>
                    <a:pt x="87" y="11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0" y="11"/>
                  </a:lnTo>
                  <a:lnTo>
                    <a:pt x="70" y="10"/>
                  </a:lnTo>
                  <a:lnTo>
                    <a:pt x="63" y="7"/>
                  </a:lnTo>
                  <a:lnTo>
                    <a:pt x="62" y="7"/>
                  </a:lnTo>
                  <a:lnTo>
                    <a:pt x="59" y="8"/>
                  </a:lnTo>
                  <a:lnTo>
                    <a:pt x="58" y="9"/>
                  </a:lnTo>
                  <a:lnTo>
                    <a:pt x="56" y="15"/>
                  </a:lnTo>
                  <a:lnTo>
                    <a:pt x="51" y="20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4" y="25"/>
                  </a:lnTo>
                  <a:lnTo>
                    <a:pt x="43" y="25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37" y="26"/>
                  </a:lnTo>
                  <a:lnTo>
                    <a:pt x="36" y="28"/>
                  </a:lnTo>
                  <a:lnTo>
                    <a:pt x="35" y="27"/>
                  </a:lnTo>
                  <a:lnTo>
                    <a:pt x="34" y="28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0" y="23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8" y="31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4" y="31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1" y="28"/>
                  </a:lnTo>
                  <a:lnTo>
                    <a:pt x="8" y="34"/>
                  </a:lnTo>
                  <a:lnTo>
                    <a:pt x="0" y="4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2259701" y="3726904"/>
              <a:ext cx="927061" cy="1095579"/>
            </a:xfrm>
            <a:custGeom>
              <a:avLst/>
              <a:gdLst>
                <a:gd name="T0" fmla="*/ 5 w 400"/>
                <a:gd name="T1" fmla="*/ 201 h 531"/>
                <a:gd name="T2" fmla="*/ 16 w 400"/>
                <a:gd name="T3" fmla="*/ 220 h 531"/>
                <a:gd name="T4" fmla="*/ 29 w 400"/>
                <a:gd name="T5" fmla="*/ 240 h 531"/>
                <a:gd name="T6" fmla="*/ 40 w 400"/>
                <a:gd name="T7" fmla="*/ 270 h 531"/>
                <a:gd name="T8" fmla="*/ 57 w 400"/>
                <a:gd name="T9" fmla="*/ 281 h 531"/>
                <a:gd name="T10" fmla="*/ 71 w 400"/>
                <a:gd name="T11" fmla="*/ 277 h 531"/>
                <a:gd name="T12" fmla="*/ 85 w 400"/>
                <a:gd name="T13" fmla="*/ 295 h 531"/>
                <a:gd name="T14" fmla="*/ 93 w 400"/>
                <a:gd name="T15" fmla="*/ 335 h 531"/>
                <a:gd name="T16" fmla="*/ 105 w 400"/>
                <a:gd name="T17" fmla="*/ 380 h 531"/>
                <a:gd name="T18" fmla="*/ 112 w 400"/>
                <a:gd name="T19" fmla="*/ 393 h 531"/>
                <a:gd name="T20" fmla="*/ 120 w 400"/>
                <a:gd name="T21" fmla="*/ 415 h 531"/>
                <a:gd name="T22" fmla="*/ 136 w 400"/>
                <a:gd name="T23" fmla="*/ 424 h 531"/>
                <a:gd name="T24" fmla="*/ 165 w 400"/>
                <a:gd name="T25" fmla="*/ 450 h 531"/>
                <a:gd name="T26" fmla="*/ 167 w 400"/>
                <a:gd name="T27" fmla="*/ 480 h 531"/>
                <a:gd name="T28" fmla="*/ 174 w 400"/>
                <a:gd name="T29" fmla="*/ 489 h 531"/>
                <a:gd name="T30" fmla="*/ 193 w 400"/>
                <a:gd name="T31" fmla="*/ 480 h 531"/>
                <a:gd name="T32" fmla="*/ 204 w 400"/>
                <a:gd name="T33" fmla="*/ 502 h 531"/>
                <a:gd name="T34" fmla="*/ 221 w 400"/>
                <a:gd name="T35" fmla="*/ 507 h 531"/>
                <a:gd name="T36" fmla="*/ 239 w 400"/>
                <a:gd name="T37" fmla="*/ 512 h 531"/>
                <a:gd name="T38" fmla="*/ 244 w 400"/>
                <a:gd name="T39" fmla="*/ 424 h 531"/>
                <a:gd name="T40" fmla="*/ 250 w 400"/>
                <a:gd name="T41" fmla="*/ 388 h 531"/>
                <a:gd name="T42" fmla="*/ 271 w 400"/>
                <a:gd name="T43" fmla="*/ 374 h 531"/>
                <a:gd name="T44" fmla="*/ 268 w 400"/>
                <a:gd name="T45" fmla="*/ 348 h 531"/>
                <a:gd name="T46" fmla="*/ 287 w 400"/>
                <a:gd name="T47" fmla="*/ 322 h 531"/>
                <a:gd name="T48" fmla="*/ 306 w 400"/>
                <a:gd name="T49" fmla="*/ 298 h 531"/>
                <a:gd name="T50" fmla="*/ 327 w 400"/>
                <a:gd name="T51" fmla="*/ 287 h 531"/>
                <a:gd name="T52" fmla="*/ 365 w 400"/>
                <a:gd name="T53" fmla="*/ 295 h 531"/>
                <a:gd name="T54" fmla="*/ 388 w 400"/>
                <a:gd name="T55" fmla="*/ 289 h 531"/>
                <a:gd name="T56" fmla="*/ 394 w 400"/>
                <a:gd name="T57" fmla="*/ 248 h 531"/>
                <a:gd name="T58" fmla="*/ 375 w 400"/>
                <a:gd name="T59" fmla="*/ 206 h 531"/>
                <a:gd name="T60" fmla="*/ 365 w 400"/>
                <a:gd name="T61" fmla="*/ 238 h 531"/>
                <a:gd name="T62" fmla="*/ 348 w 400"/>
                <a:gd name="T63" fmla="*/ 237 h 531"/>
                <a:gd name="T64" fmla="*/ 328 w 400"/>
                <a:gd name="T65" fmla="*/ 237 h 531"/>
                <a:gd name="T66" fmla="*/ 314 w 400"/>
                <a:gd name="T67" fmla="*/ 208 h 531"/>
                <a:gd name="T68" fmla="*/ 302 w 400"/>
                <a:gd name="T69" fmla="*/ 190 h 531"/>
                <a:gd name="T70" fmla="*/ 311 w 400"/>
                <a:gd name="T71" fmla="*/ 178 h 531"/>
                <a:gd name="T72" fmla="*/ 306 w 400"/>
                <a:gd name="T73" fmla="*/ 161 h 531"/>
                <a:gd name="T74" fmla="*/ 315 w 400"/>
                <a:gd name="T75" fmla="*/ 133 h 531"/>
                <a:gd name="T76" fmla="*/ 316 w 400"/>
                <a:gd name="T77" fmla="*/ 94 h 531"/>
                <a:gd name="T78" fmla="*/ 305 w 400"/>
                <a:gd name="T79" fmla="*/ 36 h 531"/>
                <a:gd name="T80" fmla="*/ 251 w 400"/>
                <a:gd name="T81" fmla="*/ 20 h 531"/>
                <a:gd name="T82" fmla="*/ 215 w 400"/>
                <a:gd name="T83" fmla="*/ 60 h 531"/>
                <a:gd name="T84" fmla="*/ 195 w 400"/>
                <a:gd name="T85" fmla="*/ 43 h 531"/>
                <a:gd name="T86" fmla="*/ 169 w 400"/>
                <a:gd name="T87" fmla="*/ 42 h 531"/>
                <a:gd name="T88" fmla="*/ 153 w 400"/>
                <a:gd name="T89" fmla="*/ 46 h 531"/>
                <a:gd name="T90" fmla="*/ 125 w 400"/>
                <a:gd name="T91" fmla="*/ 21 h 531"/>
                <a:gd name="T92" fmla="*/ 101 w 400"/>
                <a:gd name="T93" fmla="*/ 0 h 531"/>
                <a:gd name="T94" fmla="*/ 90 w 400"/>
                <a:gd name="T95" fmla="*/ 10 h 531"/>
                <a:gd name="T96" fmla="*/ 81 w 400"/>
                <a:gd name="T97" fmla="*/ 38 h 531"/>
                <a:gd name="T98" fmla="*/ 63 w 400"/>
                <a:gd name="T99" fmla="*/ 48 h 531"/>
                <a:gd name="T100" fmla="*/ 62 w 400"/>
                <a:gd name="T101" fmla="*/ 68 h 531"/>
                <a:gd name="T102" fmla="*/ 53 w 400"/>
                <a:gd name="T103" fmla="*/ 87 h 531"/>
                <a:gd name="T104" fmla="*/ 27 w 400"/>
                <a:gd name="T105" fmla="*/ 127 h 531"/>
                <a:gd name="T106" fmla="*/ 4 w 400"/>
                <a:gd name="T107" fmla="*/ 131 h 531"/>
                <a:gd name="T108" fmla="*/ 1 w 400"/>
                <a:gd name="T109" fmla="*/ 160 h 5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00"/>
                <a:gd name="T166" fmla="*/ 0 h 531"/>
                <a:gd name="T167" fmla="*/ 400 w 400"/>
                <a:gd name="T168" fmla="*/ 531 h 5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00" h="531">
                  <a:moveTo>
                    <a:pt x="0" y="170"/>
                  </a:moveTo>
                  <a:lnTo>
                    <a:pt x="1" y="179"/>
                  </a:lnTo>
                  <a:lnTo>
                    <a:pt x="1" y="190"/>
                  </a:lnTo>
                  <a:lnTo>
                    <a:pt x="5" y="201"/>
                  </a:lnTo>
                  <a:lnTo>
                    <a:pt x="8" y="212"/>
                  </a:lnTo>
                  <a:lnTo>
                    <a:pt x="12" y="218"/>
                  </a:lnTo>
                  <a:lnTo>
                    <a:pt x="14" y="219"/>
                  </a:lnTo>
                  <a:lnTo>
                    <a:pt x="16" y="220"/>
                  </a:lnTo>
                  <a:lnTo>
                    <a:pt x="19" y="221"/>
                  </a:lnTo>
                  <a:lnTo>
                    <a:pt x="23" y="227"/>
                  </a:lnTo>
                  <a:lnTo>
                    <a:pt x="27" y="232"/>
                  </a:lnTo>
                  <a:lnTo>
                    <a:pt x="29" y="240"/>
                  </a:lnTo>
                  <a:lnTo>
                    <a:pt x="33" y="248"/>
                  </a:lnTo>
                  <a:lnTo>
                    <a:pt x="36" y="256"/>
                  </a:lnTo>
                  <a:lnTo>
                    <a:pt x="37" y="260"/>
                  </a:lnTo>
                  <a:lnTo>
                    <a:pt x="40" y="267"/>
                  </a:lnTo>
                  <a:lnTo>
                    <a:pt x="44" y="278"/>
                  </a:lnTo>
                  <a:lnTo>
                    <a:pt x="48" y="282"/>
                  </a:lnTo>
                  <a:lnTo>
                    <a:pt x="53" y="281"/>
                  </a:lnTo>
                  <a:lnTo>
                    <a:pt x="57" y="278"/>
                  </a:lnTo>
                  <a:lnTo>
                    <a:pt x="61" y="278"/>
                  </a:lnTo>
                  <a:lnTo>
                    <a:pt x="63" y="277"/>
                  </a:lnTo>
                  <a:lnTo>
                    <a:pt x="67" y="275"/>
                  </a:lnTo>
                  <a:lnTo>
                    <a:pt x="71" y="274"/>
                  </a:lnTo>
                  <a:lnTo>
                    <a:pt x="76" y="278"/>
                  </a:lnTo>
                  <a:lnTo>
                    <a:pt x="77" y="279"/>
                  </a:lnTo>
                  <a:lnTo>
                    <a:pt x="83" y="289"/>
                  </a:lnTo>
                  <a:lnTo>
                    <a:pt x="85" y="292"/>
                  </a:lnTo>
                  <a:lnTo>
                    <a:pt x="93" y="312"/>
                  </a:lnTo>
                  <a:lnTo>
                    <a:pt x="92" y="318"/>
                  </a:lnTo>
                  <a:lnTo>
                    <a:pt x="94" y="325"/>
                  </a:lnTo>
                  <a:lnTo>
                    <a:pt x="93" y="332"/>
                  </a:lnTo>
                  <a:lnTo>
                    <a:pt x="96" y="347"/>
                  </a:lnTo>
                  <a:lnTo>
                    <a:pt x="99" y="353"/>
                  </a:lnTo>
                  <a:lnTo>
                    <a:pt x="103" y="363"/>
                  </a:lnTo>
                  <a:lnTo>
                    <a:pt x="105" y="377"/>
                  </a:lnTo>
                  <a:lnTo>
                    <a:pt x="107" y="381"/>
                  </a:lnTo>
                  <a:lnTo>
                    <a:pt x="109" y="384"/>
                  </a:lnTo>
                  <a:lnTo>
                    <a:pt x="111" y="388"/>
                  </a:lnTo>
                  <a:lnTo>
                    <a:pt x="112" y="390"/>
                  </a:lnTo>
                  <a:lnTo>
                    <a:pt x="116" y="399"/>
                  </a:lnTo>
                  <a:lnTo>
                    <a:pt x="117" y="405"/>
                  </a:lnTo>
                  <a:lnTo>
                    <a:pt x="120" y="410"/>
                  </a:lnTo>
                  <a:lnTo>
                    <a:pt x="120" y="412"/>
                  </a:lnTo>
                  <a:lnTo>
                    <a:pt x="121" y="414"/>
                  </a:lnTo>
                  <a:lnTo>
                    <a:pt x="126" y="414"/>
                  </a:lnTo>
                  <a:lnTo>
                    <a:pt x="133" y="415"/>
                  </a:lnTo>
                  <a:lnTo>
                    <a:pt x="136" y="421"/>
                  </a:lnTo>
                  <a:lnTo>
                    <a:pt x="136" y="428"/>
                  </a:lnTo>
                  <a:lnTo>
                    <a:pt x="135" y="439"/>
                  </a:lnTo>
                  <a:lnTo>
                    <a:pt x="136" y="441"/>
                  </a:lnTo>
                  <a:lnTo>
                    <a:pt x="165" y="447"/>
                  </a:lnTo>
                  <a:lnTo>
                    <a:pt x="164" y="451"/>
                  </a:lnTo>
                  <a:lnTo>
                    <a:pt x="166" y="454"/>
                  </a:lnTo>
                  <a:lnTo>
                    <a:pt x="172" y="471"/>
                  </a:lnTo>
                  <a:lnTo>
                    <a:pt x="167" y="477"/>
                  </a:lnTo>
                  <a:lnTo>
                    <a:pt x="165" y="480"/>
                  </a:lnTo>
                  <a:lnTo>
                    <a:pt x="166" y="483"/>
                  </a:lnTo>
                  <a:lnTo>
                    <a:pt x="167" y="485"/>
                  </a:lnTo>
                  <a:lnTo>
                    <a:pt x="174" y="486"/>
                  </a:lnTo>
                  <a:lnTo>
                    <a:pt x="177" y="485"/>
                  </a:lnTo>
                  <a:lnTo>
                    <a:pt x="180" y="482"/>
                  </a:lnTo>
                  <a:lnTo>
                    <a:pt x="186" y="477"/>
                  </a:lnTo>
                  <a:lnTo>
                    <a:pt x="193" y="477"/>
                  </a:lnTo>
                  <a:lnTo>
                    <a:pt x="198" y="477"/>
                  </a:lnTo>
                  <a:lnTo>
                    <a:pt x="202" y="483"/>
                  </a:lnTo>
                  <a:lnTo>
                    <a:pt x="204" y="495"/>
                  </a:lnTo>
                  <a:lnTo>
                    <a:pt x="207" y="499"/>
                  </a:lnTo>
                  <a:lnTo>
                    <a:pt x="211" y="503"/>
                  </a:lnTo>
                  <a:lnTo>
                    <a:pt x="217" y="505"/>
                  </a:lnTo>
                  <a:lnTo>
                    <a:pt x="223" y="505"/>
                  </a:lnTo>
                  <a:lnTo>
                    <a:pt x="224" y="504"/>
                  </a:lnTo>
                  <a:lnTo>
                    <a:pt x="226" y="505"/>
                  </a:lnTo>
                  <a:lnTo>
                    <a:pt x="229" y="503"/>
                  </a:lnTo>
                  <a:lnTo>
                    <a:pt x="233" y="530"/>
                  </a:lnTo>
                  <a:lnTo>
                    <a:pt x="242" y="509"/>
                  </a:lnTo>
                  <a:lnTo>
                    <a:pt x="240" y="495"/>
                  </a:lnTo>
                  <a:lnTo>
                    <a:pt x="240" y="485"/>
                  </a:lnTo>
                  <a:lnTo>
                    <a:pt x="242" y="427"/>
                  </a:lnTo>
                  <a:lnTo>
                    <a:pt x="247" y="421"/>
                  </a:lnTo>
                  <a:lnTo>
                    <a:pt x="248" y="416"/>
                  </a:lnTo>
                  <a:lnTo>
                    <a:pt x="247" y="403"/>
                  </a:lnTo>
                  <a:lnTo>
                    <a:pt x="252" y="387"/>
                  </a:lnTo>
                  <a:lnTo>
                    <a:pt x="253" y="385"/>
                  </a:lnTo>
                  <a:lnTo>
                    <a:pt x="261" y="380"/>
                  </a:lnTo>
                  <a:lnTo>
                    <a:pt x="262" y="374"/>
                  </a:lnTo>
                  <a:lnTo>
                    <a:pt x="264" y="371"/>
                  </a:lnTo>
                  <a:lnTo>
                    <a:pt x="274" y="371"/>
                  </a:lnTo>
                  <a:lnTo>
                    <a:pt x="274" y="369"/>
                  </a:lnTo>
                  <a:lnTo>
                    <a:pt x="271" y="363"/>
                  </a:lnTo>
                  <a:lnTo>
                    <a:pt x="273" y="354"/>
                  </a:lnTo>
                  <a:lnTo>
                    <a:pt x="271" y="345"/>
                  </a:lnTo>
                  <a:lnTo>
                    <a:pt x="276" y="329"/>
                  </a:lnTo>
                  <a:lnTo>
                    <a:pt x="278" y="325"/>
                  </a:lnTo>
                  <a:lnTo>
                    <a:pt x="288" y="320"/>
                  </a:lnTo>
                  <a:lnTo>
                    <a:pt x="290" y="319"/>
                  </a:lnTo>
                  <a:lnTo>
                    <a:pt x="296" y="310"/>
                  </a:lnTo>
                  <a:lnTo>
                    <a:pt x="297" y="306"/>
                  </a:lnTo>
                  <a:lnTo>
                    <a:pt x="308" y="297"/>
                  </a:lnTo>
                  <a:lnTo>
                    <a:pt x="309" y="295"/>
                  </a:lnTo>
                  <a:lnTo>
                    <a:pt x="310" y="287"/>
                  </a:lnTo>
                  <a:lnTo>
                    <a:pt x="312" y="284"/>
                  </a:lnTo>
                  <a:lnTo>
                    <a:pt x="321" y="282"/>
                  </a:lnTo>
                  <a:lnTo>
                    <a:pt x="330" y="284"/>
                  </a:lnTo>
                  <a:lnTo>
                    <a:pt x="339" y="285"/>
                  </a:lnTo>
                  <a:lnTo>
                    <a:pt x="348" y="288"/>
                  </a:lnTo>
                  <a:lnTo>
                    <a:pt x="362" y="288"/>
                  </a:lnTo>
                  <a:lnTo>
                    <a:pt x="368" y="292"/>
                  </a:lnTo>
                  <a:lnTo>
                    <a:pt x="372" y="289"/>
                  </a:lnTo>
                  <a:lnTo>
                    <a:pt x="378" y="287"/>
                  </a:lnTo>
                  <a:lnTo>
                    <a:pt x="383" y="288"/>
                  </a:lnTo>
                  <a:lnTo>
                    <a:pt x="391" y="286"/>
                  </a:lnTo>
                  <a:lnTo>
                    <a:pt x="395" y="287"/>
                  </a:lnTo>
                  <a:lnTo>
                    <a:pt x="398" y="284"/>
                  </a:lnTo>
                  <a:lnTo>
                    <a:pt x="399" y="269"/>
                  </a:lnTo>
                  <a:lnTo>
                    <a:pt x="397" y="248"/>
                  </a:lnTo>
                  <a:lnTo>
                    <a:pt x="392" y="233"/>
                  </a:lnTo>
                  <a:lnTo>
                    <a:pt x="386" y="226"/>
                  </a:lnTo>
                  <a:lnTo>
                    <a:pt x="381" y="212"/>
                  </a:lnTo>
                  <a:lnTo>
                    <a:pt x="378" y="206"/>
                  </a:lnTo>
                  <a:lnTo>
                    <a:pt x="374" y="215"/>
                  </a:lnTo>
                  <a:lnTo>
                    <a:pt x="374" y="219"/>
                  </a:lnTo>
                  <a:lnTo>
                    <a:pt x="372" y="227"/>
                  </a:lnTo>
                  <a:lnTo>
                    <a:pt x="368" y="238"/>
                  </a:lnTo>
                  <a:lnTo>
                    <a:pt x="363" y="245"/>
                  </a:lnTo>
                  <a:lnTo>
                    <a:pt x="361" y="241"/>
                  </a:lnTo>
                  <a:lnTo>
                    <a:pt x="357" y="240"/>
                  </a:lnTo>
                  <a:lnTo>
                    <a:pt x="351" y="237"/>
                  </a:lnTo>
                  <a:lnTo>
                    <a:pt x="345" y="238"/>
                  </a:lnTo>
                  <a:lnTo>
                    <a:pt x="334" y="238"/>
                  </a:lnTo>
                  <a:lnTo>
                    <a:pt x="332" y="239"/>
                  </a:lnTo>
                  <a:lnTo>
                    <a:pt x="331" y="237"/>
                  </a:lnTo>
                  <a:lnTo>
                    <a:pt x="325" y="230"/>
                  </a:lnTo>
                  <a:lnTo>
                    <a:pt x="322" y="218"/>
                  </a:lnTo>
                  <a:lnTo>
                    <a:pt x="319" y="213"/>
                  </a:lnTo>
                  <a:lnTo>
                    <a:pt x="317" y="208"/>
                  </a:lnTo>
                  <a:lnTo>
                    <a:pt x="313" y="204"/>
                  </a:lnTo>
                  <a:lnTo>
                    <a:pt x="309" y="197"/>
                  </a:lnTo>
                  <a:lnTo>
                    <a:pt x="306" y="193"/>
                  </a:lnTo>
                  <a:lnTo>
                    <a:pt x="305" y="190"/>
                  </a:lnTo>
                  <a:lnTo>
                    <a:pt x="305" y="186"/>
                  </a:lnTo>
                  <a:lnTo>
                    <a:pt x="306" y="182"/>
                  </a:lnTo>
                  <a:lnTo>
                    <a:pt x="309" y="178"/>
                  </a:lnTo>
                  <a:lnTo>
                    <a:pt x="314" y="178"/>
                  </a:lnTo>
                  <a:lnTo>
                    <a:pt x="316" y="178"/>
                  </a:lnTo>
                  <a:lnTo>
                    <a:pt x="316" y="174"/>
                  </a:lnTo>
                  <a:lnTo>
                    <a:pt x="310" y="163"/>
                  </a:lnTo>
                  <a:lnTo>
                    <a:pt x="309" y="161"/>
                  </a:lnTo>
                  <a:lnTo>
                    <a:pt x="308" y="159"/>
                  </a:lnTo>
                  <a:lnTo>
                    <a:pt x="308" y="156"/>
                  </a:lnTo>
                  <a:lnTo>
                    <a:pt x="315" y="138"/>
                  </a:lnTo>
                  <a:lnTo>
                    <a:pt x="318" y="133"/>
                  </a:lnTo>
                  <a:lnTo>
                    <a:pt x="321" y="126"/>
                  </a:lnTo>
                  <a:lnTo>
                    <a:pt x="320" y="119"/>
                  </a:lnTo>
                  <a:lnTo>
                    <a:pt x="320" y="111"/>
                  </a:lnTo>
                  <a:lnTo>
                    <a:pt x="319" y="94"/>
                  </a:lnTo>
                  <a:lnTo>
                    <a:pt x="325" y="76"/>
                  </a:lnTo>
                  <a:lnTo>
                    <a:pt x="325" y="68"/>
                  </a:lnTo>
                  <a:lnTo>
                    <a:pt x="313" y="45"/>
                  </a:lnTo>
                  <a:lnTo>
                    <a:pt x="308" y="36"/>
                  </a:lnTo>
                  <a:lnTo>
                    <a:pt x="301" y="28"/>
                  </a:lnTo>
                  <a:lnTo>
                    <a:pt x="277" y="23"/>
                  </a:lnTo>
                  <a:lnTo>
                    <a:pt x="271" y="20"/>
                  </a:lnTo>
                  <a:lnTo>
                    <a:pt x="254" y="20"/>
                  </a:lnTo>
                  <a:lnTo>
                    <a:pt x="244" y="31"/>
                  </a:lnTo>
                  <a:lnTo>
                    <a:pt x="238" y="42"/>
                  </a:lnTo>
                  <a:lnTo>
                    <a:pt x="227" y="61"/>
                  </a:lnTo>
                  <a:lnTo>
                    <a:pt x="218" y="60"/>
                  </a:lnTo>
                  <a:lnTo>
                    <a:pt x="213" y="50"/>
                  </a:lnTo>
                  <a:lnTo>
                    <a:pt x="213" y="49"/>
                  </a:lnTo>
                  <a:lnTo>
                    <a:pt x="198" y="43"/>
                  </a:lnTo>
                  <a:lnTo>
                    <a:pt x="195" y="43"/>
                  </a:lnTo>
                  <a:lnTo>
                    <a:pt x="184" y="49"/>
                  </a:lnTo>
                  <a:lnTo>
                    <a:pt x="178" y="44"/>
                  </a:lnTo>
                  <a:lnTo>
                    <a:pt x="175" y="42"/>
                  </a:lnTo>
                  <a:lnTo>
                    <a:pt x="169" y="42"/>
                  </a:lnTo>
                  <a:lnTo>
                    <a:pt x="166" y="44"/>
                  </a:lnTo>
                  <a:lnTo>
                    <a:pt x="164" y="48"/>
                  </a:lnTo>
                  <a:lnTo>
                    <a:pt x="162" y="50"/>
                  </a:lnTo>
                  <a:lnTo>
                    <a:pt x="153" y="46"/>
                  </a:lnTo>
                  <a:lnTo>
                    <a:pt x="147" y="42"/>
                  </a:lnTo>
                  <a:lnTo>
                    <a:pt x="134" y="25"/>
                  </a:lnTo>
                  <a:lnTo>
                    <a:pt x="130" y="22"/>
                  </a:lnTo>
                  <a:lnTo>
                    <a:pt x="125" y="21"/>
                  </a:lnTo>
                  <a:lnTo>
                    <a:pt x="115" y="15"/>
                  </a:lnTo>
                  <a:lnTo>
                    <a:pt x="113" y="13"/>
                  </a:lnTo>
                  <a:lnTo>
                    <a:pt x="105" y="2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7" y="3"/>
                  </a:lnTo>
                  <a:lnTo>
                    <a:pt x="94" y="10"/>
                  </a:lnTo>
                  <a:lnTo>
                    <a:pt x="90" y="10"/>
                  </a:lnTo>
                  <a:lnTo>
                    <a:pt x="89" y="7"/>
                  </a:lnTo>
                  <a:lnTo>
                    <a:pt x="86" y="13"/>
                  </a:lnTo>
                  <a:lnTo>
                    <a:pt x="80" y="21"/>
                  </a:lnTo>
                  <a:lnTo>
                    <a:pt x="81" y="38"/>
                  </a:lnTo>
                  <a:lnTo>
                    <a:pt x="80" y="45"/>
                  </a:lnTo>
                  <a:lnTo>
                    <a:pt x="75" y="47"/>
                  </a:lnTo>
                  <a:lnTo>
                    <a:pt x="68" y="48"/>
                  </a:lnTo>
                  <a:lnTo>
                    <a:pt x="63" y="48"/>
                  </a:lnTo>
                  <a:lnTo>
                    <a:pt x="61" y="49"/>
                  </a:lnTo>
                  <a:lnTo>
                    <a:pt x="60" y="50"/>
                  </a:lnTo>
                  <a:lnTo>
                    <a:pt x="60" y="56"/>
                  </a:lnTo>
                  <a:lnTo>
                    <a:pt x="62" y="68"/>
                  </a:lnTo>
                  <a:lnTo>
                    <a:pt x="62" y="73"/>
                  </a:lnTo>
                  <a:lnTo>
                    <a:pt x="60" y="78"/>
                  </a:lnTo>
                  <a:lnTo>
                    <a:pt x="55" y="83"/>
                  </a:lnTo>
                  <a:lnTo>
                    <a:pt x="53" y="87"/>
                  </a:lnTo>
                  <a:lnTo>
                    <a:pt x="51" y="119"/>
                  </a:lnTo>
                  <a:lnTo>
                    <a:pt x="44" y="124"/>
                  </a:lnTo>
                  <a:lnTo>
                    <a:pt x="32" y="127"/>
                  </a:lnTo>
                  <a:lnTo>
                    <a:pt x="27" y="127"/>
                  </a:lnTo>
                  <a:lnTo>
                    <a:pt x="25" y="126"/>
                  </a:lnTo>
                  <a:lnTo>
                    <a:pt x="18" y="126"/>
                  </a:lnTo>
                  <a:lnTo>
                    <a:pt x="4" y="125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2" y="153"/>
                  </a:lnTo>
                  <a:lnTo>
                    <a:pt x="1" y="160"/>
                  </a:lnTo>
                  <a:lnTo>
                    <a:pt x="0" y="17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2501341" y="4703040"/>
              <a:ext cx="910796" cy="879346"/>
            </a:xfrm>
            <a:custGeom>
              <a:avLst/>
              <a:gdLst>
                <a:gd name="T0" fmla="*/ 11 w 391"/>
                <a:gd name="T1" fmla="*/ 292 h 427"/>
                <a:gd name="T2" fmla="*/ 35 w 391"/>
                <a:gd name="T3" fmla="*/ 340 h 427"/>
                <a:gd name="T4" fmla="*/ 45 w 391"/>
                <a:gd name="T5" fmla="*/ 351 h 427"/>
                <a:gd name="T6" fmla="*/ 51 w 391"/>
                <a:gd name="T7" fmla="*/ 359 h 427"/>
                <a:gd name="T8" fmla="*/ 53 w 391"/>
                <a:gd name="T9" fmla="*/ 367 h 427"/>
                <a:gd name="T10" fmla="*/ 62 w 391"/>
                <a:gd name="T11" fmla="*/ 382 h 427"/>
                <a:gd name="T12" fmla="*/ 69 w 391"/>
                <a:gd name="T13" fmla="*/ 388 h 427"/>
                <a:gd name="T14" fmla="*/ 75 w 391"/>
                <a:gd name="T15" fmla="*/ 391 h 427"/>
                <a:gd name="T16" fmla="*/ 81 w 391"/>
                <a:gd name="T17" fmla="*/ 395 h 427"/>
                <a:gd name="T18" fmla="*/ 86 w 391"/>
                <a:gd name="T19" fmla="*/ 398 h 427"/>
                <a:gd name="T20" fmla="*/ 97 w 391"/>
                <a:gd name="T21" fmla="*/ 405 h 427"/>
                <a:gd name="T22" fmla="*/ 121 w 391"/>
                <a:gd name="T23" fmla="*/ 395 h 427"/>
                <a:gd name="T24" fmla="*/ 129 w 391"/>
                <a:gd name="T25" fmla="*/ 391 h 427"/>
                <a:gd name="T26" fmla="*/ 140 w 391"/>
                <a:gd name="T27" fmla="*/ 389 h 427"/>
                <a:gd name="T28" fmla="*/ 160 w 391"/>
                <a:gd name="T29" fmla="*/ 372 h 427"/>
                <a:gd name="T30" fmla="*/ 187 w 391"/>
                <a:gd name="T31" fmla="*/ 372 h 427"/>
                <a:gd name="T32" fmla="*/ 200 w 391"/>
                <a:gd name="T33" fmla="*/ 372 h 427"/>
                <a:gd name="T34" fmla="*/ 209 w 391"/>
                <a:gd name="T35" fmla="*/ 407 h 427"/>
                <a:gd name="T36" fmla="*/ 230 w 391"/>
                <a:gd name="T37" fmla="*/ 416 h 427"/>
                <a:gd name="T38" fmla="*/ 254 w 391"/>
                <a:gd name="T39" fmla="*/ 416 h 427"/>
                <a:gd name="T40" fmla="*/ 281 w 391"/>
                <a:gd name="T41" fmla="*/ 392 h 427"/>
                <a:gd name="T42" fmla="*/ 293 w 391"/>
                <a:gd name="T43" fmla="*/ 385 h 427"/>
                <a:gd name="T44" fmla="*/ 299 w 391"/>
                <a:gd name="T45" fmla="*/ 368 h 427"/>
                <a:gd name="T46" fmla="*/ 284 w 391"/>
                <a:gd name="T47" fmla="*/ 365 h 427"/>
                <a:gd name="T48" fmla="*/ 273 w 391"/>
                <a:gd name="T49" fmla="*/ 337 h 427"/>
                <a:gd name="T50" fmla="*/ 266 w 391"/>
                <a:gd name="T51" fmla="*/ 310 h 427"/>
                <a:gd name="T52" fmla="*/ 255 w 391"/>
                <a:gd name="T53" fmla="*/ 296 h 427"/>
                <a:gd name="T54" fmla="*/ 265 w 391"/>
                <a:gd name="T55" fmla="*/ 288 h 427"/>
                <a:gd name="T56" fmla="*/ 275 w 391"/>
                <a:gd name="T57" fmla="*/ 294 h 427"/>
                <a:gd name="T58" fmla="*/ 290 w 391"/>
                <a:gd name="T59" fmla="*/ 282 h 427"/>
                <a:gd name="T60" fmla="*/ 315 w 391"/>
                <a:gd name="T61" fmla="*/ 274 h 427"/>
                <a:gd name="T62" fmla="*/ 352 w 391"/>
                <a:gd name="T63" fmla="*/ 238 h 427"/>
                <a:gd name="T64" fmla="*/ 356 w 391"/>
                <a:gd name="T65" fmla="*/ 196 h 427"/>
                <a:gd name="T66" fmla="*/ 375 w 391"/>
                <a:gd name="T67" fmla="*/ 168 h 427"/>
                <a:gd name="T68" fmla="*/ 386 w 391"/>
                <a:gd name="T69" fmla="*/ 123 h 427"/>
                <a:gd name="T70" fmla="*/ 379 w 391"/>
                <a:gd name="T71" fmla="*/ 94 h 427"/>
                <a:gd name="T72" fmla="*/ 354 w 391"/>
                <a:gd name="T73" fmla="*/ 98 h 427"/>
                <a:gd name="T74" fmla="*/ 292 w 391"/>
                <a:gd name="T75" fmla="*/ 119 h 427"/>
                <a:gd name="T76" fmla="*/ 283 w 391"/>
                <a:gd name="T77" fmla="*/ 145 h 427"/>
                <a:gd name="T78" fmla="*/ 276 w 391"/>
                <a:gd name="T79" fmla="*/ 164 h 427"/>
                <a:gd name="T80" fmla="*/ 247 w 391"/>
                <a:gd name="T81" fmla="*/ 192 h 427"/>
                <a:gd name="T82" fmla="*/ 190 w 391"/>
                <a:gd name="T83" fmla="*/ 174 h 427"/>
                <a:gd name="T84" fmla="*/ 183 w 391"/>
                <a:gd name="T85" fmla="*/ 145 h 427"/>
                <a:gd name="T86" fmla="*/ 188 w 391"/>
                <a:gd name="T87" fmla="*/ 122 h 427"/>
                <a:gd name="T88" fmla="*/ 202 w 391"/>
                <a:gd name="T89" fmla="*/ 110 h 427"/>
                <a:gd name="T90" fmla="*/ 228 w 391"/>
                <a:gd name="T91" fmla="*/ 83 h 427"/>
                <a:gd name="T92" fmla="*/ 227 w 391"/>
                <a:gd name="T93" fmla="*/ 40 h 427"/>
                <a:gd name="T94" fmla="*/ 204 w 391"/>
                <a:gd name="T95" fmla="*/ 73 h 427"/>
                <a:gd name="T96" fmla="*/ 192 w 391"/>
                <a:gd name="T97" fmla="*/ 25 h 427"/>
                <a:gd name="T98" fmla="*/ 170 w 391"/>
                <a:gd name="T99" fmla="*/ 64 h 427"/>
                <a:gd name="T100" fmla="*/ 158 w 391"/>
                <a:gd name="T101" fmla="*/ 0 h 427"/>
                <a:gd name="T102" fmla="*/ 124 w 391"/>
                <a:gd name="T103" fmla="*/ 77 h 427"/>
                <a:gd name="T104" fmla="*/ 139 w 391"/>
                <a:gd name="T105" fmla="*/ 174 h 427"/>
                <a:gd name="T106" fmla="*/ 133 w 391"/>
                <a:gd name="T107" fmla="*/ 230 h 427"/>
                <a:gd name="T108" fmla="*/ 90 w 391"/>
                <a:gd name="T109" fmla="*/ 192 h 427"/>
                <a:gd name="T110" fmla="*/ 55 w 391"/>
                <a:gd name="T111" fmla="*/ 201 h 427"/>
                <a:gd name="T112" fmla="*/ 41 w 391"/>
                <a:gd name="T113" fmla="*/ 231 h 427"/>
                <a:gd name="T114" fmla="*/ 24 w 391"/>
                <a:gd name="T115" fmla="*/ 245 h 427"/>
                <a:gd name="T116" fmla="*/ 13 w 391"/>
                <a:gd name="T117" fmla="*/ 247 h 427"/>
                <a:gd name="T118" fmla="*/ 2 w 391"/>
                <a:gd name="T119" fmla="*/ 256 h 4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91"/>
                <a:gd name="T181" fmla="*/ 0 h 427"/>
                <a:gd name="T182" fmla="*/ 391 w 391"/>
                <a:gd name="T183" fmla="*/ 427 h 4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91" h="427">
                  <a:moveTo>
                    <a:pt x="0" y="256"/>
                  </a:moveTo>
                  <a:lnTo>
                    <a:pt x="2" y="263"/>
                  </a:lnTo>
                  <a:lnTo>
                    <a:pt x="5" y="268"/>
                  </a:lnTo>
                  <a:lnTo>
                    <a:pt x="9" y="273"/>
                  </a:lnTo>
                  <a:lnTo>
                    <a:pt x="9" y="276"/>
                  </a:lnTo>
                  <a:lnTo>
                    <a:pt x="10" y="275"/>
                  </a:lnTo>
                  <a:lnTo>
                    <a:pt x="11" y="276"/>
                  </a:lnTo>
                  <a:lnTo>
                    <a:pt x="11" y="292"/>
                  </a:lnTo>
                  <a:lnTo>
                    <a:pt x="15" y="302"/>
                  </a:lnTo>
                  <a:lnTo>
                    <a:pt x="20" y="314"/>
                  </a:lnTo>
                  <a:lnTo>
                    <a:pt x="26" y="323"/>
                  </a:lnTo>
                  <a:lnTo>
                    <a:pt x="29" y="328"/>
                  </a:lnTo>
                  <a:lnTo>
                    <a:pt x="30" y="331"/>
                  </a:lnTo>
                  <a:lnTo>
                    <a:pt x="31" y="332"/>
                  </a:lnTo>
                  <a:lnTo>
                    <a:pt x="35" y="339"/>
                  </a:lnTo>
                  <a:lnTo>
                    <a:pt x="35" y="340"/>
                  </a:lnTo>
                  <a:lnTo>
                    <a:pt x="36" y="341"/>
                  </a:lnTo>
                  <a:lnTo>
                    <a:pt x="41" y="347"/>
                  </a:lnTo>
                  <a:lnTo>
                    <a:pt x="41" y="349"/>
                  </a:lnTo>
                  <a:lnTo>
                    <a:pt x="41" y="348"/>
                  </a:lnTo>
                  <a:lnTo>
                    <a:pt x="44" y="348"/>
                  </a:lnTo>
                  <a:lnTo>
                    <a:pt x="45" y="350"/>
                  </a:lnTo>
                  <a:lnTo>
                    <a:pt x="46" y="351"/>
                  </a:lnTo>
                  <a:lnTo>
                    <a:pt x="45" y="351"/>
                  </a:lnTo>
                  <a:lnTo>
                    <a:pt x="46" y="352"/>
                  </a:lnTo>
                  <a:lnTo>
                    <a:pt x="45" y="352"/>
                  </a:lnTo>
                  <a:lnTo>
                    <a:pt x="47" y="354"/>
                  </a:lnTo>
                  <a:lnTo>
                    <a:pt x="47" y="353"/>
                  </a:lnTo>
                  <a:lnTo>
                    <a:pt x="48" y="353"/>
                  </a:lnTo>
                  <a:lnTo>
                    <a:pt x="49" y="353"/>
                  </a:lnTo>
                  <a:lnTo>
                    <a:pt x="51" y="356"/>
                  </a:lnTo>
                  <a:lnTo>
                    <a:pt x="51" y="359"/>
                  </a:lnTo>
                  <a:lnTo>
                    <a:pt x="51" y="361"/>
                  </a:lnTo>
                  <a:lnTo>
                    <a:pt x="51" y="362"/>
                  </a:lnTo>
                  <a:lnTo>
                    <a:pt x="52" y="362"/>
                  </a:lnTo>
                  <a:lnTo>
                    <a:pt x="53" y="364"/>
                  </a:lnTo>
                  <a:lnTo>
                    <a:pt x="52" y="364"/>
                  </a:lnTo>
                  <a:lnTo>
                    <a:pt x="53" y="365"/>
                  </a:lnTo>
                  <a:lnTo>
                    <a:pt x="51" y="367"/>
                  </a:lnTo>
                  <a:lnTo>
                    <a:pt x="53" y="367"/>
                  </a:lnTo>
                  <a:lnTo>
                    <a:pt x="54" y="368"/>
                  </a:lnTo>
                  <a:lnTo>
                    <a:pt x="55" y="370"/>
                  </a:lnTo>
                  <a:lnTo>
                    <a:pt x="55" y="369"/>
                  </a:lnTo>
                  <a:lnTo>
                    <a:pt x="56" y="372"/>
                  </a:lnTo>
                  <a:lnTo>
                    <a:pt x="57" y="373"/>
                  </a:lnTo>
                  <a:lnTo>
                    <a:pt x="57" y="374"/>
                  </a:lnTo>
                  <a:lnTo>
                    <a:pt x="56" y="376"/>
                  </a:lnTo>
                  <a:lnTo>
                    <a:pt x="62" y="382"/>
                  </a:lnTo>
                  <a:lnTo>
                    <a:pt x="62" y="383"/>
                  </a:lnTo>
                  <a:lnTo>
                    <a:pt x="64" y="385"/>
                  </a:lnTo>
                  <a:lnTo>
                    <a:pt x="65" y="386"/>
                  </a:lnTo>
                  <a:lnTo>
                    <a:pt x="66" y="387"/>
                  </a:lnTo>
                  <a:lnTo>
                    <a:pt x="67" y="387"/>
                  </a:lnTo>
                  <a:lnTo>
                    <a:pt x="68" y="387"/>
                  </a:lnTo>
                  <a:lnTo>
                    <a:pt x="69" y="389"/>
                  </a:lnTo>
                  <a:lnTo>
                    <a:pt x="69" y="388"/>
                  </a:lnTo>
                  <a:lnTo>
                    <a:pt x="70" y="388"/>
                  </a:lnTo>
                  <a:lnTo>
                    <a:pt x="72" y="388"/>
                  </a:lnTo>
                  <a:lnTo>
                    <a:pt x="72" y="387"/>
                  </a:lnTo>
                  <a:lnTo>
                    <a:pt x="73" y="386"/>
                  </a:lnTo>
                  <a:lnTo>
                    <a:pt x="76" y="387"/>
                  </a:lnTo>
                  <a:lnTo>
                    <a:pt x="76" y="388"/>
                  </a:lnTo>
                  <a:lnTo>
                    <a:pt x="76" y="389"/>
                  </a:lnTo>
                  <a:lnTo>
                    <a:pt x="75" y="391"/>
                  </a:lnTo>
                  <a:lnTo>
                    <a:pt x="75" y="392"/>
                  </a:lnTo>
                  <a:lnTo>
                    <a:pt x="75" y="395"/>
                  </a:lnTo>
                  <a:lnTo>
                    <a:pt x="76" y="396"/>
                  </a:lnTo>
                  <a:lnTo>
                    <a:pt x="77" y="395"/>
                  </a:lnTo>
                  <a:lnTo>
                    <a:pt x="78" y="395"/>
                  </a:lnTo>
                  <a:lnTo>
                    <a:pt x="79" y="395"/>
                  </a:lnTo>
                  <a:lnTo>
                    <a:pt x="80" y="395"/>
                  </a:lnTo>
                  <a:lnTo>
                    <a:pt x="81" y="395"/>
                  </a:lnTo>
                  <a:lnTo>
                    <a:pt x="82" y="394"/>
                  </a:lnTo>
                  <a:lnTo>
                    <a:pt x="82" y="395"/>
                  </a:lnTo>
                  <a:lnTo>
                    <a:pt x="82" y="396"/>
                  </a:lnTo>
                  <a:lnTo>
                    <a:pt x="83" y="397"/>
                  </a:lnTo>
                  <a:lnTo>
                    <a:pt x="83" y="396"/>
                  </a:lnTo>
                  <a:lnTo>
                    <a:pt x="84" y="397"/>
                  </a:lnTo>
                  <a:lnTo>
                    <a:pt x="85" y="396"/>
                  </a:lnTo>
                  <a:lnTo>
                    <a:pt x="86" y="398"/>
                  </a:lnTo>
                  <a:lnTo>
                    <a:pt x="85" y="400"/>
                  </a:lnTo>
                  <a:lnTo>
                    <a:pt x="85" y="401"/>
                  </a:lnTo>
                  <a:lnTo>
                    <a:pt x="86" y="400"/>
                  </a:lnTo>
                  <a:lnTo>
                    <a:pt x="87" y="400"/>
                  </a:lnTo>
                  <a:lnTo>
                    <a:pt x="89" y="402"/>
                  </a:lnTo>
                  <a:lnTo>
                    <a:pt x="93" y="404"/>
                  </a:lnTo>
                  <a:lnTo>
                    <a:pt x="94" y="404"/>
                  </a:lnTo>
                  <a:lnTo>
                    <a:pt x="97" y="405"/>
                  </a:lnTo>
                  <a:lnTo>
                    <a:pt x="105" y="398"/>
                  </a:lnTo>
                  <a:lnTo>
                    <a:pt x="108" y="392"/>
                  </a:lnTo>
                  <a:lnTo>
                    <a:pt x="109" y="391"/>
                  </a:lnTo>
                  <a:lnTo>
                    <a:pt x="110" y="391"/>
                  </a:lnTo>
                  <a:lnTo>
                    <a:pt x="112" y="392"/>
                  </a:lnTo>
                  <a:lnTo>
                    <a:pt x="115" y="394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2" y="396"/>
                  </a:lnTo>
                  <a:lnTo>
                    <a:pt x="124" y="397"/>
                  </a:lnTo>
                  <a:lnTo>
                    <a:pt x="124" y="395"/>
                  </a:lnTo>
                  <a:lnTo>
                    <a:pt x="124" y="394"/>
                  </a:lnTo>
                  <a:lnTo>
                    <a:pt x="125" y="392"/>
                  </a:lnTo>
                  <a:lnTo>
                    <a:pt x="126" y="388"/>
                  </a:lnTo>
                  <a:lnTo>
                    <a:pt x="128" y="390"/>
                  </a:lnTo>
                  <a:lnTo>
                    <a:pt x="129" y="391"/>
                  </a:lnTo>
                  <a:lnTo>
                    <a:pt x="130" y="392"/>
                  </a:lnTo>
                  <a:lnTo>
                    <a:pt x="131" y="391"/>
                  </a:lnTo>
                  <a:lnTo>
                    <a:pt x="133" y="392"/>
                  </a:lnTo>
                  <a:lnTo>
                    <a:pt x="134" y="391"/>
                  </a:lnTo>
                  <a:lnTo>
                    <a:pt x="137" y="391"/>
                  </a:lnTo>
                  <a:lnTo>
                    <a:pt x="138" y="389"/>
                  </a:lnTo>
                  <a:lnTo>
                    <a:pt x="139" y="389"/>
                  </a:lnTo>
                  <a:lnTo>
                    <a:pt x="140" y="389"/>
                  </a:lnTo>
                  <a:lnTo>
                    <a:pt x="142" y="388"/>
                  </a:lnTo>
                  <a:lnTo>
                    <a:pt x="143" y="387"/>
                  </a:lnTo>
                  <a:lnTo>
                    <a:pt x="147" y="384"/>
                  </a:lnTo>
                  <a:lnTo>
                    <a:pt x="153" y="379"/>
                  </a:lnTo>
                  <a:lnTo>
                    <a:pt x="154" y="373"/>
                  </a:lnTo>
                  <a:lnTo>
                    <a:pt x="155" y="372"/>
                  </a:lnTo>
                  <a:lnTo>
                    <a:pt x="158" y="372"/>
                  </a:lnTo>
                  <a:lnTo>
                    <a:pt x="160" y="372"/>
                  </a:lnTo>
                  <a:lnTo>
                    <a:pt x="166" y="374"/>
                  </a:lnTo>
                  <a:lnTo>
                    <a:pt x="176" y="375"/>
                  </a:lnTo>
                  <a:lnTo>
                    <a:pt x="178" y="377"/>
                  </a:lnTo>
                  <a:lnTo>
                    <a:pt x="179" y="376"/>
                  </a:lnTo>
                  <a:lnTo>
                    <a:pt x="183" y="375"/>
                  </a:lnTo>
                  <a:lnTo>
                    <a:pt x="184" y="373"/>
                  </a:lnTo>
                  <a:lnTo>
                    <a:pt x="185" y="373"/>
                  </a:lnTo>
                  <a:lnTo>
                    <a:pt x="187" y="372"/>
                  </a:lnTo>
                  <a:lnTo>
                    <a:pt x="188" y="369"/>
                  </a:lnTo>
                  <a:lnTo>
                    <a:pt x="193" y="366"/>
                  </a:lnTo>
                  <a:lnTo>
                    <a:pt x="193" y="365"/>
                  </a:lnTo>
                  <a:lnTo>
                    <a:pt x="195" y="364"/>
                  </a:lnTo>
                  <a:lnTo>
                    <a:pt x="196" y="365"/>
                  </a:lnTo>
                  <a:lnTo>
                    <a:pt x="196" y="366"/>
                  </a:lnTo>
                  <a:lnTo>
                    <a:pt x="196" y="368"/>
                  </a:lnTo>
                  <a:lnTo>
                    <a:pt x="197" y="372"/>
                  </a:lnTo>
                  <a:lnTo>
                    <a:pt x="199" y="372"/>
                  </a:lnTo>
                  <a:lnTo>
                    <a:pt x="209" y="386"/>
                  </a:lnTo>
                  <a:lnTo>
                    <a:pt x="208" y="388"/>
                  </a:lnTo>
                  <a:lnTo>
                    <a:pt x="207" y="392"/>
                  </a:lnTo>
                  <a:lnTo>
                    <a:pt x="206" y="399"/>
                  </a:lnTo>
                  <a:lnTo>
                    <a:pt x="207" y="400"/>
                  </a:lnTo>
                  <a:lnTo>
                    <a:pt x="207" y="403"/>
                  </a:lnTo>
                  <a:lnTo>
                    <a:pt x="206" y="407"/>
                  </a:lnTo>
                  <a:lnTo>
                    <a:pt x="206" y="410"/>
                  </a:lnTo>
                  <a:lnTo>
                    <a:pt x="206" y="414"/>
                  </a:lnTo>
                  <a:lnTo>
                    <a:pt x="208" y="418"/>
                  </a:lnTo>
                  <a:lnTo>
                    <a:pt x="209" y="421"/>
                  </a:lnTo>
                  <a:lnTo>
                    <a:pt x="216" y="424"/>
                  </a:lnTo>
                  <a:lnTo>
                    <a:pt x="219" y="424"/>
                  </a:lnTo>
                  <a:lnTo>
                    <a:pt x="224" y="420"/>
                  </a:lnTo>
                  <a:lnTo>
                    <a:pt x="227" y="416"/>
                  </a:lnTo>
                  <a:lnTo>
                    <a:pt x="227" y="418"/>
                  </a:lnTo>
                  <a:lnTo>
                    <a:pt x="231" y="425"/>
                  </a:lnTo>
                  <a:lnTo>
                    <a:pt x="236" y="426"/>
                  </a:lnTo>
                  <a:lnTo>
                    <a:pt x="239" y="422"/>
                  </a:lnTo>
                  <a:lnTo>
                    <a:pt x="240" y="422"/>
                  </a:lnTo>
                  <a:lnTo>
                    <a:pt x="240" y="420"/>
                  </a:lnTo>
                  <a:lnTo>
                    <a:pt x="242" y="420"/>
                  </a:lnTo>
                  <a:lnTo>
                    <a:pt x="251" y="416"/>
                  </a:lnTo>
                  <a:lnTo>
                    <a:pt x="253" y="413"/>
                  </a:lnTo>
                  <a:lnTo>
                    <a:pt x="258" y="411"/>
                  </a:lnTo>
                  <a:lnTo>
                    <a:pt x="259" y="406"/>
                  </a:lnTo>
                  <a:lnTo>
                    <a:pt x="262" y="403"/>
                  </a:lnTo>
                  <a:lnTo>
                    <a:pt x="268" y="398"/>
                  </a:lnTo>
                  <a:lnTo>
                    <a:pt x="273" y="395"/>
                  </a:lnTo>
                  <a:lnTo>
                    <a:pt x="274" y="394"/>
                  </a:lnTo>
                  <a:lnTo>
                    <a:pt x="278" y="392"/>
                  </a:lnTo>
                  <a:lnTo>
                    <a:pt x="280" y="394"/>
                  </a:lnTo>
                  <a:lnTo>
                    <a:pt x="283" y="394"/>
                  </a:lnTo>
                  <a:lnTo>
                    <a:pt x="284" y="396"/>
                  </a:lnTo>
                  <a:lnTo>
                    <a:pt x="286" y="394"/>
                  </a:lnTo>
                  <a:lnTo>
                    <a:pt x="286" y="390"/>
                  </a:lnTo>
                  <a:lnTo>
                    <a:pt x="286" y="388"/>
                  </a:lnTo>
                  <a:lnTo>
                    <a:pt x="289" y="385"/>
                  </a:lnTo>
                  <a:lnTo>
                    <a:pt x="290" y="385"/>
                  </a:lnTo>
                  <a:lnTo>
                    <a:pt x="291" y="382"/>
                  </a:lnTo>
                  <a:lnTo>
                    <a:pt x="292" y="380"/>
                  </a:lnTo>
                  <a:lnTo>
                    <a:pt x="293" y="379"/>
                  </a:lnTo>
                  <a:lnTo>
                    <a:pt x="294" y="378"/>
                  </a:lnTo>
                  <a:lnTo>
                    <a:pt x="295" y="375"/>
                  </a:lnTo>
                  <a:lnTo>
                    <a:pt x="295" y="371"/>
                  </a:lnTo>
                  <a:lnTo>
                    <a:pt x="296" y="369"/>
                  </a:lnTo>
                  <a:lnTo>
                    <a:pt x="296" y="368"/>
                  </a:lnTo>
                  <a:lnTo>
                    <a:pt x="293" y="364"/>
                  </a:lnTo>
                  <a:lnTo>
                    <a:pt x="292" y="364"/>
                  </a:lnTo>
                  <a:lnTo>
                    <a:pt x="289" y="366"/>
                  </a:lnTo>
                  <a:lnTo>
                    <a:pt x="285" y="368"/>
                  </a:lnTo>
                  <a:lnTo>
                    <a:pt x="285" y="366"/>
                  </a:lnTo>
                  <a:lnTo>
                    <a:pt x="280" y="369"/>
                  </a:lnTo>
                  <a:lnTo>
                    <a:pt x="280" y="367"/>
                  </a:lnTo>
                  <a:lnTo>
                    <a:pt x="281" y="365"/>
                  </a:lnTo>
                  <a:lnTo>
                    <a:pt x="281" y="363"/>
                  </a:lnTo>
                  <a:lnTo>
                    <a:pt x="281" y="358"/>
                  </a:lnTo>
                  <a:lnTo>
                    <a:pt x="281" y="353"/>
                  </a:lnTo>
                  <a:lnTo>
                    <a:pt x="278" y="350"/>
                  </a:lnTo>
                  <a:lnTo>
                    <a:pt x="276" y="348"/>
                  </a:lnTo>
                  <a:lnTo>
                    <a:pt x="275" y="344"/>
                  </a:lnTo>
                  <a:lnTo>
                    <a:pt x="270" y="342"/>
                  </a:lnTo>
                  <a:lnTo>
                    <a:pt x="270" y="337"/>
                  </a:lnTo>
                  <a:lnTo>
                    <a:pt x="272" y="333"/>
                  </a:lnTo>
                  <a:lnTo>
                    <a:pt x="276" y="333"/>
                  </a:lnTo>
                  <a:lnTo>
                    <a:pt x="278" y="328"/>
                  </a:lnTo>
                  <a:lnTo>
                    <a:pt x="277" y="323"/>
                  </a:lnTo>
                  <a:lnTo>
                    <a:pt x="275" y="320"/>
                  </a:lnTo>
                  <a:lnTo>
                    <a:pt x="271" y="316"/>
                  </a:lnTo>
                  <a:lnTo>
                    <a:pt x="267" y="315"/>
                  </a:lnTo>
                  <a:lnTo>
                    <a:pt x="263" y="310"/>
                  </a:lnTo>
                  <a:lnTo>
                    <a:pt x="260" y="315"/>
                  </a:lnTo>
                  <a:lnTo>
                    <a:pt x="257" y="312"/>
                  </a:lnTo>
                  <a:lnTo>
                    <a:pt x="254" y="312"/>
                  </a:lnTo>
                  <a:lnTo>
                    <a:pt x="252" y="314"/>
                  </a:lnTo>
                  <a:lnTo>
                    <a:pt x="248" y="312"/>
                  </a:lnTo>
                  <a:lnTo>
                    <a:pt x="252" y="307"/>
                  </a:lnTo>
                  <a:lnTo>
                    <a:pt x="250" y="301"/>
                  </a:lnTo>
                  <a:lnTo>
                    <a:pt x="252" y="296"/>
                  </a:lnTo>
                  <a:lnTo>
                    <a:pt x="253" y="289"/>
                  </a:lnTo>
                  <a:lnTo>
                    <a:pt x="255" y="287"/>
                  </a:lnTo>
                  <a:lnTo>
                    <a:pt x="256" y="289"/>
                  </a:lnTo>
                  <a:lnTo>
                    <a:pt x="260" y="289"/>
                  </a:lnTo>
                  <a:lnTo>
                    <a:pt x="262" y="291"/>
                  </a:lnTo>
                  <a:lnTo>
                    <a:pt x="263" y="291"/>
                  </a:lnTo>
                  <a:lnTo>
                    <a:pt x="263" y="288"/>
                  </a:lnTo>
                  <a:lnTo>
                    <a:pt x="262" y="288"/>
                  </a:lnTo>
                  <a:lnTo>
                    <a:pt x="260" y="287"/>
                  </a:lnTo>
                  <a:lnTo>
                    <a:pt x="261" y="285"/>
                  </a:lnTo>
                  <a:lnTo>
                    <a:pt x="264" y="287"/>
                  </a:lnTo>
                  <a:lnTo>
                    <a:pt x="267" y="287"/>
                  </a:lnTo>
                  <a:lnTo>
                    <a:pt x="268" y="290"/>
                  </a:lnTo>
                  <a:lnTo>
                    <a:pt x="269" y="293"/>
                  </a:lnTo>
                  <a:lnTo>
                    <a:pt x="270" y="294"/>
                  </a:lnTo>
                  <a:lnTo>
                    <a:pt x="272" y="294"/>
                  </a:lnTo>
                  <a:lnTo>
                    <a:pt x="272" y="291"/>
                  </a:lnTo>
                  <a:lnTo>
                    <a:pt x="273" y="292"/>
                  </a:lnTo>
                  <a:lnTo>
                    <a:pt x="276" y="291"/>
                  </a:lnTo>
                  <a:lnTo>
                    <a:pt x="281" y="287"/>
                  </a:lnTo>
                  <a:lnTo>
                    <a:pt x="283" y="285"/>
                  </a:lnTo>
                  <a:lnTo>
                    <a:pt x="285" y="283"/>
                  </a:lnTo>
                  <a:lnTo>
                    <a:pt x="286" y="282"/>
                  </a:lnTo>
                  <a:lnTo>
                    <a:pt x="287" y="282"/>
                  </a:lnTo>
                  <a:lnTo>
                    <a:pt x="289" y="281"/>
                  </a:lnTo>
                  <a:lnTo>
                    <a:pt x="289" y="278"/>
                  </a:lnTo>
                  <a:lnTo>
                    <a:pt x="295" y="278"/>
                  </a:lnTo>
                  <a:lnTo>
                    <a:pt x="296" y="277"/>
                  </a:lnTo>
                  <a:lnTo>
                    <a:pt x="298" y="278"/>
                  </a:lnTo>
                  <a:lnTo>
                    <a:pt x="305" y="275"/>
                  </a:lnTo>
                  <a:lnTo>
                    <a:pt x="310" y="277"/>
                  </a:lnTo>
                  <a:lnTo>
                    <a:pt x="312" y="274"/>
                  </a:lnTo>
                  <a:lnTo>
                    <a:pt x="316" y="274"/>
                  </a:lnTo>
                  <a:lnTo>
                    <a:pt x="320" y="276"/>
                  </a:lnTo>
                  <a:lnTo>
                    <a:pt x="324" y="274"/>
                  </a:lnTo>
                  <a:lnTo>
                    <a:pt x="336" y="268"/>
                  </a:lnTo>
                  <a:lnTo>
                    <a:pt x="339" y="267"/>
                  </a:lnTo>
                  <a:lnTo>
                    <a:pt x="347" y="252"/>
                  </a:lnTo>
                  <a:lnTo>
                    <a:pt x="350" y="248"/>
                  </a:lnTo>
                  <a:lnTo>
                    <a:pt x="349" y="238"/>
                  </a:lnTo>
                  <a:lnTo>
                    <a:pt x="346" y="238"/>
                  </a:lnTo>
                  <a:lnTo>
                    <a:pt x="343" y="233"/>
                  </a:lnTo>
                  <a:lnTo>
                    <a:pt x="338" y="224"/>
                  </a:lnTo>
                  <a:lnTo>
                    <a:pt x="339" y="221"/>
                  </a:lnTo>
                  <a:lnTo>
                    <a:pt x="343" y="216"/>
                  </a:lnTo>
                  <a:lnTo>
                    <a:pt x="351" y="202"/>
                  </a:lnTo>
                  <a:lnTo>
                    <a:pt x="350" y="198"/>
                  </a:lnTo>
                  <a:lnTo>
                    <a:pt x="353" y="196"/>
                  </a:lnTo>
                  <a:lnTo>
                    <a:pt x="358" y="190"/>
                  </a:lnTo>
                  <a:lnTo>
                    <a:pt x="361" y="183"/>
                  </a:lnTo>
                  <a:lnTo>
                    <a:pt x="362" y="180"/>
                  </a:lnTo>
                  <a:lnTo>
                    <a:pt x="365" y="178"/>
                  </a:lnTo>
                  <a:lnTo>
                    <a:pt x="365" y="171"/>
                  </a:lnTo>
                  <a:lnTo>
                    <a:pt x="367" y="169"/>
                  </a:lnTo>
                  <a:lnTo>
                    <a:pt x="372" y="171"/>
                  </a:lnTo>
                  <a:lnTo>
                    <a:pt x="372" y="168"/>
                  </a:lnTo>
                  <a:lnTo>
                    <a:pt x="376" y="168"/>
                  </a:lnTo>
                  <a:lnTo>
                    <a:pt x="383" y="155"/>
                  </a:lnTo>
                  <a:lnTo>
                    <a:pt x="378" y="147"/>
                  </a:lnTo>
                  <a:lnTo>
                    <a:pt x="375" y="140"/>
                  </a:lnTo>
                  <a:lnTo>
                    <a:pt x="376" y="135"/>
                  </a:lnTo>
                  <a:lnTo>
                    <a:pt x="378" y="130"/>
                  </a:lnTo>
                  <a:lnTo>
                    <a:pt x="381" y="127"/>
                  </a:lnTo>
                  <a:lnTo>
                    <a:pt x="383" y="123"/>
                  </a:lnTo>
                  <a:lnTo>
                    <a:pt x="384" y="122"/>
                  </a:lnTo>
                  <a:lnTo>
                    <a:pt x="380" y="117"/>
                  </a:lnTo>
                  <a:lnTo>
                    <a:pt x="380" y="116"/>
                  </a:lnTo>
                  <a:lnTo>
                    <a:pt x="389" y="108"/>
                  </a:lnTo>
                  <a:lnTo>
                    <a:pt x="390" y="103"/>
                  </a:lnTo>
                  <a:lnTo>
                    <a:pt x="384" y="103"/>
                  </a:lnTo>
                  <a:lnTo>
                    <a:pt x="380" y="101"/>
                  </a:lnTo>
                  <a:lnTo>
                    <a:pt x="376" y="94"/>
                  </a:lnTo>
                  <a:lnTo>
                    <a:pt x="370" y="91"/>
                  </a:lnTo>
                  <a:lnTo>
                    <a:pt x="365" y="87"/>
                  </a:lnTo>
                  <a:lnTo>
                    <a:pt x="363" y="86"/>
                  </a:lnTo>
                  <a:lnTo>
                    <a:pt x="360" y="87"/>
                  </a:lnTo>
                  <a:lnTo>
                    <a:pt x="355" y="90"/>
                  </a:lnTo>
                  <a:lnTo>
                    <a:pt x="354" y="90"/>
                  </a:lnTo>
                  <a:lnTo>
                    <a:pt x="351" y="93"/>
                  </a:lnTo>
                  <a:lnTo>
                    <a:pt x="351" y="98"/>
                  </a:lnTo>
                  <a:lnTo>
                    <a:pt x="345" y="103"/>
                  </a:lnTo>
                  <a:lnTo>
                    <a:pt x="336" y="107"/>
                  </a:lnTo>
                  <a:lnTo>
                    <a:pt x="336" y="111"/>
                  </a:lnTo>
                  <a:lnTo>
                    <a:pt x="334" y="113"/>
                  </a:lnTo>
                  <a:lnTo>
                    <a:pt x="319" y="129"/>
                  </a:lnTo>
                  <a:lnTo>
                    <a:pt x="306" y="127"/>
                  </a:lnTo>
                  <a:lnTo>
                    <a:pt x="302" y="125"/>
                  </a:lnTo>
                  <a:lnTo>
                    <a:pt x="289" y="119"/>
                  </a:lnTo>
                  <a:lnTo>
                    <a:pt x="283" y="117"/>
                  </a:lnTo>
                  <a:lnTo>
                    <a:pt x="277" y="116"/>
                  </a:lnTo>
                  <a:lnTo>
                    <a:pt x="273" y="119"/>
                  </a:lnTo>
                  <a:lnTo>
                    <a:pt x="270" y="128"/>
                  </a:lnTo>
                  <a:lnTo>
                    <a:pt x="270" y="134"/>
                  </a:lnTo>
                  <a:lnTo>
                    <a:pt x="272" y="137"/>
                  </a:lnTo>
                  <a:lnTo>
                    <a:pt x="277" y="143"/>
                  </a:lnTo>
                  <a:lnTo>
                    <a:pt x="280" y="145"/>
                  </a:lnTo>
                  <a:lnTo>
                    <a:pt x="282" y="147"/>
                  </a:lnTo>
                  <a:lnTo>
                    <a:pt x="281" y="157"/>
                  </a:lnTo>
                  <a:lnTo>
                    <a:pt x="280" y="164"/>
                  </a:lnTo>
                  <a:lnTo>
                    <a:pt x="279" y="165"/>
                  </a:lnTo>
                  <a:lnTo>
                    <a:pt x="279" y="159"/>
                  </a:lnTo>
                  <a:lnTo>
                    <a:pt x="277" y="157"/>
                  </a:lnTo>
                  <a:lnTo>
                    <a:pt x="275" y="158"/>
                  </a:lnTo>
                  <a:lnTo>
                    <a:pt x="273" y="164"/>
                  </a:lnTo>
                  <a:lnTo>
                    <a:pt x="265" y="167"/>
                  </a:lnTo>
                  <a:lnTo>
                    <a:pt x="263" y="171"/>
                  </a:lnTo>
                  <a:lnTo>
                    <a:pt x="258" y="173"/>
                  </a:lnTo>
                  <a:lnTo>
                    <a:pt x="251" y="172"/>
                  </a:lnTo>
                  <a:lnTo>
                    <a:pt x="245" y="170"/>
                  </a:lnTo>
                  <a:lnTo>
                    <a:pt x="242" y="175"/>
                  </a:lnTo>
                  <a:lnTo>
                    <a:pt x="244" y="186"/>
                  </a:lnTo>
                  <a:lnTo>
                    <a:pt x="244" y="192"/>
                  </a:lnTo>
                  <a:lnTo>
                    <a:pt x="239" y="193"/>
                  </a:lnTo>
                  <a:lnTo>
                    <a:pt x="230" y="189"/>
                  </a:lnTo>
                  <a:lnTo>
                    <a:pt x="225" y="191"/>
                  </a:lnTo>
                  <a:lnTo>
                    <a:pt x="216" y="192"/>
                  </a:lnTo>
                  <a:lnTo>
                    <a:pt x="212" y="185"/>
                  </a:lnTo>
                  <a:lnTo>
                    <a:pt x="192" y="182"/>
                  </a:lnTo>
                  <a:lnTo>
                    <a:pt x="191" y="180"/>
                  </a:lnTo>
                  <a:lnTo>
                    <a:pt x="190" y="174"/>
                  </a:lnTo>
                  <a:lnTo>
                    <a:pt x="178" y="176"/>
                  </a:lnTo>
                  <a:lnTo>
                    <a:pt x="171" y="174"/>
                  </a:lnTo>
                  <a:lnTo>
                    <a:pt x="173" y="170"/>
                  </a:lnTo>
                  <a:lnTo>
                    <a:pt x="175" y="158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1" y="144"/>
                  </a:lnTo>
                  <a:lnTo>
                    <a:pt x="183" y="145"/>
                  </a:lnTo>
                  <a:lnTo>
                    <a:pt x="185" y="140"/>
                  </a:lnTo>
                  <a:lnTo>
                    <a:pt x="187" y="144"/>
                  </a:lnTo>
                  <a:lnTo>
                    <a:pt x="192" y="137"/>
                  </a:lnTo>
                  <a:lnTo>
                    <a:pt x="189" y="135"/>
                  </a:lnTo>
                  <a:lnTo>
                    <a:pt x="188" y="134"/>
                  </a:lnTo>
                  <a:lnTo>
                    <a:pt x="189" y="132"/>
                  </a:lnTo>
                  <a:lnTo>
                    <a:pt x="189" y="126"/>
                  </a:lnTo>
                  <a:lnTo>
                    <a:pt x="188" y="122"/>
                  </a:lnTo>
                  <a:lnTo>
                    <a:pt x="189" y="120"/>
                  </a:lnTo>
                  <a:lnTo>
                    <a:pt x="190" y="123"/>
                  </a:lnTo>
                  <a:lnTo>
                    <a:pt x="192" y="124"/>
                  </a:lnTo>
                  <a:lnTo>
                    <a:pt x="193" y="119"/>
                  </a:lnTo>
                  <a:lnTo>
                    <a:pt x="191" y="111"/>
                  </a:lnTo>
                  <a:lnTo>
                    <a:pt x="193" y="108"/>
                  </a:lnTo>
                  <a:lnTo>
                    <a:pt x="196" y="111"/>
                  </a:lnTo>
                  <a:lnTo>
                    <a:pt x="199" y="110"/>
                  </a:lnTo>
                  <a:lnTo>
                    <a:pt x="204" y="111"/>
                  </a:lnTo>
                  <a:lnTo>
                    <a:pt x="211" y="99"/>
                  </a:lnTo>
                  <a:lnTo>
                    <a:pt x="218" y="95"/>
                  </a:lnTo>
                  <a:lnTo>
                    <a:pt x="219" y="95"/>
                  </a:lnTo>
                  <a:lnTo>
                    <a:pt x="222" y="95"/>
                  </a:lnTo>
                  <a:lnTo>
                    <a:pt x="224" y="94"/>
                  </a:lnTo>
                  <a:lnTo>
                    <a:pt x="226" y="89"/>
                  </a:lnTo>
                  <a:lnTo>
                    <a:pt x="225" y="83"/>
                  </a:lnTo>
                  <a:lnTo>
                    <a:pt x="227" y="81"/>
                  </a:lnTo>
                  <a:lnTo>
                    <a:pt x="229" y="70"/>
                  </a:lnTo>
                  <a:lnTo>
                    <a:pt x="235" y="58"/>
                  </a:lnTo>
                  <a:lnTo>
                    <a:pt x="236" y="53"/>
                  </a:lnTo>
                  <a:lnTo>
                    <a:pt x="235" y="46"/>
                  </a:lnTo>
                  <a:lnTo>
                    <a:pt x="231" y="42"/>
                  </a:lnTo>
                  <a:lnTo>
                    <a:pt x="228" y="42"/>
                  </a:lnTo>
                  <a:lnTo>
                    <a:pt x="224" y="40"/>
                  </a:lnTo>
                  <a:lnTo>
                    <a:pt x="214" y="40"/>
                  </a:lnTo>
                  <a:lnTo>
                    <a:pt x="211" y="41"/>
                  </a:lnTo>
                  <a:lnTo>
                    <a:pt x="204" y="49"/>
                  </a:lnTo>
                  <a:lnTo>
                    <a:pt x="205" y="55"/>
                  </a:lnTo>
                  <a:lnTo>
                    <a:pt x="206" y="60"/>
                  </a:lnTo>
                  <a:lnTo>
                    <a:pt x="206" y="64"/>
                  </a:lnTo>
                  <a:lnTo>
                    <a:pt x="203" y="70"/>
                  </a:lnTo>
                  <a:lnTo>
                    <a:pt x="201" y="73"/>
                  </a:lnTo>
                  <a:lnTo>
                    <a:pt x="200" y="75"/>
                  </a:lnTo>
                  <a:lnTo>
                    <a:pt x="197" y="76"/>
                  </a:lnTo>
                  <a:lnTo>
                    <a:pt x="187" y="75"/>
                  </a:lnTo>
                  <a:lnTo>
                    <a:pt x="187" y="59"/>
                  </a:lnTo>
                  <a:lnTo>
                    <a:pt x="192" y="41"/>
                  </a:lnTo>
                  <a:lnTo>
                    <a:pt x="194" y="29"/>
                  </a:lnTo>
                  <a:lnTo>
                    <a:pt x="191" y="27"/>
                  </a:lnTo>
                  <a:lnTo>
                    <a:pt x="192" y="25"/>
                  </a:lnTo>
                  <a:lnTo>
                    <a:pt x="185" y="24"/>
                  </a:lnTo>
                  <a:lnTo>
                    <a:pt x="181" y="22"/>
                  </a:lnTo>
                  <a:lnTo>
                    <a:pt x="180" y="23"/>
                  </a:lnTo>
                  <a:lnTo>
                    <a:pt x="178" y="38"/>
                  </a:lnTo>
                  <a:lnTo>
                    <a:pt x="176" y="47"/>
                  </a:lnTo>
                  <a:lnTo>
                    <a:pt x="176" y="49"/>
                  </a:lnTo>
                  <a:lnTo>
                    <a:pt x="174" y="61"/>
                  </a:lnTo>
                  <a:lnTo>
                    <a:pt x="170" y="64"/>
                  </a:lnTo>
                  <a:lnTo>
                    <a:pt x="171" y="40"/>
                  </a:lnTo>
                  <a:lnTo>
                    <a:pt x="170" y="35"/>
                  </a:lnTo>
                  <a:lnTo>
                    <a:pt x="170" y="34"/>
                  </a:lnTo>
                  <a:lnTo>
                    <a:pt x="172" y="34"/>
                  </a:lnTo>
                  <a:lnTo>
                    <a:pt x="170" y="24"/>
                  </a:lnTo>
                  <a:lnTo>
                    <a:pt x="178" y="19"/>
                  </a:lnTo>
                  <a:lnTo>
                    <a:pt x="179" y="6"/>
                  </a:lnTo>
                  <a:lnTo>
                    <a:pt x="158" y="0"/>
                  </a:lnTo>
                  <a:lnTo>
                    <a:pt x="156" y="2"/>
                  </a:lnTo>
                  <a:lnTo>
                    <a:pt x="157" y="26"/>
                  </a:lnTo>
                  <a:lnTo>
                    <a:pt x="165" y="30"/>
                  </a:lnTo>
                  <a:lnTo>
                    <a:pt x="165" y="38"/>
                  </a:lnTo>
                  <a:lnTo>
                    <a:pt x="160" y="37"/>
                  </a:lnTo>
                  <a:lnTo>
                    <a:pt x="137" y="37"/>
                  </a:lnTo>
                  <a:lnTo>
                    <a:pt x="128" y="58"/>
                  </a:lnTo>
                  <a:lnTo>
                    <a:pt x="124" y="77"/>
                  </a:lnTo>
                  <a:lnTo>
                    <a:pt x="132" y="96"/>
                  </a:lnTo>
                  <a:lnTo>
                    <a:pt x="139" y="103"/>
                  </a:lnTo>
                  <a:lnTo>
                    <a:pt x="143" y="127"/>
                  </a:lnTo>
                  <a:lnTo>
                    <a:pt x="139" y="135"/>
                  </a:lnTo>
                  <a:lnTo>
                    <a:pt x="161" y="155"/>
                  </a:lnTo>
                  <a:lnTo>
                    <a:pt x="158" y="167"/>
                  </a:lnTo>
                  <a:lnTo>
                    <a:pt x="151" y="174"/>
                  </a:lnTo>
                  <a:lnTo>
                    <a:pt x="139" y="174"/>
                  </a:lnTo>
                  <a:lnTo>
                    <a:pt x="136" y="177"/>
                  </a:lnTo>
                  <a:lnTo>
                    <a:pt x="136" y="182"/>
                  </a:lnTo>
                  <a:lnTo>
                    <a:pt x="139" y="185"/>
                  </a:lnTo>
                  <a:lnTo>
                    <a:pt x="137" y="192"/>
                  </a:lnTo>
                  <a:lnTo>
                    <a:pt x="138" y="198"/>
                  </a:lnTo>
                  <a:lnTo>
                    <a:pt x="135" y="212"/>
                  </a:lnTo>
                  <a:lnTo>
                    <a:pt x="132" y="221"/>
                  </a:lnTo>
                  <a:lnTo>
                    <a:pt x="133" y="230"/>
                  </a:lnTo>
                  <a:lnTo>
                    <a:pt x="131" y="230"/>
                  </a:lnTo>
                  <a:lnTo>
                    <a:pt x="124" y="223"/>
                  </a:lnTo>
                  <a:lnTo>
                    <a:pt x="121" y="217"/>
                  </a:lnTo>
                  <a:lnTo>
                    <a:pt x="117" y="216"/>
                  </a:lnTo>
                  <a:lnTo>
                    <a:pt x="106" y="202"/>
                  </a:lnTo>
                  <a:lnTo>
                    <a:pt x="101" y="203"/>
                  </a:lnTo>
                  <a:lnTo>
                    <a:pt x="94" y="197"/>
                  </a:lnTo>
                  <a:lnTo>
                    <a:pt x="90" y="192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4" y="197"/>
                  </a:lnTo>
                  <a:lnTo>
                    <a:pt x="68" y="201"/>
                  </a:lnTo>
                  <a:lnTo>
                    <a:pt x="63" y="201"/>
                  </a:lnTo>
                  <a:lnTo>
                    <a:pt x="59" y="200"/>
                  </a:lnTo>
                  <a:lnTo>
                    <a:pt x="58" y="201"/>
                  </a:lnTo>
                  <a:lnTo>
                    <a:pt x="55" y="201"/>
                  </a:lnTo>
                  <a:lnTo>
                    <a:pt x="52" y="205"/>
                  </a:lnTo>
                  <a:lnTo>
                    <a:pt x="47" y="214"/>
                  </a:lnTo>
                  <a:lnTo>
                    <a:pt x="44" y="219"/>
                  </a:lnTo>
                  <a:lnTo>
                    <a:pt x="42" y="226"/>
                  </a:lnTo>
                  <a:lnTo>
                    <a:pt x="41" y="227"/>
                  </a:lnTo>
                  <a:lnTo>
                    <a:pt x="39" y="227"/>
                  </a:lnTo>
                  <a:lnTo>
                    <a:pt x="41" y="230"/>
                  </a:lnTo>
                  <a:lnTo>
                    <a:pt x="41" y="231"/>
                  </a:lnTo>
                  <a:lnTo>
                    <a:pt x="39" y="239"/>
                  </a:lnTo>
                  <a:lnTo>
                    <a:pt x="35" y="240"/>
                  </a:lnTo>
                  <a:lnTo>
                    <a:pt x="35" y="241"/>
                  </a:lnTo>
                  <a:lnTo>
                    <a:pt x="32" y="244"/>
                  </a:lnTo>
                  <a:lnTo>
                    <a:pt x="28" y="245"/>
                  </a:lnTo>
                  <a:lnTo>
                    <a:pt x="27" y="245"/>
                  </a:lnTo>
                  <a:lnTo>
                    <a:pt x="25" y="246"/>
                  </a:lnTo>
                  <a:lnTo>
                    <a:pt x="24" y="245"/>
                  </a:lnTo>
                  <a:lnTo>
                    <a:pt x="24" y="246"/>
                  </a:lnTo>
                  <a:lnTo>
                    <a:pt x="22" y="246"/>
                  </a:lnTo>
                  <a:lnTo>
                    <a:pt x="22" y="247"/>
                  </a:lnTo>
                  <a:lnTo>
                    <a:pt x="20" y="246"/>
                  </a:lnTo>
                  <a:lnTo>
                    <a:pt x="18" y="247"/>
                  </a:lnTo>
                  <a:lnTo>
                    <a:pt x="15" y="246"/>
                  </a:lnTo>
                  <a:lnTo>
                    <a:pt x="14" y="247"/>
                  </a:lnTo>
                  <a:lnTo>
                    <a:pt x="13" y="247"/>
                  </a:lnTo>
                  <a:lnTo>
                    <a:pt x="11" y="248"/>
                  </a:lnTo>
                  <a:lnTo>
                    <a:pt x="10" y="247"/>
                  </a:lnTo>
                  <a:lnTo>
                    <a:pt x="10" y="248"/>
                  </a:lnTo>
                  <a:lnTo>
                    <a:pt x="7" y="249"/>
                  </a:lnTo>
                  <a:lnTo>
                    <a:pt x="5" y="251"/>
                  </a:lnTo>
                  <a:lnTo>
                    <a:pt x="4" y="252"/>
                  </a:lnTo>
                  <a:lnTo>
                    <a:pt x="3" y="253"/>
                  </a:lnTo>
                  <a:lnTo>
                    <a:pt x="2" y="256"/>
                  </a:lnTo>
                  <a:lnTo>
                    <a:pt x="1" y="256"/>
                  </a:lnTo>
                  <a:lnTo>
                    <a:pt x="0" y="256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2505987" y="4628903"/>
              <a:ext cx="369430" cy="549849"/>
            </a:xfrm>
            <a:custGeom>
              <a:avLst/>
              <a:gdLst>
                <a:gd name="T0" fmla="*/ 7 w 160"/>
                <a:gd name="T1" fmla="*/ 65 h 266"/>
                <a:gd name="T2" fmla="*/ 9 w 160"/>
                <a:gd name="T3" fmla="*/ 91 h 266"/>
                <a:gd name="T4" fmla="*/ 7 w 160"/>
                <a:gd name="T5" fmla="*/ 106 h 266"/>
                <a:gd name="T6" fmla="*/ 9 w 160"/>
                <a:gd name="T7" fmla="*/ 112 h 266"/>
                <a:gd name="T8" fmla="*/ 13 w 160"/>
                <a:gd name="T9" fmla="*/ 121 h 266"/>
                <a:gd name="T10" fmla="*/ 17 w 160"/>
                <a:gd name="T11" fmla="*/ 129 h 266"/>
                <a:gd name="T12" fmla="*/ 20 w 160"/>
                <a:gd name="T13" fmla="*/ 137 h 266"/>
                <a:gd name="T14" fmla="*/ 24 w 160"/>
                <a:gd name="T15" fmla="*/ 149 h 266"/>
                <a:gd name="T16" fmla="*/ 24 w 160"/>
                <a:gd name="T17" fmla="*/ 155 h 266"/>
                <a:gd name="T18" fmla="*/ 30 w 160"/>
                <a:gd name="T19" fmla="*/ 159 h 266"/>
                <a:gd name="T20" fmla="*/ 37 w 160"/>
                <a:gd name="T21" fmla="*/ 165 h 266"/>
                <a:gd name="T22" fmla="*/ 40 w 160"/>
                <a:gd name="T23" fmla="*/ 168 h 266"/>
                <a:gd name="T24" fmla="*/ 42 w 160"/>
                <a:gd name="T25" fmla="*/ 167 h 266"/>
                <a:gd name="T26" fmla="*/ 45 w 160"/>
                <a:gd name="T27" fmla="*/ 173 h 266"/>
                <a:gd name="T28" fmla="*/ 45 w 160"/>
                <a:gd name="T29" fmla="*/ 179 h 266"/>
                <a:gd name="T30" fmla="*/ 42 w 160"/>
                <a:gd name="T31" fmla="*/ 186 h 266"/>
                <a:gd name="T32" fmla="*/ 43 w 160"/>
                <a:gd name="T33" fmla="*/ 193 h 266"/>
                <a:gd name="T34" fmla="*/ 43 w 160"/>
                <a:gd name="T35" fmla="*/ 202 h 266"/>
                <a:gd name="T36" fmla="*/ 42 w 160"/>
                <a:gd name="T37" fmla="*/ 209 h 266"/>
                <a:gd name="T38" fmla="*/ 41 w 160"/>
                <a:gd name="T39" fmla="*/ 211 h 266"/>
                <a:gd name="T40" fmla="*/ 41 w 160"/>
                <a:gd name="T41" fmla="*/ 220 h 266"/>
                <a:gd name="T42" fmla="*/ 36 w 160"/>
                <a:gd name="T43" fmla="*/ 223 h 266"/>
                <a:gd name="T44" fmla="*/ 33 w 160"/>
                <a:gd name="T45" fmla="*/ 226 h 266"/>
                <a:gd name="T46" fmla="*/ 31 w 160"/>
                <a:gd name="T47" fmla="*/ 230 h 266"/>
                <a:gd name="T48" fmla="*/ 24 w 160"/>
                <a:gd name="T49" fmla="*/ 240 h 266"/>
                <a:gd name="T50" fmla="*/ 21 w 160"/>
                <a:gd name="T51" fmla="*/ 242 h 266"/>
                <a:gd name="T52" fmla="*/ 16 w 160"/>
                <a:gd name="T53" fmla="*/ 247 h 266"/>
                <a:gd name="T54" fmla="*/ 14 w 160"/>
                <a:gd name="T55" fmla="*/ 252 h 266"/>
                <a:gd name="T56" fmla="*/ 19 w 160"/>
                <a:gd name="T57" fmla="*/ 253 h 266"/>
                <a:gd name="T58" fmla="*/ 22 w 160"/>
                <a:gd name="T59" fmla="*/ 253 h 266"/>
                <a:gd name="T60" fmla="*/ 29 w 160"/>
                <a:gd name="T61" fmla="*/ 252 h 266"/>
                <a:gd name="T62" fmla="*/ 35 w 160"/>
                <a:gd name="T63" fmla="*/ 262 h 266"/>
                <a:gd name="T64" fmla="*/ 37 w 160"/>
                <a:gd name="T65" fmla="*/ 265 h 266"/>
                <a:gd name="T66" fmla="*/ 42 w 160"/>
                <a:gd name="T67" fmla="*/ 257 h 266"/>
                <a:gd name="T68" fmla="*/ 53 w 160"/>
                <a:gd name="T69" fmla="*/ 239 h 266"/>
                <a:gd name="T70" fmla="*/ 61 w 160"/>
                <a:gd name="T71" fmla="*/ 239 h 266"/>
                <a:gd name="T72" fmla="*/ 72 w 160"/>
                <a:gd name="T73" fmla="*/ 235 h 266"/>
                <a:gd name="T74" fmla="*/ 85 w 160"/>
                <a:gd name="T75" fmla="*/ 230 h 266"/>
                <a:gd name="T76" fmla="*/ 101 w 160"/>
                <a:gd name="T77" fmla="*/ 239 h 266"/>
                <a:gd name="T78" fmla="*/ 119 w 160"/>
                <a:gd name="T79" fmla="*/ 261 h 266"/>
                <a:gd name="T80" fmla="*/ 127 w 160"/>
                <a:gd name="T81" fmla="*/ 258 h 266"/>
                <a:gd name="T82" fmla="*/ 132 w 160"/>
                <a:gd name="T83" fmla="*/ 229 h 266"/>
                <a:gd name="T84" fmla="*/ 131 w 160"/>
                <a:gd name="T85" fmla="*/ 214 h 266"/>
                <a:gd name="T86" fmla="*/ 153 w 160"/>
                <a:gd name="T87" fmla="*/ 205 h 266"/>
                <a:gd name="T88" fmla="*/ 138 w 160"/>
                <a:gd name="T89" fmla="*/ 165 h 266"/>
                <a:gd name="T90" fmla="*/ 119 w 160"/>
                <a:gd name="T91" fmla="*/ 111 h 266"/>
                <a:gd name="T92" fmla="*/ 117 w 160"/>
                <a:gd name="T93" fmla="*/ 67 h 266"/>
                <a:gd name="T94" fmla="*/ 107 w 160"/>
                <a:gd name="T95" fmla="*/ 67 h 266"/>
                <a:gd name="T96" fmla="*/ 94 w 160"/>
                <a:gd name="T97" fmla="*/ 57 h 266"/>
                <a:gd name="T98" fmla="*/ 83 w 160"/>
                <a:gd name="T99" fmla="*/ 39 h 266"/>
                <a:gd name="T100" fmla="*/ 70 w 160"/>
                <a:gd name="T101" fmla="*/ 47 h 266"/>
                <a:gd name="T102" fmla="*/ 59 w 160"/>
                <a:gd name="T103" fmla="*/ 46 h 266"/>
                <a:gd name="T104" fmla="*/ 65 w 160"/>
                <a:gd name="T105" fmla="*/ 33 h 266"/>
                <a:gd name="T106" fmla="*/ 58 w 160"/>
                <a:gd name="T107" fmla="*/ 9 h 266"/>
                <a:gd name="T108" fmla="*/ 24 w 160"/>
                <a:gd name="T109" fmla="*/ 0 h 266"/>
                <a:gd name="T110" fmla="*/ 17 w 160"/>
                <a:gd name="T111" fmla="*/ 8 h 266"/>
                <a:gd name="T112" fmla="*/ 16 w 160"/>
                <a:gd name="T113" fmla="*/ 37 h 266"/>
                <a:gd name="T114" fmla="*/ 20 w 160"/>
                <a:gd name="T115" fmla="*/ 46 h 266"/>
                <a:gd name="T116" fmla="*/ 11 w 160"/>
                <a:gd name="T117" fmla="*/ 52 h 266"/>
                <a:gd name="T118" fmla="*/ 10 w 160"/>
                <a:gd name="T119" fmla="*/ 50 h 266"/>
                <a:gd name="T120" fmla="*/ 3 w 160"/>
                <a:gd name="T121" fmla="*/ 46 h 266"/>
                <a:gd name="T122" fmla="*/ 0 w 160"/>
                <a:gd name="T123" fmla="*/ 46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"/>
                <a:gd name="T187" fmla="*/ 0 h 266"/>
                <a:gd name="T188" fmla="*/ 160 w 160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" h="266">
                  <a:moveTo>
                    <a:pt x="0" y="46"/>
                  </a:moveTo>
                  <a:lnTo>
                    <a:pt x="3" y="52"/>
                  </a:lnTo>
                  <a:lnTo>
                    <a:pt x="7" y="65"/>
                  </a:lnTo>
                  <a:lnTo>
                    <a:pt x="9" y="84"/>
                  </a:lnTo>
                  <a:lnTo>
                    <a:pt x="9" y="86"/>
                  </a:lnTo>
                  <a:lnTo>
                    <a:pt x="9" y="91"/>
                  </a:lnTo>
                  <a:lnTo>
                    <a:pt x="9" y="95"/>
                  </a:lnTo>
                  <a:lnTo>
                    <a:pt x="8" y="98"/>
                  </a:lnTo>
                  <a:lnTo>
                    <a:pt x="7" y="106"/>
                  </a:lnTo>
                  <a:lnTo>
                    <a:pt x="8" y="110"/>
                  </a:lnTo>
                  <a:lnTo>
                    <a:pt x="9" y="111"/>
                  </a:lnTo>
                  <a:lnTo>
                    <a:pt x="9" y="112"/>
                  </a:lnTo>
                  <a:lnTo>
                    <a:pt x="11" y="115"/>
                  </a:lnTo>
                  <a:lnTo>
                    <a:pt x="13" y="120"/>
                  </a:lnTo>
                  <a:lnTo>
                    <a:pt x="13" y="121"/>
                  </a:lnTo>
                  <a:lnTo>
                    <a:pt x="16" y="128"/>
                  </a:lnTo>
                  <a:lnTo>
                    <a:pt x="17" y="128"/>
                  </a:lnTo>
                  <a:lnTo>
                    <a:pt x="17" y="129"/>
                  </a:lnTo>
                  <a:lnTo>
                    <a:pt x="19" y="133"/>
                  </a:lnTo>
                  <a:lnTo>
                    <a:pt x="19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1" y="136"/>
                  </a:lnTo>
                  <a:lnTo>
                    <a:pt x="24" y="146"/>
                  </a:lnTo>
                  <a:lnTo>
                    <a:pt x="24" y="148"/>
                  </a:lnTo>
                  <a:lnTo>
                    <a:pt x="24" y="151"/>
                  </a:lnTo>
                  <a:lnTo>
                    <a:pt x="24" y="152"/>
                  </a:lnTo>
                  <a:lnTo>
                    <a:pt x="24" y="153"/>
                  </a:lnTo>
                  <a:lnTo>
                    <a:pt x="28" y="155"/>
                  </a:lnTo>
                  <a:lnTo>
                    <a:pt x="30" y="156"/>
                  </a:lnTo>
                  <a:lnTo>
                    <a:pt x="34" y="160"/>
                  </a:lnTo>
                  <a:lnTo>
                    <a:pt x="37" y="163"/>
                  </a:lnTo>
                  <a:lnTo>
                    <a:pt x="37" y="162"/>
                  </a:lnTo>
                  <a:lnTo>
                    <a:pt x="38" y="163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4"/>
                  </a:lnTo>
                  <a:lnTo>
                    <a:pt x="42" y="164"/>
                  </a:lnTo>
                  <a:lnTo>
                    <a:pt x="43" y="165"/>
                  </a:lnTo>
                  <a:lnTo>
                    <a:pt x="46" y="169"/>
                  </a:lnTo>
                  <a:lnTo>
                    <a:pt x="45" y="170"/>
                  </a:lnTo>
                  <a:lnTo>
                    <a:pt x="47" y="172"/>
                  </a:lnTo>
                  <a:lnTo>
                    <a:pt x="46" y="174"/>
                  </a:lnTo>
                  <a:lnTo>
                    <a:pt x="45" y="176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2" y="183"/>
                  </a:lnTo>
                  <a:lnTo>
                    <a:pt x="41" y="185"/>
                  </a:lnTo>
                  <a:lnTo>
                    <a:pt x="41" y="186"/>
                  </a:lnTo>
                  <a:lnTo>
                    <a:pt x="43" y="190"/>
                  </a:lnTo>
                  <a:lnTo>
                    <a:pt x="43" y="194"/>
                  </a:lnTo>
                  <a:lnTo>
                    <a:pt x="43" y="198"/>
                  </a:lnTo>
                  <a:lnTo>
                    <a:pt x="43" y="199"/>
                  </a:lnTo>
                  <a:lnTo>
                    <a:pt x="43" y="201"/>
                  </a:lnTo>
                  <a:lnTo>
                    <a:pt x="42" y="203"/>
                  </a:lnTo>
                  <a:lnTo>
                    <a:pt x="42" y="206"/>
                  </a:lnTo>
                  <a:lnTo>
                    <a:pt x="43" y="205"/>
                  </a:lnTo>
                  <a:lnTo>
                    <a:pt x="42" y="207"/>
                  </a:lnTo>
                  <a:lnTo>
                    <a:pt x="41" y="208"/>
                  </a:lnTo>
                  <a:lnTo>
                    <a:pt x="41" y="210"/>
                  </a:lnTo>
                  <a:lnTo>
                    <a:pt x="42" y="213"/>
                  </a:lnTo>
                  <a:lnTo>
                    <a:pt x="41" y="217"/>
                  </a:lnTo>
                  <a:lnTo>
                    <a:pt x="38" y="221"/>
                  </a:lnTo>
                  <a:lnTo>
                    <a:pt x="37" y="221"/>
                  </a:lnTo>
                  <a:lnTo>
                    <a:pt x="36" y="220"/>
                  </a:lnTo>
                  <a:lnTo>
                    <a:pt x="35" y="219"/>
                  </a:lnTo>
                  <a:lnTo>
                    <a:pt x="34" y="222"/>
                  </a:lnTo>
                  <a:lnTo>
                    <a:pt x="33" y="223"/>
                  </a:lnTo>
                  <a:lnTo>
                    <a:pt x="32" y="225"/>
                  </a:lnTo>
                  <a:lnTo>
                    <a:pt x="31" y="226"/>
                  </a:lnTo>
                  <a:lnTo>
                    <a:pt x="31" y="227"/>
                  </a:lnTo>
                  <a:lnTo>
                    <a:pt x="28" y="230"/>
                  </a:lnTo>
                  <a:lnTo>
                    <a:pt x="27" y="230"/>
                  </a:lnTo>
                  <a:lnTo>
                    <a:pt x="24" y="237"/>
                  </a:lnTo>
                  <a:lnTo>
                    <a:pt x="23" y="236"/>
                  </a:lnTo>
                  <a:lnTo>
                    <a:pt x="21" y="238"/>
                  </a:lnTo>
                  <a:lnTo>
                    <a:pt x="21" y="239"/>
                  </a:lnTo>
                  <a:lnTo>
                    <a:pt x="18" y="245"/>
                  </a:lnTo>
                  <a:lnTo>
                    <a:pt x="16" y="246"/>
                  </a:lnTo>
                  <a:lnTo>
                    <a:pt x="16" y="244"/>
                  </a:lnTo>
                  <a:lnTo>
                    <a:pt x="14" y="246"/>
                  </a:lnTo>
                  <a:lnTo>
                    <a:pt x="13" y="247"/>
                  </a:lnTo>
                  <a:lnTo>
                    <a:pt x="14" y="249"/>
                  </a:lnTo>
                  <a:lnTo>
                    <a:pt x="15" y="247"/>
                  </a:lnTo>
                  <a:lnTo>
                    <a:pt x="16" y="247"/>
                  </a:lnTo>
                  <a:lnTo>
                    <a:pt x="19" y="250"/>
                  </a:lnTo>
                  <a:lnTo>
                    <a:pt x="20" y="249"/>
                  </a:lnTo>
                  <a:lnTo>
                    <a:pt x="21" y="251"/>
                  </a:lnTo>
                  <a:lnTo>
                    <a:pt x="22" y="250"/>
                  </a:lnTo>
                  <a:lnTo>
                    <a:pt x="25" y="252"/>
                  </a:lnTo>
                  <a:lnTo>
                    <a:pt x="26" y="252"/>
                  </a:lnTo>
                  <a:lnTo>
                    <a:pt x="29" y="249"/>
                  </a:lnTo>
                  <a:lnTo>
                    <a:pt x="31" y="251"/>
                  </a:lnTo>
                  <a:lnTo>
                    <a:pt x="33" y="253"/>
                  </a:lnTo>
                  <a:lnTo>
                    <a:pt x="35" y="259"/>
                  </a:lnTo>
                  <a:lnTo>
                    <a:pt x="36" y="259"/>
                  </a:lnTo>
                  <a:lnTo>
                    <a:pt x="36" y="260"/>
                  </a:lnTo>
                  <a:lnTo>
                    <a:pt x="37" y="262"/>
                  </a:lnTo>
                  <a:lnTo>
                    <a:pt x="39" y="262"/>
                  </a:lnTo>
                  <a:lnTo>
                    <a:pt x="40" y="260"/>
                  </a:lnTo>
                  <a:lnTo>
                    <a:pt x="42" y="254"/>
                  </a:lnTo>
                  <a:lnTo>
                    <a:pt x="46" y="249"/>
                  </a:lnTo>
                  <a:lnTo>
                    <a:pt x="51" y="240"/>
                  </a:lnTo>
                  <a:lnTo>
                    <a:pt x="53" y="236"/>
                  </a:lnTo>
                  <a:lnTo>
                    <a:pt x="56" y="235"/>
                  </a:lnTo>
                  <a:lnTo>
                    <a:pt x="57" y="234"/>
                  </a:lnTo>
                  <a:lnTo>
                    <a:pt x="61" y="236"/>
                  </a:lnTo>
                  <a:lnTo>
                    <a:pt x="62" y="236"/>
                  </a:lnTo>
                  <a:lnTo>
                    <a:pt x="66" y="236"/>
                  </a:lnTo>
                  <a:lnTo>
                    <a:pt x="72" y="232"/>
                  </a:lnTo>
                  <a:lnTo>
                    <a:pt x="78" y="226"/>
                  </a:lnTo>
                  <a:lnTo>
                    <a:pt x="83" y="226"/>
                  </a:lnTo>
                  <a:lnTo>
                    <a:pt x="88" y="227"/>
                  </a:lnTo>
                  <a:lnTo>
                    <a:pt x="92" y="232"/>
                  </a:lnTo>
                  <a:lnTo>
                    <a:pt x="99" y="237"/>
                  </a:lnTo>
                  <a:lnTo>
                    <a:pt x="104" y="236"/>
                  </a:lnTo>
                  <a:lnTo>
                    <a:pt x="115" y="251"/>
                  </a:lnTo>
                  <a:lnTo>
                    <a:pt x="119" y="251"/>
                  </a:lnTo>
                  <a:lnTo>
                    <a:pt x="122" y="258"/>
                  </a:lnTo>
                  <a:lnTo>
                    <a:pt x="129" y="265"/>
                  </a:lnTo>
                  <a:lnTo>
                    <a:pt x="131" y="265"/>
                  </a:lnTo>
                  <a:lnTo>
                    <a:pt x="130" y="255"/>
                  </a:lnTo>
                  <a:lnTo>
                    <a:pt x="133" y="247"/>
                  </a:lnTo>
                  <a:lnTo>
                    <a:pt x="136" y="233"/>
                  </a:lnTo>
                  <a:lnTo>
                    <a:pt x="135" y="226"/>
                  </a:lnTo>
                  <a:lnTo>
                    <a:pt x="137" y="219"/>
                  </a:lnTo>
                  <a:lnTo>
                    <a:pt x="134" y="216"/>
                  </a:lnTo>
                  <a:lnTo>
                    <a:pt x="134" y="211"/>
                  </a:lnTo>
                  <a:lnTo>
                    <a:pt x="137" y="208"/>
                  </a:lnTo>
                  <a:lnTo>
                    <a:pt x="149" y="208"/>
                  </a:lnTo>
                  <a:lnTo>
                    <a:pt x="156" y="202"/>
                  </a:lnTo>
                  <a:lnTo>
                    <a:pt x="159" y="189"/>
                  </a:lnTo>
                  <a:lnTo>
                    <a:pt x="137" y="169"/>
                  </a:lnTo>
                  <a:lnTo>
                    <a:pt x="141" y="162"/>
                  </a:lnTo>
                  <a:lnTo>
                    <a:pt x="138" y="137"/>
                  </a:lnTo>
                  <a:lnTo>
                    <a:pt x="130" y="130"/>
                  </a:lnTo>
                  <a:lnTo>
                    <a:pt x="122" y="111"/>
                  </a:lnTo>
                  <a:lnTo>
                    <a:pt x="126" y="92"/>
                  </a:lnTo>
                  <a:lnTo>
                    <a:pt x="122" y="66"/>
                  </a:lnTo>
                  <a:lnTo>
                    <a:pt x="120" y="67"/>
                  </a:lnTo>
                  <a:lnTo>
                    <a:pt x="118" y="66"/>
                  </a:lnTo>
                  <a:lnTo>
                    <a:pt x="117" y="67"/>
                  </a:lnTo>
                  <a:lnTo>
                    <a:pt x="110" y="67"/>
                  </a:lnTo>
                  <a:lnTo>
                    <a:pt x="105" y="65"/>
                  </a:lnTo>
                  <a:lnTo>
                    <a:pt x="101" y="62"/>
                  </a:lnTo>
                  <a:lnTo>
                    <a:pt x="97" y="57"/>
                  </a:lnTo>
                  <a:lnTo>
                    <a:pt x="95" y="45"/>
                  </a:lnTo>
                  <a:lnTo>
                    <a:pt x="91" y="40"/>
                  </a:lnTo>
                  <a:lnTo>
                    <a:pt x="86" y="39"/>
                  </a:lnTo>
                  <a:lnTo>
                    <a:pt x="80" y="40"/>
                  </a:lnTo>
                  <a:lnTo>
                    <a:pt x="73" y="44"/>
                  </a:lnTo>
                  <a:lnTo>
                    <a:pt x="70" y="47"/>
                  </a:lnTo>
                  <a:lnTo>
                    <a:pt x="68" y="48"/>
                  </a:lnTo>
                  <a:lnTo>
                    <a:pt x="61" y="48"/>
                  </a:lnTo>
                  <a:lnTo>
                    <a:pt x="59" y="46"/>
                  </a:lnTo>
                  <a:lnTo>
                    <a:pt x="59" y="42"/>
                  </a:lnTo>
                  <a:lnTo>
                    <a:pt x="61" y="39"/>
                  </a:lnTo>
                  <a:lnTo>
                    <a:pt x="65" y="33"/>
                  </a:lnTo>
                  <a:lnTo>
                    <a:pt x="59" y="16"/>
                  </a:lnTo>
                  <a:lnTo>
                    <a:pt x="58" y="14"/>
                  </a:lnTo>
                  <a:lnTo>
                    <a:pt x="58" y="9"/>
                  </a:lnTo>
                  <a:lnTo>
                    <a:pt x="30" y="3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16" y="37"/>
                  </a:lnTo>
                  <a:lnTo>
                    <a:pt x="17" y="40"/>
                  </a:lnTo>
                  <a:lnTo>
                    <a:pt x="17" y="41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19" y="52"/>
                  </a:lnTo>
                  <a:lnTo>
                    <a:pt x="11" y="52"/>
                  </a:lnTo>
                  <a:lnTo>
                    <a:pt x="10" y="52"/>
                  </a:lnTo>
                  <a:lnTo>
                    <a:pt x="9" y="52"/>
                  </a:lnTo>
                  <a:lnTo>
                    <a:pt x="10" y="50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45"/>
                  </a:lnTo>
                  <a:lnTo>
                    <a:pt x="0" y="4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1808949" y="3625995"/>
              <a:ext cx="764418" cy="1116172"/>
            </a:xfrm>
            <a:custGeom>
              <a:avLst/>
              <a:gdLst>
                <a:gd name="T0" fmla="*/ 1 w 330"/>
                <a:gd name="T1" fmla="*/ 139 h 541"/>
                <a:gd name="T2" fmla="*/ 3 w 330"/>
                <a:gd name="T3" fmla="*/ 159 h 541"/>
                <a:gd name="T4" fmla="*/ 17 w 330"/>
                <a:gd name="T5" fmla="*/ 162 h 541"/>
                <a:gd name="T6" fmla="*/ 23 w 330"/>
                <a:gd name="T7" fmla="*/ 170 h 541"/>
                <a:gd name="T8" fmla="*/ 27 w 330"/>
                <a:gd name="T9" fmla="*/ 168 h 541"/>
                <a:gd name="T10" fmla="*/ 32 w 330"/>
                <a:gd name="T11" fmla="*/ 181 h 541"/>
                <a:gd name="T12" fmla="*/ 34 w 330"/>
                <a:gd name="T13" fmla="*/ 180 h 541"/>
                <a:gd name="T14" fmla="*/ 39 w 330"/>
                <a:gd name="T15" fmla="*/ 179 h 541"/>
                <a:gd name="T16" fmla="*/ 45 w 330"/>
                <a:gd name="T17" fmla="*/ 179 h 541"/>
                <a:gd name="T18" fmla="*/ 48 w 330"/>
                <a:gd name="T19" fmla="*/ 172 h 541"/>
                <a:gd name="T20" fmla="*/ 51 w 330"/>
                <a:gd name="T21" fmla="*/ 176 h 541"/>
                <a:gd name="T22" fmla="*/ 54 w 330"/>
                <a:gd name="T23" fmla="*/ 184 h 541"/>
                <a:gd name="T24" fmla="*/ 53 w 330"/>
                <a:gd name="T25" fmla="*/ 193 h 541"/>
                <a:gd name="T26" fmla="*/ 74 w 330"/>
                <a:gd name="T27" fmla="*/ 203 h 541"/>
                <a:gd name="T28" fmla="*/ 94 w 330"/>
                <a:gd name="T29" fmla="*/ 218 h 541"/>
                <a:gd name="T30" fmla="*/ 107 w 330"/>
                <a:gd name="T31" fmla="*/ 229 h 541"/>
                <a:gd name="T32" fmla="*/ 114 w 330"/>
                <a:gd name="T33" fmla="*/ 241 h 541"/>
                <a:gd name="T34" fmla="*/ 116 w 330"/>
                <a:gd name="T35" fmla="*/ 251 h 541"/>
                <a:gd name="T36" fmla="*/ 111 w 330"/>
                <a:gd name="T37" fmla="*/ 266 h 541"/>
                <a:gd name="T38" fmla="*/ 117 w 330"/>
                <a:gd name="T39" fmla="*/ 286 h 541"/>
                <a:gd name="T40" fmla="*/ 133 w 330"/>
                <a:gd name="T41" fmla="*/ 302 h 541"/>
                <a:gd name="T42" fmla="*/ 165 w 330"/>
                <a:gd name="T43" fmla="*/ 337 h 541"/>
                <a:gd name="T44" fmla="*/ 204 w 330"/>
                <a:gd name="T45" fmla="*/ 382 h 541"/>
                <a:gd name="T46" fmla="*/ 211 w 330"/>
                <a:gd name="T47" fmla="*/ 403 h 541"/>
                <a:gd name="T48" fmla="*/ 218 w 330"/>
                <a:gd name="T49" fmla="*/ 412 h 541"/>
                <a:gd name="T50" fmla="*/ 230 w 330"/>
                <a:gd name="T51" fmla="*/ 430 h 541"/>
                <a:gd name="T52" fmla="*/ 240 w 330"/>
                <a:gd name="T53" fmla="*/ 452 h 541"/>
                <a:gd name="T54" fmla="*/ 244 w 330"/>
                <a:gd name="T55" fmla="*/ 459 h 541"/>
                <a:gd name="T56" fmla="*/ 257 w 330"/>
                <a:gd name="T57" fmla="*/ 474 h 541"/>
                <a:gd name="T58" fmla="*/ 270 w 330"/>
                <a:gd name="T59" fmla="*/ 494 h 541"/>
                <a:gd name="T60" fmla="*/ 275 w 330"/>
                <a:gd name="T61" fmla="*/ 503 h 541"/>
                <a:gd name="T62" fmla="*/ 291 w 330"/>
                <a:gd name="T63" fmla="*/ 521 h 541"/>
                <a:gd name="T64" fmla="*/ 300 w 330"/>
                <a:gd name="T65" fmla="*/ 536 h 541"/>
                <a:gd name="T66" fmla="*/ 307 w 330"/>
                <a:gd name="T67" fmla="*/ 543 h 541"/>
                <a:gd name="T68" fmla="*/ 314 w 330"/>
                <a:gd name="T69" fmla="*/ 532 h 541"/>
                <a:gd name="T70" fmla="*/ 313 w 330"/>
                <a:gd name="T71" fmla="*/ 499 h 541"/>
                <a:gd name="T72" fmla="*/ 326 w 330"/>
                <a:gd name="T73" fmla="*/ 481 h 541"/>
                <a:gd name="T74" fmla="*/ 309 w 330"/>
                <a:gd name="T75" fmla="*/ 465 h 541"/>
                <a:gd name="T76" fmla="*/ 300 w 330"/>
                <a:gd name="T77" fmla="*/ 441 h 541"/>
                <a:gd name="T78" fmla="*/ 288 w 330"/>
                <a:gd name="T79" fmla="*/ 406 h 541"/>
                <a:gd name="T80" fmla="*/ 282 w 330"/>
                <a:gd name="T81" fmla="*/ 365 h 541"/>
                <a:gd name="T82" fmla="*/ 261 w 330"/>
                <a:gd name="T83" fmla="*/ 326 h 541"/>
                <a:gd name="T84" fmla="*/ 243 w 330"/>
                <a:gd name="T85" fmla="*/ 333 h 541"/>
                <a:gd name="T86" fmla="*/ 226 w 330"/>
                <a:gd name="T87" fmla="*/ 309 h 541"/>
                <a:gd name="T88" fmla="*/ 209 w 330"/>
                <a:gd name="T89" fmla="*/ 270 h 541"/>
                <a:gd name="T90" fmla="*/ 194 w 330"/>
                <a:gd name="T91" fmla="*/ 251 h 541"/>
                <a:gd name="T92" fmla="*/ 191 w 330"/>
                <a:gd name="T93" fmla="*/ 202 h 541"/>
                <a:gd name="T94" fmla="*/ 192 w 330"/>
                <a:gd name="T95" fmla="*/ 163 h 541"/>
                <a:gd name="T96" fmla="*/ 172 w 330"/>
                <a:gd name="T97" fmla="*/ 125 h 541"/>
                <a:gd name="T98" fmla="*/ 148 w 330"/>
                <a:gd name="T99" fmla="*/ 113 h 541"/>
                <a:gd name="T100" fmla="*/ 136 w 330"/>
                <a:gd name="T101" fmla="*/ 89 h 541"/>
                <a:gd name="T102" fmla="*/ 123 w 330"/>
                <a:gd name="T103" fmla="*/ 27 h 541"/>
                <a:gd name="T104" fmla="*/ 102 w 330"/>
                <a:gd name="T105" fmla="*/ 1 h 541"/>
                <a:gd name="T106" fmla="*/ 86 w 330"/>
                <a:gd name="T107" fmla="*/ 20 h 541"/>
                <a:gd name="T108" fmla="*/ 37 w 330"/>
                <a:gd name="T109" fmla="*/ 76 h 541"/>
                <a:gd name="T110" fmla="*/ 19 w 330"/>
                <a:gd name="T111" fmla="*/ 84 h 541"/>
                <a:gd name="T112" fmla="*/ 2 w 330"/>
                <a:gd name="T113" fmla="*/ 117 h 5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0"/>
                <a:gd name="T172" fmla="*/ 0 h 541"/>
                <a:gd name="T173" fmla="*/ 330 w 330"/>
                <a:gd name="T174" fmla="*/ 541 h 5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0" h="541">
                  <a:moveTo>
                    <a:pt x="0" y="124"/>
                  </a:moveTo>
                  <a:lnTo>
                    <a:pt x="1" y="128"/>
                  </a:lnTo>
                  <a:lnTo>
                    <a:pt x="2" y="130"/>
                  </a:lnTo>
                  <a:lnTo>
                    <a:pt x="3" y="131"/>
                  </a:lnTo>
                  <a:lnTo>
                    <a:pt x="1" y="139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3" y="154"/>
                  </a:lnTo>
                  <a:lnTo>
                    <a:pt x="3" y="159"/>
                  </a:lnTo>
                  <a:lnTo>
                    <a:pt x="4" y="160"/>
                  </a:lnTo>
                  <a:lnTo>
                    <a:pt x="6" y="160"/>
                  </a:lnTo>
                  <a:lnTo>
                    <a:pt x="9" y="159"/>
                  </a:lnTo>
                  <a:lnTo>
                    <a:pt x="13" y="160"/>
                  </a:lnTo>
                  <a:lnTo>
                    <a:pt x="17" y="162"/>
                  </a:lnTo>
                  <a:lnTo>
                    <a:pt x="20" y="165"/>
                  </a:lnTo>
                  <a:lnTo>
                    <a:pt x="22" y="168"/>
                  </a:lnTo>
                  <a:lnTo>
                    <a:pt x="22" y="169"/>
                  </a:lnTo>
                  <a:lnTo>
                    <a:pt x="22" y="170"/>
                  </a:lnTo>
                  <a:lnTo>
                    <a:pt x="23" y="170"/>
                  </a:lnTo>
                  <a:lnTo>
                    <a:pt x="22" y="169"/>
                  </a:lnTo>
                  <a:lnTo>
                    <a:pt x="22" y="167"/>
                  </a:lnTo>
                  <a:lnTo>
                    <a:pt x="23" y="167"/>
                  </a:lnTo>
                  <a:lnTo>
                    <a:pt x="26" y="168"/>
                  </a:lnTo>
                  <a:lnTo>
                    <a:pt x="27" y="168"/>
                  </a:lnTo>
                  <a:lnTo>
                    <a:pt x="26" y="172"/>
                  </a:lnTo>
                  <a:lnTo>
                    <a:pt x="29" y="177"/>
                  </a:lnTo>
                  <a:lnTo>
                    <a:pt x="29" y="178"/>
                  </a:lnTo>
                  <a:lnTo>
                    <a:pt x="31" y="179"/>
                  </a:lnTo>
                  <a:lnTo>
                    <a:pt x="32" y="181"/>
                  </a:lnTo>
                  <a:lnTo>
                    <a:pt x="32" y="182"/>
                  </a:lnTo>
                  <a:lnTo>
                    <a:pt x="34" y="182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78"/>
                  </a:lnTo>
                  <a:lnTo>
                    <a:pt x="35" y="177"/>
                  </a:lnTo>
                  <a:lnTo>
                    <a:pt x="37" y="177"/>
                  </a:lnTo>
                  <a:lnTo>
                    <a:pt x="38" y="177"/>
                  </a:lnTo>
                  <a:lnTo>
                    <a:pt x="39" y="179"/>
                  </a:lnTo>
                  <a:lnTo>
                    <a:pt x="41" y="179"/>
                  </a:lnTo>
                  <a:lnTo>
                    <a:pt x="42" y="182"/>
                  </a:lnTo>
                  <a:lnTo>
                    <a:pt x="43" y="181"/>
                  </a:lnTo>
                  <a:lnTo>
                    <a:pt x="44" y="181"/>
                  </a:lnTo>
                  <a:lnTo>
                    <a:pt x="45" y="179"/>
                  </a:lnTo>
                  <a:lnTo>
                    <a:pt x="45" y="178"/>
                  </a:lnTo>
                  <a:lnTo>
                    <a:pt x="45" y="176"/>
                  </a:lnTo>
                  <a:lnTo>
                    <a:pt x="45" y="174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9" y="171"/>
                  </a:lnTo>
                  <a:lnTo>
                    <a:pt x="50" y="172"/>
                  </a:lnTo>
                  <a:lnTo>
                    <a:pt x="50" y="174"/>
                  </a:lnTo>
                  <a:lnTo>
                    <a:pt x="51" y="174"/>
                  </a:lnTo>
                  <a:lnTo>
                    <a:pt x="51" y="176"/>
                  </a:lnTo>
                  <a:lnTo>
                    <a:pt x="51" y="177"/>
                  </a:lnTo>
                  <a:lnTo>
                    <a:pt x="55" y="179"/>
                  </a:lnTo>
                  <a:lnTo>
                    <a:pt x="55" y="181"/>
                  </a:lnTo>
                  <a:lnTo>
                    <a:pt x="53" y="183"/>
                  </a:lnTo>
                  <a:lnTo>
                    <a:pt x="54" y="184"/>
                  </a:lnTo>
                  <a:lnTo>
                    <a:pt x="54" y="185"/>
                  </a:lnTo>
                  <a:lnTo>
                    <a:pt x="52" y="188"/>
                  </a:lnTo>
                  <a:lnTo>
                    <a:pt x="53" y="189"/>
                  </a:lnTo>
                  <a:lnTo>
                    <a:pt x="52" y="191"/>
                  </a:lnTo>
                  <a:lnTo>
                    <a:pt x="53" y="193"/>
                  </a:lnTo>
                  <a:lnTo>
                    <a:pt x="54" y="194"/>
                  </a:lnTo>
                  <a:lnTo>
                    <a:pt x="55" y="195"/>
                  </a:lnTo>
                  <a:lnTo>
                    <a:pt x="63" y="197"/>
                  </a:lnTo>
                  <a:lnTo>
                    <a:pt x="73" y="203"/>
                  </a:lnTo>
                  <a:lnTo>
                    <a:pt x="74" y="203"/>
                  </a:lnTo>
                  <a:lnTo>
                    <a:pt x="77" y="206"/>
                  </a:lnTo>
                  <a:lnTo>
                    <a:pt x="81" y="209"/>
                  </a:lnTo>
                  <a:lnTo>
                    <a:pt x="82" y="211"/>
                  </a:lnTo>
                  <a:lnTo>
                    <a:pt x="86" y="218"/>
                  </a:lnTo>
                  <a:lnTo>
                    <a:pt x="94" y="218"/>
                  </a:lnTo>
                  <a:lnTo>
                    <a:pt x="95" y="219"/>
                  </a:lnTo>
                  <a:lnTo>
                    <a:pt x="99" y="220"/>
                  </a:lnTo>
                  <a:lnTo>
                    <a:pt x="100" y="221"/>
                  </a:lnTo>
                  <a:lnTo>
                    <a:pt x="105" y="228"/>
                  </a:lnTo>
                  <a:lnTo>
                    <a:pt x="107" y="229"/>
                  </a:lnTo>
                  <a:lnTo>
                    <a:pt x="111" y="230"/>
                  </a:lnTo>
                  <a:lnTo>
                    <a:pt x="112" y="231"/>
                  </a:lnTo>
                  <a:lnTo>
                    <a:pt x="114" y="233"/>
                  </a:lnTo>
                  <a:lnTo>
                    <a:pt x="116" y="237"/>
                  </a:lnTo>
                  <a:lnTo>
                    <a:pt x="114" y="241"/>
                  </a:lnTo>
                  <a:lnTo>
                    <a:pt x="114" y="242"/>
                  </a:lnTo>
                  <a:lnTo>
                    <a:pt x="115" y="242"/>
                  </a:lnTo>
                  <a:lnTo>
                    <a:pt x="117" y="244"/>
                  </a:lnTo>
                  <a:lnTo>
                    <a:pt x="118" y="249"/>
                  </a:lnTo>
                  <a:lnTo>
                    <a:pt x="116" y="251"/>
                  </a:lnTo>
                  <a:lnTo>
                    <a:pt x="116" y="253"/>
                  </a:lnTo>
                  <a:lnTo>
                    <a:pt x="117" y="257"/>
                  </a:lnTo>
                  <a:lnTo>
                    <a:pt x="116" y="259"/>
                  </a:lnTo>
                  <a:lnTo>
                    <a:pt x="113" y="265"/>
                  </a:lnTo>
                  <a:lnTo>
                    <a:pt x="111" y="266"/>
                  </a:lnTo>
                  <a:lnTo>
                    <a:pt x="115" y="271"/>
                  </a:lnTo>
                  <a:lnTo>
                    <a:pt x="116" y="274"/>
                  </a:lnTo>
                  <a:lnTo>
                    <a:pt x="115" y="277"/>
                  </a:lnTo>
                  <a:lnTo>
                    <a:pt x="115" y="279"/>
                  </a:lnTo>
                  <a:lnTo>
                    <a:pt x="117" y="283"/>
                  </a:lnTo>
                  <a:lnTo>
                    <a:pt x="121" y="287"/>
                  </a:lnTo>
                  <a:lnTo>
                    <a:pt x="131" y="296"/>
                  </a:lnTo>
                  <a:lnTo>
                    <a:pt x="132" y="296"/>
                  </a:lnTo>
                  <a:lnTo>
                    <a:pt x="133" y="297"/>
                  </a:lnTo>
                  <a:lnTo>
                    <a:pt x="133" y="299"/>
                  </a:lnTo>
                  <a:lnTo>
                    <a:pt x="134" y="301"/>
                  </a:lnTo>
                  <a:lnTo>
                    <a:pt x="156" y="322"/>
                  </a:lnTo>
                  <a:lnTo>
                    <a:pt x="165" y="332"/>
                  </a:lnTo>
                  <a:lnTo>
                    <a:pt x="166" y="333"/>
                  </a:lnTo>
                  <a:lnTo>
                    <a:pt x="167" y="334"/>
                  </a:lnTo>
                  <a:lnTo>
                    <a:pt x="172" y="337"/>
                  </a:lnTo>
                  <a:lnTo>
                    <a:pt x="175" y="341"/>
                  </a:lnTo>
                  <a:lnTo>
                    <a:pt x="184" y="351"/>
                  </a:lnTo>
                  <a:lnTo>
                    <a:pt x="199" y="368"/>
                  </a:lnTo>
                  <a:lnTo>
                    <a:pt x="207" y="379"/>
                  </a:lnTo>
                  <a:lnTo>
                    <a:pt x="208" y="385"/>
                  </a:lnTo>
                  <a:lnTo>
                    <a:pt x="211" y="390"/>
                  </a:lnTo>
                  <a:lnTo>
                    <a:pt x="211" y="392"/>
                  </a:lnTo>
                  <a:lnTo>
                    <a:pt x="214" y="396"/>
                  </a:lnTo>
                  <a:lnTo>
                    <a:pt x="214" y="400"/>
                  </a:lnTo>
                  <a:lnTo>
                    <a:pt x="215" y="401"/>
                  </a:lnTo>
                  <a:lnTo>
                    <a:pt x="218" y="406"/>
                  </a:lnTo>
                  <a:lnTo>
                    <a:pt x="219" y="407"/>
                  </a:lnTo>
                  <a:lnTo>
                    <a:pt x="220" y="408"/>
                  </a:lnTo>
                  <a:lnTo>
                    <a:pt x="221" y="409"/>
                  </a:lnTo>
                  <a:lnTo>
                    <a:pt x="222" y="411"/>
                  </a:lnTo>
                  <a:lnTo>
                    <a:pt x="225" y="416"/>
                  </a:lnTo>
                  <a:lnTo>
                    <a:pt x="228" y="419"/>
                  </a:lnTo>
                  <a:lnTo>
                    <a:pt x="230" y="423"/>
                  </a:lnTo>
                  <a:lnTo>
                    <a:pt x="233" y="427"/>
                  </a:lnTo>
                  <a:lnTo>
                    <a:pt x="235" y="429"/>
                  </a:lnTo>
                  <a:lnTo>
                    <a:pt x="240" y="438"/>
                  </a:lnTo>
                  <a:lnTo>
                    <a:pt x="240" y="442"/>
                  </a:lnTo>
                  <a:lnTo>
                    <a:pt x="241" y="444"/>
                  </a:lnTo>
                  <a:lnTo>
                    <a:pt x="243" y="449"/>
                  </a:lnTo>
                  <a:lnTo>
                    <a:pt x="245" y="452"/>
                  </a:lnTo>
                  <a:lnTo>
                    <a:pt x="245" y="458"/>
                  </a:lnTo>
                  <a:lnTo>
                    <a:pt x="246" y="456"/>
                  </a:lnTo>
                  <a:lnTo>
                    <a:pt x="246" y="458"/>
                  </a:lnTo>
                  <a:lnTo>
                    <a:pt x="247" y="456"/>
                  </a:lnTo>
                  <a:lnTo>
                    <a:pt x="252" y="461"/>
                  </a:lnTo>
                  <a:lnTo>
                    <a:pt x="256" y="467"/>
                  </a:lnTo>
                  <a:lnTo>
                    <a:pt x="257" y="467"/>
                  </a:lnTo>
                  <a:lnTo>
                    <a:pt x="257" y="469"/>
                  </a:lnTo>
                  <a:lnTo>
                    <a:pt x="260" y="471"/>
                  </a:lnTo>
                  <a:lnTo>
                    <a:pt x="261" y="474"/>
                  </a:lnTo>
                  <a:lnTo>
                    <a:pt x="265" y="479"/>
                  </a:lnTo>
                  <a:lnTo>
                    <a:pt x="267" y="482"/>
                  </a:lnTo>
                  <a:lnTo>
                    <a:pt x="271" y="488"/>
                  </a:lnTo>
                  <a:lnTo>
                    <a:pt x="273" y="491"/>
                  </a:lnTo>
                  <a:lnTo>
                    <a:pt x="276" y="496"/>
                  </a:lnTo>
                  <a:lnTo>
                    <a:pt x="277" y="500"/>
                  </a:lnTo>
                  <a:lnTo>
                    <a:pt x="278" y="500"/>
                  </a:lnTo>
                  <a:lnTo>
                    <a:pt x="278" y="499"/>
                  </a:lnTo>
                  <a:lnTo>
                    <a:pt x="278" y="500"/>
                  </a:lnTo>
                  <a:lnTo>
                    <a:pt x="284" y="505"/>
                  </a:lnTo>
                  <a:lnTo>
                    <a:pt x="286" y="508"/>
                  </a:lnTo>
                  <a:lnTo>
                    <a:pt x="287" y="509"/>
                  </a:lnTo>
                  <a:lnTo>
                    <a:pt x="288" y="511"/>
                  </a:lnTo>
                  <a:lnTo>
                    <a:pt x="294" y="518"/>
                  </a:lnTo>
                  <a:lnTo>
                    <a:pt x="299" y="528"/>
                  </a:lnTo>
                  <a:lnTo>
                    <a:pt x="300" y="530"/>
                  </a:lnTo>
                  <a:lnTo>
                    <a:pt x="299" y="533"/>
                  </a:lnTo>
                  <a:lnTo>
                    <a:pt x="302" y="532"/>
                  </a:lnTo>
                  <a:lnTo>
                    <a:pt x="303" y="533"/>
                  </a:lnTo>
                  <a:lnTo>
                    <a:pt x="306" y="535"/>
                  </a:lnTo>
                  <a:lnTo>
                    <a:pt x="307" y="536"/>
                  </a:lnTo>
                  <a:lnTo>
                    <a:pt x="309" y="537"/>
                  </a:lnTo>
                  <a:lnTo>
                    <a:pt x="309" y="540"/>
                  </a:lnTo>
                  <a:lnTo>
                    <a:pt x="310" y="540"/>
                  </a:lnTo>
                  <a:lnTo>
                    <a:pt x="311" y="540"/>
                  </a:lnTo>
                  <a:lnTo>
                    <a:pt x="318" y="540"/>
                  </a:lnTo>
                  <a:lnTo>
                    <a:pt x="320" y="539"/>
                  </a:lnTo>
                  <a:lnTo>
                    <a:pt x="319" y="534"/>
                  </a:lnTo>
                  <a:lnTo>
                    <a:pt x="317" y="529"/>
                  </a:lnTo>
                  <a:lnTo>
                    <a:pt x="317" y="527"/>
                  </a:lnTo>
                  <a:lnTo>
                    <a:pt x="315" y="524"/>
                  </a:lnTo>
                  <a:lnTo>
                    <a:pt x="318" y="500"/>
                  </a:lnTo>
                  <a:lnTo>
                    <a:pt x="317" y="499"/>
                  </a:lnTo>
                  <a:lnTo>
                    <a:pt x="316" y="496"/>
                  </a:lnTo>
                  <a:lnTo>
                    <a:pt x="316" y="493"/>
                  </a:lnTo>
                  <a:lnTo>
                    <a:pt x="318" y="490"/>
                  </a:lnTo>
                  <a:lnTo>
                    <a:pt x="323" y="488"/>
                  </a:lnTo>
                  <a:lnTo>
                    <a:pt x="328" y="489"/>
                  </a:lnTo>
                  <a:lnTo>
                    <a:pt x="329" y="478"/>
                  </a:lnTo>
                  <a:lnTo>
                    <a:pt x="329" y="471"/>
                  </a:lnTo>
                  <a:lnTo>
                    <a:pt x="326" y="464"/>
                  </a:lnTo>
                  <a:lnTo>
                    <a:pt x="319" y="463"/>
                  </a:lnTo>
                  <a:lnTo>
                    <a:pt x="314" y="463"/>
                  </a:lnTo>
                  <a:lnTo>
                    <a:pt x="312" y="462"/>
                  </a:lnTo>
                  <a:lnTo>
                    <a:pt x="313" y="460"/>
                  </a:lnTo>
                  <a:lnTo>
                    <a:pt x="310" y="455"/>
                  </a:lnTo>
                  <a:lnTo>
                    <a:pt x="309" y="449"/>
                  </a:lnTo>
                  <a:lnTo>
                    <a:pt x="305" y="440"/>
                  </a:lnTo>
                  <a:lnTo>
                    <a:pt x="303" y="438"/>
                  </a:lnTo>
                  <a:lnTo>
                    <a:pt x="302" y="434"/>
                  </a:lnTo>
                  <a:lnTo>
                    <a:pt x="299" y="430"/>
                  </a:lnTo>
                  <a:lnTo>
                    <a:pt x="298" y="427"/>
                  </a:lnTo>
                  <a:lnTo>
                    <a:pt x="296" y="413"/>
                  </a:lnTo>
                  <a:lnTo>
                    <a:pt x="291" y="403"/>
                  </a:lnTo>
                  <a:lnTo>
                    <a:pt x="289" y="396"/>
                  </a:lnTo>
                  <a:lnTo>
                    <a:pt x="285" y="382"/>
                  </a:lnTo>
                  <a:lnTo>
                    <a:pt x="287" y="374"/>
                  </a:lnTo>
                  <a:lnTo>
                    <a:pt x="285" y="368"/>
                  </a:lnTo>
                  <a:lnTo>
                    <a:pt x="285" y="362"/>
                  </a:lnTo>
                  <a:lnTo>
                    <a:pt x="278" y="341"/>
                  </a:lnTo>
                  <a:lnTo>
                    <a:pt x="275" y="339"/>
                  </a:lnTo>
                  <a:lnTo>
                    <a:pt x="270" y="329"/>
                  </a:lnTo>
                  <a:lnTo>
                    <a:pt x="268" y="328"/>
                  </a:lnTo>
                  <a:lnTo>
                    <a:pt x="264" y="323"/>
                  </a:lnTo>
                  <a:lnTo>
                    <a:pt x="260" y="325"/>
                  </a:lnTo>
                  <a:lnTo>
                    <a:pt x="255" y="326"/>
                  </a:lnTo>
                  <a:lnTo>
                    <a:pt x="253" y="327"/>
                  </a:lnTo>
                  <a:lnTo>
                    <a:pt x="249" y="328"/>
                  </a:lnTo>
                  <a:lnTo>
                    <a:pt x="246" y="330"/>
                  </a:lnTo>
                  <a:lnTo>
                    <a:pt x="240" y="331"/>
                  </a:lnTo>
                  <a:lnTo>
                    <a:pt x="236" y="327"/>
                  </a:lnTo>
                  <a:lnTo>
                    <a:pt x="232" y="317"/>
                  </a:lnTo>
                  <a:lnTo>
                    <a:pt x="230" y="310"/>
                  </a:lnTo>
                  <a:lnTo>
                    <a:pt x="229" y="306"/>
                  </a:lnTo>
                  <a:lnTo>
                    <a:pt x="226" y="297"/>
                  </a:lnTo>
                  <a:lnTo>
                    <a:pt x="222" y="289"/>
                  </a:lnTo>
                  <a:lnTo>
                    <a:pt x="219" y="282"/>
                  </a:lnTo>
                  <a:lnTo>
                    <a:pt x="216" y="277"/>
                  </a:lnTo>
                  <a:lnTo>
                    <a:pt x="212" y="270"/>
                  </a:lnTo>
                  <a:lnTo>
                    <a:pt x="208" y="269"/>
                  </a:lnTo>
                  <a:lnTo>
                    <a:pt x="206" y="269"/>
                  </a:lnTo>
                  <a:lnTo>
                    <a:pt x="205" y="267"/>
                  </a:lnTo>
                  <a:lnTo>
                    <a:pt x="200" y="262"/>
                  </a:lnTo>
                  <a:lnTo>
                    <a:pt x="197" y="251"/>
                  </a:lnTo>
                  <a:lnTo>
                    <a:pt x="194" y="239"/>
                  </a:lnTo>
                  <a:lnTo>
                    <a:pt x="193" y="229"/>
                  </a:lnTo>
                  <a:lnTo>
                    <a:pt x="192" y="219"/>
                  </a:lnTo>
                  <a:lnTo>
                    <a:pt x="193" y="210"/>
                  </a:lnTo>
                  <a:lnTo>
                    <a:pt x="194" y="202"/>
                  </a:lnTo>
                  <a:lnTo>
                    <a:pt x="196" y="198"/>
                  </a:lnTo>
                  <a:lnTo>
                    <a:pt x="197" y="188"/>
                  </a:lnTo>
                  <a:lnTo>
                    <a:pt x="196" y="180"/>
                  </a:lnTo>
                  <a:lnTo>
                    <a:pt x="197" y="174"/>
                  </a:lnTo>
                  <a:lnTo>
                    <a:pt x="195" y="163"/>
                  </a:lnTo>
                  <a:lnTo>
                    <a:pt x="192" y="157"/>
                  </a:lnTo>
                  <a:lnTo>
                    <a:pt x="184" y="145"/>
                  </a:lnTo>
                  <a:lnTo>
                    <a:pt x="178" y="142"/>
                  </a:lnTo>
                  <a:lnTo>
                    <a:pt x="176" y="137"/>
                  </a:lnTo>
                  <a:lnTo>
                    <a:pt x="175" y="125"/>
                  </a:lnTo>
                  <a:lnTo>
                    <a:pt x="174" y="119"/>
                  </a:lnTo>
                  <a:lnTo>
                    <a:pt x="170" y="116"/>
                  </a:lnTo>
                  <a:lnTo>
                    <a:pt x="165" y="117"/>
                  </a:lnTo>
                  <a:lnTo>
                    <a:pt x="158" y="116"/>
                  </a:lnTo>
                  <a:lnTo>
                    <a:pt x="148" y="113"/>
                  </a:lnTo>
                  <a:lnTo>
                    <a:pt x="145" y="113"/>
                  </a:lnTo>
                  <a:lnTo>
                    <a:pt x="141" y="109"/>
                  </a:lnTo>
                  <a:lnTo>
                    <a:pt x="141" y="107"/>
                  </a:lnTo>
                  <a:lnTo>
                    <a:pt x="137" y="104"/>
                  </a:lnTo>
                  <a:lnTo>
                    <a:pt x="136" y="89"/>
                  </a:lnTo>
                  <a:lnTo>
                    <a:pt x="136" y="79"/>
                  </a:lnTo>
                  <a:lnTo>
                    <a:pt x="132" y="59"/>
                  </a:lnTo>
                  <a:lnTo>
                    <a:pt x="128" y="49"/>
                  </a:lnTo>
                  <a:lnTo>
                    <a:pt x="126" y="35"/>
                  </a:lnTo>
                  <a:lnTo>
                    <a:pt x="123" y="27"/>
                  </a:lnTo>
                  <a:lnTo>
                    <a:pt x="122" y="20"/>
                  </a:lnTo>
                  <a:lnTo>
                    <a:pt x="118" y="13"/>
                  </a:lnTo>
                  <a:lnTo>
                    <a:pt x="111" y="9"/>
                  </a:lnTo>
                  <a:lnTo>
                    <a:pt x="105" y="3"/>
                  </a:lnTo>
                  <a:lnTo>
                    <a:pt x="102" y="1"/>
                  </a:lnTo>
                  <a:lnTo>
                    <a:pt x="99" y="2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86" y="7"/>
                  </a:lnTo>
                  <a:lnTo>
                    <a:pt x="86" y="20"/>
                  </a:lnTo>
                  <a:lnTo>
                    <a:pt x="87" y="25"/>
                  </a:lnTo>
                  <a:lnTo>
                    <a:pt x="86" y="29"/>
                  </a:lnTo>
                  <a:lnTo>
                    <a:pt x="77" y="43"/>
                  </a:lnTo>
                  <a:lnTo>
                    <a:pt x="65" y="55"/>
                  </a:lnTo>
                  <a:lnTo>
                    <a:pt x="37" y="76"/>
                  </a:lnTo>
                  <a:lnTo>
                    <a:pt x="24" y="88"/>
                  </a:lnTo>
                  <a:lnTo>
                    <a:pt x="21" y="78"/>
                  </a:lnTo>
                  <a:lnTo>
                    <a:pt x="19" y="77"/>
                  </a:lnTo>
                  <a:lnTo>
                    <a:pt x="18" y="81"/>
                  </a:lnTo>
                  <a:lnTo>
                    <a:pt x="19" y="84"/>
                  </a:lnTo>
                  <a:lnTo>
                    <a:pt x="16" y="87"/>
                  </a:lnTo>
                  <a:lnTo>
                    <a:pt x="13" y="98"/>
                  </a:lnTo>
                  <a:lnTo>
                    <a:pt x="7" y="107"/>
                  </a:lnTo>
                  <a:lnTo>
                    <a:pt x="6" y="108"/>
                  </a:lnTo>
                  <a:lnTo>
                    <a:pt x="2" y="117"/>
                  </a:lnTo>
                  <a:lnTo>
                    <a:pt x="2" y="119"/>
                  </a:lnTo>
                  <a:lnTo>
                    <a:pt x="0" y="124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30773" y="2246225"/>
              <a:ext cx="1205876" cy="1563053"/>
            </a:xfrm>
            <a:custGeom>
              <a:avLst/>
              <a:gdLst>
                <a:gd name="T0" fmla="*/ 518 w 519"/>
                <a:gd name="T1" fmla="*/ 326 h 760"/>
                <a:gd name="T2" fmla="*/ 506 w 519"/>
                <a:gd name="T3" fmla="*/ 488 h 760"/>
                <a:gd name="T4" fmla="*/ 492 w 519"/>
                <a:gd name="T5" fmla="*/ 529 h 760"/>
                <a:gd name="T6" fmla="*/ 466 w 519"/>
                <a:gd name="T7" fmla="*/ 528 h 760"/>
                <a:gd name="T8" fmla="*/ 467 w 519"/>
                <a:gd name="T9" fmla="*/ 560 h 760"/>
                <a:gd name="T10" fmla="*/ 490 w 519"/>
                <a:gd name="T11" fmla="*/ 608 h 760"/>
                <a:gd name="T12" fmla="*/ 493 w 519"/>
                <a:gd name="T13" fmla="*/ 659 h 760"/>
                <a:gd name="T14" fmla="*/ 498 w 519"/>
                <a:gd name="T15" fmla="*/ 712 h 760"/>
                <a:gd name="T16" fmla="*/ 437 w 519"/>
                <a:gd name="T17" fmla="*/ 723 h 760"/>
                <a:gd name="T18" fmla="*/ 418 w 519"/>
                <a:gd name="T19" fmla="*/ 707 h 760"/>
                <a:gd name="T20" fmla="*/ 402 w 519"/>
                <a:gd name="T21" fmla="*/ 705 h 760"/>
                <a:gd name="T22" fmla="*/ 385 w 519"/>
                <a:gd name="T23" fmla="*/ 668 h 760"/>
                <a:gd name="T24" fmla="*/ 373 w 519"/>
                <a:gd name="T25" fmla="*/ 655 h 760"/>
                <a:gd name="T26" fmla="*/ 351 w 519"/>
                <a:gd name="T27" fmla="*/ 641 h 760"/>
                <a:gd name="T28" fmla="*/ 342 w 519"/>
                <a:gd name="T29" fmla="*/ 628 h 760"/>
                <a:gd name="T30" fmla="*/ 337 w 519"/>
                <a:gd name="T31" fmla="*/ 623 h 760"/>
                <a:gd name="T32" fmla="*/ 335 w 519"/>
                <a:gd name="T33" fmla="*/ 607 h 760"/>
                <a:gd name="T34" fmla="*/ 332 w 519"/>
                <a:gd name="T35" fmla="*/ 593 h 760"/>
                <a:gd name="T36" fmla="*/ 335 w 519"/>
                <a:gd name="T37" fmla="*/ 579 h 760"/>
                <a:gd name="T38" fmla="*/ 336 w 519"/>
                <a:gd name="T39" fmla="*/ 567 h 760"/>
                <a:gd name="T40" fmla="*/ 315 w 519"/>
                <a:gd name="T41" fmla="*/ 559 h 760"/>
                <a:gd name="T42" fmla="*/ 308 w 519"/>
                <a:gd name="T43" fmla="*/ 557 h 760"/>
                <a:gd name="T44" fmla="*/ 300 w 519"/>
                <a:gd name="T45" fmla="*/ 553 h 760"/>
                <a:gd name="T46" fmla="*/ 296 w 519"/>
                <a:gd name="T47" fmla="*/ 553 h 760"/>
                <a:gd name="T48" fmla="*/ 294 w 519"/>
                <a:gd name="T49" fmla="*/ 549 h 760"/>
                <a:gd name="T50" fmla="*/ 286 w 519"/>
                <a:gd name="T51" fmla="*/ 541 h 760"/>
                <a:gd name="T52" fmla="*/ 282 w 519"/>
                <a:gd name="T53" fmla="*/ 535 h 760"/>
                <a:gd name="T54" fmla="*/ 279 w 519"/>
                <a:gd name="T55" fmla="*/ 529 h 760"/>
                <a:gd name="T56" fmla="*/ 274 w 519"/>
                <a:gd name="T57" fmla="*/ 517 h 760"/>
                <a:gd name="T58" fmla="*/ 268 w 519"/>
                <a:gd name="T59" fmla="*/ 505 h 760"/>
                <a:gd name="T60" fmla="*/ 249 w 519"/>
                <a:gd name="T61" fmla="*/ 491 h 760"/>
                <a:gd name="T62" fmla="*/ 245 w 519"/>
                <a:gd name="T63" fmla="*/ 476 h 760"/>
                <a:gd name="T64" fmla="*/ 233 w 519"/>
                <a:gd name="T65" fmla="*/ 460 h 760"/>
                <a:gd name="T66" fmla="*/ 223 w 519"/>
                <a:gd name="T67" fmla="*/ 439 h 760"/>
                <a:gd name="T68" fmla="*/ 216 w 519"/>
                <a:gd name="T69" fmla="*/ 425 h 760"/>
                <a:gd name="T70" fmla="*/ 214 w 519"/>
                <a:gd name="T71" fmla="*/ 406 h 760"/>
                <a:gd name="T72" fmla="*/ 207 w 519"/>
                <a:gd name="T73" fmla="*/ 387 h 760"/>
                <a:gd name="T74" fmla="*/ 201 w 519"/>
                <a:gd name="T75" fmla="*/ 374 h 760"/>
                <a:gd name="T76" fmla="*/ 193 w 519"/>
                <a:gd name="T77" fmla="*/ 359 h 760"/>
                <a:gd name="T78" fmla="*/ 181 w 519"/>
                <a:gd name="T79" fmla="*/ 329 h 760"/>
                <a:gd name="T80" fmla="*/ 174 w 519"/>
                <a:gd name="T81" fmla="*/ 302 h 760"/>
                <a:gd name="T82" fmla="*/ 167 w 519"/>
                <a:gd name="T83" fmla="*/ 278 h 760"/>
                <a:gd name="T84" fmla="*/ 152 w 519"/>
                <a:gd name="T85" fmla="*/ 220 h 760"/>
                <a:gd name="T86" fmla="*/ 153 w 519"/>
                <a:gd name="T87" fmla="*/ 186 h 760"/>
                <a:gd name="T88" fmla="*/ 159 w 519"/>
                <a:gd name="T89" fmla="*/ 174 h 760"/>
                <a:gd name="T90" fmla="*/ 147 w 519"/>
                <a:gd name="T91" fmla="*/ 165 h 760"/>
                <a:gd name="T92" fmla="*/ 120 w 519"/>
                <a:gd name="T93" fmla="*/ 156 h 760"/>
                <a:gd name="T94" fmla="*/ 114 w 519"/>
                <a:gd name="T95" fmla="*/ 141 h 760"/>
                <a:gd name="T96" fmla="*/ 102 w 519"/>
                <a:gd name="T97" fmla="*/ 124 h 760"/>
                <a:gd name="T98" fmla="*/ 93 w 519"/>
                <a:gd name="T99" fmla="*/ 119 h 760"/>
                <a:gd name="T100" fmla="*/ 78 w 519"/>
                <a:gd name="T101" fmla="*/ 123 h 760"/>
                <a:gd name="T102" fmla="*/ 61 w 519"/>
                <a:gd name="T103" fmla="*/ 120 h 760"/>
                <a:gd name="T104" fmla="*/ 47 w 519"/>
                <a:gd name="T105" fmla="*/ 105 h 760"/>
                <a:gd name="T106" fmla="*/ 39 w 519"/>
                <a:gd name="T107" fmla="*/ 94 h 760"/>
                <a:gd name="T108" fmla="*/ 24 w 519"/>
                <a:gd name="T109" fmla="*/ 86 h 760"/>
                <a:gd name="T110" fmla="*/ 7 w 519"/>
                <a:gd name="T111" fmla="*/ 75 h 760"/>
                <a:gd name="T112" fmla="*/ 9 w 519"/>
                <a:gd name="T113" fmla="*/ 41 h 760"/>
                <a:gd name="T114" fmla="*/ 298 w 519"/>
                <a:gd name="T115" fmla="*/ 159 h 7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19"/>
                <a:gd name="T175" fmla="*/ 0 h 760"/>
                <a:gd name="T176" fmla="*/ 519 w 519"/>
                <a:gd name="T177" fmla="*/ 760 h 7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19" h="760">
                  <a:moveTo>
                    <a:pt x="500" y="186"/>
                  </a:moveTo>
                  <a:lnTo>
                    <a:pt x="494" y="198"/>
                  </a:lnTo>
                  <a:lnTo>
                    <a:pt x="498" y="197"/>
                  </a:lnTo>
                  <a:lnTo>
                    <a:pt x="500" y="216"/>
                  </a:lnTo>
                  <a:lnTo>
                    <a:pt x="507" y="265"/>
                  </a:lnTo>
                  <a:lnTo>
                    <a:pt x="515" y="290"/>
                  </a:lnTo>
                  <a:lnTo>
                    <a:pt x="518" y="326"/>
                  </a:lnTo>
                  <a:lnTo>
                    <a:pt x="511" y="406"/>
                  </a:lnTo>
                  <a:lnTo>
                    <a:pt x="504" y="405"/>
                  </a:lnTo>
                  <a:lnTo>
                    <a:pt x="506" y="422"/>
                  </a:lnTo>
                  <a:lnTo>
                    <a:pt x="508" y="446"/>
                  </a:lnTo>
                  <a:lnTo>
                    <a:pt x="511" y="468"/>
                  </a:lnTo>
                  <a:lnTo>
                    <a:pt x="509" y="480"/>
                  </a:lnTo>
                  <a:lnTo>
                    <a:pt x="506" y="491"/>
                  </a:lnTo>
                  <a:lnTo>
                    <a:pt x="509" y="504"/>
                  </a:lnTo>
                  <a:lnTo>
                    <a:pt x="508" y="513"/>
                  </a:lnTo>
                  <a:lnTo>
                    <a:pt x="508" y="520"/>
                  </a:lnTo>
                  <a:lnTo>
                    <a:pt x="510" y="528"/>
                  </a:lnTo>
                  <a:lnTo>
                    <a:pt x="510" y="531"/>
                  </a:lnTo>
                  <a:lnTo>
                    <a:pt x="502" y="538"/>
                  </a:lnTo>
                  <a:lnTo>
                    <a:pt x="492" y="532"/>
                  </a:lnTo>
                  <a:lnTo>
                    <a:pt x="488" y="531"/>
                  </a:lnTo>
                  <a:lnTo>
                    <a:pt x="477" y="532"/>
                  </a:lnTo>
                  <a:lnTo>
                    <a:pt x="473" y="531"/>
                  </a:lnTo>
                  <a:lnTo>
                    <a:pt x="471" y="529"/>
                  </a:lnTo>
                  <a:lnTo>
                    <a:pt x="469" y="528"/>
                  </a:lnTo>
                  <a:lnTo>
                    <a:pt x="467" y="529"/>
                  </a:lnTo>
                  <a:lnTo>
                    <a:pt x="466" y="531"/>
                  </a:lnTo>
                  <a:lnTo>
                    <a:pt x="462" y="534"/>
                  </a:lnTo>
                  <a:lnTo>
                    <a:pt x="460" y="537"/>
                  </a:lnTo>
                  <a:lnTo>
                    <a:pt x="460" y="540"/>
                  </a:lnTo>
                  <a:lnTo>
                    <a:pt x="460" y="545"/>
                  </a:lnTo>
                  <a:lnTo>
                    <a:pt x="464" y="556"/>
                  </a:lnTo>
                  <a:lnTo>
                    <a:pt x="466" y="561"/>
                  </a:lnTo>
                  <a:lnTo>
                    <a:pt x="467" y="563"/>
                  </a:lnTo>
                  <a:lnTo>
                    <a:pt x="470" y="564"/>
                  </a:lnTo>
                  <a:lnTo>
                    <a:pt x="472" y="567"/>
                  </a:lnTo>
                  <a:lnTo>
                    <a:pt x="475" y="572"/>
                  </a:lnTo>
                  <a:lnTo>
                    <a:pt x="480" y="589"/>
                  </a:lnTo>
                  <a:lnTo>
                    <a:pt x="489" y="601"/>
                  </a:lnTo>
                  <a:lnTo>
                    <a:pt x="489" y="608"/>
                  </a:lnTo>
                  <a:lnTo>
                    <a:pt x="490" y="611"/>
                  </a:lnTo>
                  <a:lnTo>
                    <a:pt x="496" y="616"/>
                  </a:lnTo>
                  <a:lnTo>
                    <a:pt x="498" y="627"/>
                  </a:lnTo>
                  <a:lnTo>
                    <a:pt x="502" y="639"/>
                  </a:lnTo>
                  <a:lnTo>
                    <a:pt x="497" y="646"/>
                  </a:lnTo>
                  <a:lnTo>
                    <a:pt x="494" y="650"/>
                  </a:lnTo>
                  <a:lnTo>
                    <a:pt x="493" y="653"/>
                  </a:lnTo>
                  <a:lnTo>
                    <a:pt x="493" y="662"/>
                  </a:lnTo>
                  <a:lnTo>
                    <a:pt x="496" y="669"/>
                  </a:lnTo>
                  <a:lnTo>
                    <a:pt x="502" y="672"/>
                  </a:lnTo>
                  <a:lnTo>
                    <a:pt x="506" y="679"/>
                  </a:lnTo>
                  <a:lnTo>
                    <a:pt x="506" y="691"/>
                  </a:lnTo>
                  <a:lnTo>
                    <a:pt x="508" y="697"/>
                  </a:lnTo>
                  <a:lnTo>
                    <a:pt x="506" y="700"/>
                  </a:lnTo>
                  <a:lnTo>
                    <a:pt x="498" y="715"/>
                  </a:lnTo>
                  <a:lnTo>
                    <a:pt x="485" y="727"/>
                  </a:lnTo>
                  <a:lnTo>
                    <a:pt x="457" y="747"/>
                  </a:lnTo>
                  <a:lnTo>
                    <a:pt x="445" y="759"/>
                  </a:lnTo>
                  <a:lnTo>
                    <a:pt x="442" y="749"/>
                  </a:lnTo>
                  <a:lnTo>
                    <a:pt x="440" y="749"/>
                  </a:lnTo>
                  <a:lnTo>
                    <a:pt x="439" y="732"/>
                  </a:lnTo>
                  <a:lnTo>
                    <a:pt x="437" y="726"/>
                  </a:lnTo>
                  <a:lnTo>
                    <a:pt x="435" y="723"/>
                  </a:lnTo>
                  <a:lnTo>
                    <a:pt x="432" y="721"/>
                  </a:lnTo>
                  <a:lnTo>
                    <a:pt x="430" y="716"/>
                  </a:lnTo>
                  <a:lnTo>
                    <a:pt x="427" y="713"/>
                  </a:lnTo>
                  <a:lnTo>
                    <a:pt x="422" y="711"/>
                  </a:lnTo>
                  <a:lnTo>
                    <a:pt x="421" y="712"/>
                  </a:lnTo>
                  <a:lnTo>
                    <a:pt x="418" y="710"/>
                  </a:lnTo>
                  <a:lnTo>
                    <a:pt x="416" y="707"/>
                  </a:lnTo>
                  <a:lnTo>
                    <a:pt x="412" y="709"/>
                  </a:lnTo>
                  <a:lnTo>
                    <a:pt x="409" y="708"/>
                  </a:lnTo>
                  <a:lnTo>
                    <a:pt x="407" y="709"/>
                  </a:lnTo>
                  <a:lnTo>
                    <a:pt x="406" y="711"/>
                  </a:lnTo>
                  <a:lnTo>
                    <a:pt x="405" y="710"/>
                  </a:lnTo>
                  <a:lnTo>
                    <a:pt x="402" y="708"/>
                  </a:lnTo>
                  <a:lnTo>
                    <a:pt x="400" y="707"/>
                  </a:lnTo>
                  <a:lnTo>
                    <a:pt x="399" y="705"/>
                  </a:lnTo>
                  <a:lnTo>
                    <a:pt x="397" y="705"/>
                  </a:lnTo>
                  <a:lnTo>
                    <a:pt x="393" y="699"/>
                  </a:lnTo>
                  <a:lnTo>
                    <a:pt x="389" y="681"/>
                  </a:lnTo>
                  <a:lnTo>
                    <a:pt x="385" y="672"/>
                  </a:lnTo>
                  <a:lnTo>
                    <a:pt x="385" y="671"/>
                  </a:lnTo>
                  <a:lnTo>
                    <a:pt x="388" y="670"/>
                  </a:lnTo>
                  <a:lnTo>
                    <a:pt x="388" y="665"/>
                  </a:lnTo>
                  <a:lnTo>
                    <a:pt x="385" y="660"/>
                  </a:lnTo>
                  <a:lnTo>
                    <a:pt x="383" y="659"/>
                  </a:lnTo>
                  <a:lnTo>
                    <a:pt x="377" y="662"/>
                  </a:lnTo>
                  <a:lnTo>
                    <a:pt x="374" y="659"/>
                  </a:lnTo>
                  <a:lnTo>
                    <a:pt x="373" y="658"/>
                  </a:lnTo>
                  <a:lnTo>
                    <a:pt x="369" y="657"/>
                  </a:lnTo>
                  <a:lnTo>
                    <a:pt x="363" y="655"/>
                  </a:lnTo>
                  <a:lnTo>
                    <a:pt x="360" y="653"/>
                  </a:lnTo>
                  <a:lnTo>
                    <a:pt x="357" y="652"/>
                  </a:lnTo>
                  <a:lnTo>
                    <a:pt x="357" y="653"/>
                  </a:lnTo>
                  <a:lnTo>
                    <a:pt x="355" y="650"/>
                  </a:lnTo>
                  <a:lnTo>
                    <a:pt x="351" y="644"/>
                  </a:lnTo>
                  <a:lnTo>
                    <a:pt x="350" y="642"/>
                  </a:lnTo>
                  <a:lnTo>
                    <a:pt x="347" y="638"/>
                  </a:lnTo>
                  <a:lnTo>
                    <a:pt x="343" y="636"/>
                  </a:lnTo>
                  <a:lnTo>
                    <a:pt x="340" y="635"/>
                  </a:lnTo>
                  <a:lnTo>
                    <a:pt x="339" y="634"/>
                  </a:lnTo>
                  <a:lnTo>
                    <a:pt x="340" y="634"/>
                  </a:lnTo>
                  <a:lnTo>
                    <a:pt x="342" y="631"/>
                  </a:lnTo>
                  <a:lnTo>
                    <a:pt x="343" y="627"/>
                  </a:lnTo>
                  <a:lnTo>
                    <a:pt x="344" y="626"/>
                  </a:lnTo>
                  <a:lnTo>
                    <a:pt x="341" y="624"/>
                  </a:lnTo>
                  <a:lnTo>
                    <a:pt x="339" y="626"/>
                  </a:lnTo>
                  <a:lnTo>
                    <a:pt x="339" y="625"/>
                  </a:lnTo>
                  <a:lnTo>
                    <a:pt x="338" y="625"/>
                  </a:lnTo>
                  <a:lnTo>
                    <a:pt x="337" y="626"/>
                  </a:lnTo>
                  <a:lnTo>
                    <a:pt x="337" y="624"/>
                  </a:lnTo>
                  <a:lnTo>
                    <a:pt x="337" y="620"/>
                  </a:lnTo>
                  <a:lnTo>
                    <a:pt x="337" y="618"/>
                  </a:lnTo>
                  <a:lnTo>
                    <a:pt x="336" y="618"/>
                  </a:lnTo>
                  <a:lnTo>
                    <a:pt x="335" y="617"/>
                  </a:lnTo>
                  <a:lnTo>
                    <a:pt x="334" y="617"/>
                  </a:lnTo>
                  <a:lnTo>
                    <a:pt x="335" y="610"/>
                  </a:lnTo>
                  <a:lnTo>
                    <a:pt x="335" y="608"/>
                  </a:lnTo>
                  <a:lnTo>
                    <a:pt x="335" y="603"/>
                  </a:lnTo>
                  <a:lnTo>
                    <a:pt x="333" y="602"/>
                  </a:lnTo>
                  <a:lnTo>
                    <a:pt x="332" y="600"/>
                  </a:lnTo>
                  <a:lnTo>
                    <a:pt x="332" y="598"/>
                  </a:lnTo>
                  <a:lnTo>
                    <a:pt x="332" y="597"/>
                  </a:lnTo>
                  <a:lnTo>
                    <a:pt x="332" y="596"/>
                  </a:lnTo>
                  <a:lnTo>
                    <a:pt x="332" y="592"/>
                  </a:lnTo>
                  <a:lnTo>
                    <a:pt x="333" y="590"/>
                  </a:lnTo>
                  <a:lnTo>
                    <a:pt x="334" y="591"/>
                  </a:lnTo>
                  <a:lnTo>
                    <a:pt x="335" y="591"/>
                  </a:lnTo>
                  <a:lnTo>
                    <a:pt x="335" y="588"/>
                  </a:lnTo>
                  <a:lnTo>
                    <a:pt x="335" y="583"/>
                  </a:lnTo>
                  <a:lnTo>
                    <a:pt x="335" y="582"/>
                  </a:lnTo>
                  <a:lnTo>
                    <a:pt x="335" y="579"/>
                  </a:lnTo>
                  <a:lnTo>
                    <a:pt x="334" y="577"/>
                  </a:lnTo>
                  <a:lnTo>
                    <a:pt x="335" y="573"/>
                  </a:lnTo>
                  <a:lnTo>
                    <a:pt x="337" y="573"/>
                  </a:lnTo>
                  <a:lnTo>
                    <a:pt x="337" y="572"/>
                  </a:lnTo>
                  <a:lnTo>
                    <a:pt x="337" y="571"/>
                  </a:lnTo>
                  <a:lnTo>
                    <a:pt x="336" y="570"/>
                  </a:lnTo>
                  <a:lnTo>
                    <a:pt x="334" y="568"/>
                  </a:lnTo>
                  <a:lnTo>
                    <a:pt x="332" y="566"/>
                  </a:lnTo>
                  <a:lnTo>
                    <a:pt x="331" y="565"/>
                  </a:lnTo>
                  <a:lnTo>
                    <a:pt x="330" y="565"/>
                  </a:lnTo>
                  <a:lnTo>
                    <a:pt x="325" y="563"/>
                  </a:lnTo>
                  <a:lnTo>
                    <a:pt x="320" y="561"/>
                  </a:lnTo>
                  <a:lnTo>
                    <a:pt x="315" y="562"/>
                  </a:lnTo>
                  <a:lnTo>
                    <a:pt x="314" y="563"/>
                  </a:lnTo>
                  <a:lnTo>
                    <a:pt x="315" y="563"/>
                  </a:lnTo>
                  <a:lnTo>
                    <a:pt x="314" y="565"/>
                  </a:lnTo>
                  <a:lnTo>
                    <a:pt x="307" y="562"/>
                  </a:lnTo>
                  <a:lnTo>
                    <a:pt x="306" y="561"/>
                  </a:lnTo>
                  <a:lnTo>
                    <a:pt x="307" y="561"/>
                  </a:lnTo>
                  <a:lnTo>
                    <a:pt x="308" y="560"/>
                  </a:lnTo>
                  <a:lnTo>
                    <a:pt x="308" y="559"/>
                  </a:lnTo>
                  <a:lnTo>
                    <a:pt x="306" y="559"/>
                  </a:lnTo>
                  <a:lnTo>
                    <a:pt x="306" y="557"/>
                  </a:lnTo>
                  <a:lnTo>
                    <a:pt x="306" y="556"/>
                  </a:lnTo>
                  <a:lnTo>
                    <a:pt x="304" y="555"/>
                  </a:lnTo>
                  <a:lnTo>
                    <a:pt x="302" y="555"/>
                  </a:lnTo>
                  <a:lnTo>
                    <a:pt x="300" y="556"/>
                  </a:lnTo>
                  <a:lnTo>
                    <a:pt x="300" y="557"/>
                  </a:lnTo>
                  <a:lnTo>
                    <a:pt x="299" y="557"/>
                  </a:lnTo>
                  <a:lnTo>
                    <a:pt x="298" y="556"/>
                  </a:lnTo>
                  <a:lnTo>
                    <a:pt x="298" y="558"/>
                  </a:lnTo>
                  <a:lnTo>
                    <a:pt x="298" y="557"/>
                  </a:lnTo>
                  <a:lnTo>
                    <a:pt x="297" y="557"/>
                  </a:lnTo>
                  <a:lnTo>
                    <a:pt x="296" y="556"/>
                  </a:lnTo>
                  <a:lnTo>
                    <a:pt x="295" y="557"/>
                  </a:lnTo>
                  <a:lnTo>
                    <a:pt x="295" y="556"/>
                  </a:lnTo>
                  <a:lnTo>
                    <a:pt x="296" y="556"/>
                  </a:lnTo>
                  <a:lnTo>
                    <a:pt x="295" y="554"/>
                  </a:lnTo>
                  <a:lnTo>
                    <a:pt x="294" y="555"/>
                  </a:lnTo>
                  <a:lnTo>
                    <a:pt x="295" y="553"/>
                  </a:lnTo>
                  <a:lnTo>
                    <a:pt x="294" y="552"/>
                  </a:lnTo>
                  <a:lnTo>
                    <a:pt x="293" y="552"/>
                  </a:lnTo>
                  <a:lnTo>
                    <a:pt x="293" y="551"/>
                  </a:lnTo>
                  <a:lnTo>
                    <a:pt x="292" y="551"/>
                  </a:lnTo>
                  <a:lnTo>
                    <a:pt x="290" y="550"/>
                  </a:lnTo>
                  <a:lnTo>
                    <a:pt x="289" y="546"/>
                  </a:lnTo>
                  <a:lnTo>
                    <a:pt x="287" y="546"/>
                  </a:lnTo>
                  <a:lnTo>
                    <a:pt x="286" y="544"/>
                  </a:lnTo>
                  <a:lnTo>
                    <a:pt x="285" y="543"/>
                  </a:lnTo>
                  <a:lnTo>
                    <a:pt x="285" y="542"/>
                  </a:lnTo>
                  <a:lnTo>
                    <a:pt x="284" y="542"/>
                  </a:lnTo>
                  <a:lnTo>
                    <a:pt x="283" y="543"/>
                  </a:lnTo>
                  <a:lnTo>
                    <a:pt x="283" y="542"/>
                  </a:lnTo>
                  <a:lnTo>
                    <a:pt x="282" y="539"/>
                  </a:lnTo>
                  <a:lnTo>
                    <a:pt x="282" y="538"/>
                  </a:lnTo>
                  <a:lnTo>
                    <a:pt x="281" y="538"/>
                  </a:lnTo>
                  <a:lnTo>
                    <a:pt x="281" y="536"/>
                  </a:lnTo>
                  <a:lnTo>
                    <a:pt x="281" y="535"/>
                  </a:lnTo>
                  <a:lnTo>
                    <a:pt x="281" y="534"/>
                  </a:lnTo>
                  <a:lnTo>
                    <a:pt x="280" y="534"/>
                  </a:lnTo>
                  <a:lnTo>
                    <a:pt x="280" y="533"/>
                  </a:lnTo>
                  <a:lnTo>
                    <a:pt x="279" y="532"/>
                  </a:lnTo>
                  <a:lnTo>
                    <a:pt x="279" y="531"/>
                  </a:lnTo>
                  <a:lnTo>
                    <a:pt x="278" y="530"/>
                  </a:lnTo>
                  <a:lnTo>
                    <a:pt x="278" y="527"/>
                  </a:lnTo>
                  <a:lnTo>
                    <a:pt x="276" y="524"/>
                  </a:lnTo>
                  <a:lnTo>
                    <a:pt x="274" y="523"/>
                  </a:lnTo>
                  <a:lnTo>
                    <a:pt x="274" y="522"/>
                  </a:lnTo>
                  <a:lnTo>
                    <a:pt x="274" y="520"/>
                  </a:lnTo>
                  <a:lnTo>
                    <a:pt x="274" y="519"/>
                  </a:lnTo>
                  <a:lnTo>
                    <a:pt x="272" y="516"/>
                  </a:lnTo>
                  <a:lnTo>
                    <a:pt x="271" y="515"/>
                  </a:lnTo>
                  <a:lnTo>
                    <a:pt x="270" y="514"/>
                  </a:lnTo>
                  <a:lnTo>
                    <a:pt x="269" y="512"/>
                  </a:lnTo>
                  <a:lnTo>
                    <a:pt x="268" y="511"/>
                  </a:lnTo>
                  <a:lnTo>
                    <a:pt x="268" y="508"/>
                  </a:lnTo>
                  <a:lnTo>
                    <a:pt x="268" y="507"/>
                  </a:lnTo>
                  <a:lnTo>
                    <a:pt x="268" y="505"/>
                  </a:lnTo>
                  <a:lnTo>
                    <a:pt x="266" y="503"/>
                  </a:lnTo>
                  <a:lnTo>
                    <a:pt x="263" y="501"/>
                  </a:lnTo>
                  <a:lnTo>
                    <a:pt x="260" y="500"/>
                  </a:lnTo>
                  <a:lnTo>
                    <a:pt x="253" y="495"/>
                  </a:lnTo>
                  <a:lnTo>
                    <a:pt x="249" y="494"/>
                  </a:lnTo>
                  <a:lnTo>
                    <a:pt x="248" y="493"/>
                  </a:lnTo>
                  <a:lnTo>
                    <a:pt x="248" y="491"/>
                  </a:lnTo>
                  <a:lnTo>
                    <a:pt x="249" y="491"/>
                  </a:lnTo>
                  <a:lnTo>
                    <a:pt x="247" y="487"/>
                  </a:lnTo>
                  <a:lnTo>
                    <a:pt x="247" y="485"/>
                  </a:lnTo>
                  <a:lnTo>
                    <a:pt x="246" y="480"/>
                  </a:lnTo>
                  <a:lnTo>
                    <a:pt x="245" y="479"/>
                  </a:lnTo>
                  <a:lnTo>
                    <a:pt x="245" y="477"/>
                  </a:lnTo>
                  <a:lnTo>
                    <a:pt x="243" y="474"/>
                  </a:lnTo>
                  <a:lnTo>
                    <a:pt x="239" y="470"/>
                  </a:lnTo>
                  <a:lnTo>
                    <a:pt x="236" y="466"/>
                  </a:lnTo>
                  <a:lnTo>
                    <a:pt x="235" y="465"/>
                  </a:lnTo>
                  <a:lnTo>
                    <a:pt x="234" y="464"/>
                  </a:lnTo>
                  <a:lnTo>
                    <a:pt x="233" y="463"/>
                  </a:lnTo>
                  <a:lnTo>
                    <a:pt x="233" y="461"/>
                  </a:lnTo>
                  <a:lnTo>
                    <a:pt x="232" y="459"/>
                  </a:lnTo>
                  <a:lnTo>
                    <a:pt x="231" y="457"/>
                  </a:lnTo>
                  <a:lnTo>
                    <a:pt x="231" y="456"/>
                  </a:lnTo>
                  <a:lnTo>
                    <a:pt x="231" y="448"/>
                  </a:lnTo>
                  <a:lnTo>
                    <a:pt x="225" y="445"/>
                  </a:lnTo>
                  <a:lnTo>
                    <a:pt x="223" y="442"/>
                  </a:lnTo>
                  <a:lnTo>
                    <a:pt x="221" y="437"/>
                  </a:lnTo>
                  <a:lnTo>
                    <a:pt x="220" y="434"/>
                  </a:lnTo>
                  <a:lnTo>
                    <a:pt x="219" y="433"/>
                  </a:lnTo>
                  <a:lnTo>
                    <a:pt x="215" y="432"/>
                  </a:lnTo>
                  <a:lnTo>
                    <a:pt x="214" y="431"/>
                  </a:lnTo>
                  <a:lnTo>
                    <a:pt x="216" y="430"/>
                  </a:lnTo>
                  <a:lnTo>
                    <a:pt x="216" y="428"/>
                  </a:lnTo>
                  <a:lnTo>
                    <a:pt x="215" y="425"/>
                  </a:lnTo>
                  <a:lnTo>
                    <a:pt x="215" y="419"/>
                  </a:lnTo>
                  <a:lnTo>
                    <a:pt x="214" y="419"/>
                  </a:lnTo>
                  <a:lnTo>
                    <a:pt x="215" y="417"/>
                  </a:lnTo>
                  <a:lnTo>
                    <a:pt x="216" y="415"/>
                  </a:lnTo>
                  <a:lnTo>
                    <a:pt x="214" y="411"/>
                  </a:lnTo>
                  <a:lnTo>
                    <a:pt x="214" y="409"/>
                  </a:lnTo>
                  <a:lnTo>
                    <a:pt x="213" y="408"/>
                  </a:lnTo>
                  <a:lnTo>
                    <a:pt x="211" y="408"/>
                  </a:lnTo>
                  <a:lnTo>
                    <a:pt x="214" y="400"/>
                  </a:lnTo>
                  <a:lnTo>
                    <a:pt x="212" y="396"/>
                  </a:lnTo>
                  <a:lnTo>
                    <a:pt x="212" y="393"/>
                  </a:lnTo>
                  <a:lnTo>
                    <a:pt x="210" y="390"/>
                  </a:lnTo>
                  <a:lnTo>
                    <a:pt x="207" y="390"/>
                  </a:lnTo>
                  <a:lnTo>
                    <a:pt x="204" y="391"/>
                  </a:lnTo>
                  <a:lnTo>
                    <a:pt x="203" y="394"/>
                  </a:lnTo>
                  <a:lnTo>
                    <a:pt x="201" y="390"/>
                  </a:lnTo>
                  <a:lnTo>
                    <a:pt x="198" y="388"/>
                  </a:lnTo>
                  <a:lnTo>
                    <a:pt x="197" y="387"/>
                  </a:lnTo>
                  <a:lnTo>
                    <a:pt x="197" y="383"/>
                  </a:lnTo>
                  <a:lnTo>
                    <a:pt x="201" y="374"/>
                  </a:lnTo>
                  <a:lnTo>
                    <a:pt x="200" y="370"/>
                  </a:lnTo>
                  <a:lnTo>
                    <a:pt x="200" y="369"/>
                  </a:lnTo>
                  <a:lnTo>
                    <a:pt x="199" y="370"/>
                  </a:lnTo>
                  <a:lnTo>
                    <a:pt x="197" y="367"/>
                  </a:lnTo>
                  <a:lnTo>
                    <a:pt x="197" y="363"/>
                  </a:lnTo>
                  <a:lnTo>
                    <a:pt x="195" y="360"/>
                  </a:lnTo>
                  <a:lnTo>
                    <a:pt x="193" y="359"/>
                  </a:lnTo>
                  <a:lnTo>
                    <a:pt x="192" y="356"/>
                  </a:lnTo>
                  <a:lnTo>
                    <a:pt x="191" y="355"/>
                  </a:lnTo>
                  <a:lnTo>
                    <a:pt x="189" y="347"/>
                  </a:lnTo>
                  <a:lnTo>
                    <a:pt x="188" y="346"/>
                  </a:lnTo>
                  <a:lnTo>
                    <a:pt x="187" y="345"/>
                  </a:lnTo>
                  <a:lnTo>
                    <a:pt x="184" y="335"/>
                  </a:lnTo>
                  <a:lnTo>
                    <a:pt x="181" y="329"/>
                  </a:lnTo>
                  <a:lnTo>
                    <a:pt x="181" y="323"/>
                  </a:lnTo>
                  <a:lnTo>
                    <a:pt x="179" y="321"/>
                  </a:lnTo>
                  <a:lnTo>
                    <a:pt x="177" y="320"/>
                  </a:lnTo>
                  <a:lnTo>
                    <a:pt x="176" y="321"/>
                  </a:lnTo>
                  <a:lnTo>
                    <a:pt x="174" y="320"/>
                  </a:lnTo>
                  <a:lnTo>
                    <a:pt x="175" y="305"/>
                  </a:lnTo>
                  <a:lnTo>
                    <a:pt x="174" y="302"/>
                  </a:lnTo>
                  <a:lnTo>
                    <a:pt x="176" y="291"/>
                  </a:lnTo>
                  <a:lnTo>
                    <a:pt x="174" y="283"/>
                  </a:lnTo>
                  <a:lnTo>
                    <a:pt x="172" y="280"/>
                  </a:lnTo>
                  <a:lnTo>
                    <a:pt x="170" y="278"/>
                  </a:lnTo>
                  <a:lnTo>
                    <a:pt x="168" y="278"/>
                  </a:lnTo>
                  <a:lnTo>
                    <a:pt x="168" y="279"/>
                  </a:lnTo>
                  <a:lnTo>
                    <a:pt x="167" y="278"/>
                  </a:lnTo>
                  <a:lnTo>
                    <a:pt x="169" y="272"/>
                  </a:lnTo>
                  <a:lnTo>
                    <a:pt x="169" y="265"/>
                  </a:lnTo>
                  <a:lnTo>
                    <a:pt x="166" y="257"/>
                  </a:lnTo>
                  <a:lnTo>
                    <a:pt x="160" y="247"/>
                  </a:lnTo>
                  <a:lnTo>
                    <a:pt x="153" y="232"/>
                  </a:lnTo>
                  <a:lnTo>
                    <a:pt x="152" y="227"/>
                  </a:lnTo>
                  <a:lnTo>
                    <a:pt x="152" y="220"/>
                  </a:lnTo>
                  <a:lnTo>
                    <a:pt x="150" y="214"/>
                  </a:lnTo>
                  <a:lnTo>
                    <a:pt x="151" y="213"/>
                  </a:lnTo>
                  <a:lnTo>
                    <a:pt x="152" y="207"/>
                  </a:lnTo>
                  <a:lnTo>
                    <a:pt x="154" y="197"/>
                  </a:lnTo>
                  <a:lnTo>
                    <a:pt x="154" y="193"/>
                  </a:lnTo>
                  <a:lnTo>
                    <a:pt x="152" y="187"/>
                  </a:lnTo>
                  <a:lnTo>
                    <a:pt x="153" y="186"/>
                  </a:lnTo>
                  <a:lnTo>
                    <a:pt x="153" y="187"/>
                  </a:lnTo>
                  <a:lnTo>
                    <a:pt x="159" y="185"/>
                  </a:lnTo>
                  <a:lnTo>
                    <a:pt x="160" y="182"/>
                  </a:lnTo>
                  <a:lnTo>
                    <a:pt x="159" y="181"/>
                  </a:lnTo>
                  <a:lnTo>
                    <a:pt x="160" y="178"/>
                  </a:lnTo>
                  <a:lnTo>
                    <a:pt x="160" y="176"/>
                  </a:lnTo>
                  <a:lnTo>
                    <a:pt x="159" y="174"/>
                  </a:lnTo>
                  <a:lnTo>
                    <a:pt x="158" y="174"/>
                  </a:lnTo>
                  <a:lnTo>
                    <a:pt x="158" y="173"/>
                  </a:lnTo>
                  <a:lnTo>
                    <a:pt x="157" y="172"/>
                  </a:lnTo>
                  <a:lnTo>
                    <a:pt x="155" y="172"/>
                  </a:lnTo>
                  <a:lnTo>
                    <a:pt x="154" y="172"/>
                  </a:lnTo>
                  <a:lnTo>
                    <a:pt x="148" y="167"/>
                  </a:lnTo>
                  <a:lnTo>
                    <a:pt x="147" y="165"/>
                  </a:lnTo>
                  <a:lnTo>
                    <a:pt x="145" y="165"/>
                  </a:lnTo>
                  <a:lnTo>
                    <a:pt x="141" y="164"/>
                  </a:lnTo>
                  <a:lnTo>
                    <a:pt x="134" y="161"/>
                  </a:lnTo>
                  <a:lnTo>
                    <a:pt x="129" y="159"/>
                  </a:lnTo>
                  <a:lnTo>
                    <a:pt x="128" y="158"/>
                  </a:lnTo>
                  <a:lnTo>
                    <a:pt x="128" y="159"/>
                  </a:lnTo>
                  <a:lnTo>
                    <a:pt x="120" y="156"/>
                  </a:lnTo>
                  <a:lnTo>
                    <a:pt x="120" y="155"/>
                  </a:lnTo>
                  <a:lnTo>
                    <a:pt x="118" y="153"/>
                  </a:lnTo>
                  <a:lnTo>
                    <a:pt x="114" y="152"/>
                  </a:lnTo>
                  <a:lnTo>
                    <a:pt x="113" y="150"/>
                  </a:lnTo>
                  <a:lnTo>
                    <a:pt x="116" y="146"/>
                  </a:lnTo>
                  <a:lnTo>
                    <a:pt x="116" y="145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4" y="134"/>
                  </a:lnTo>
                  <a:lnTo>
                    <a:pt x="112" y="131"/>
                  </a:lnTo>
                  <a:lnTo>
                    <a:pt x="111" y="130"/>
                  </a:lnTo>
                  <a:lnTo>
                    <a:pt x="105" y="126"/>
                  </a:lnTo>
                  <a:lnTo>
                    <a:pt x="104" y="125"/>
                  </a:lnTo>
                  <a:lnTo>
                    <a:pt x="102" y="124"/>
                  </a:lnTo>
                  <a:lnTo>
                    <a:pt x="101" y="124"/>
                  </a:lnTo>
                  <a:lnTo>
                    <a:pt x="99" y="122"/>
                  </a:lnTo>
                  <a:lnTo>
                    <a:pt x="97" y="121"/>
                  </a:lnTo>
                  <a:lnTo>
                    <a:pt x="95" y="121"/>
                  </a:lnTo>
                  <a:lnTo>
                    <a:pt x="95" y="120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2" y="119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1"/>
                  </a:lnTo>
                  <a:lnTo>
                    <a:pt x="86" y="121"/>
                  </a:lnTo>
                  <a:lnTo>
                    <a:pt x="84" y="120"/>
                  </a:lnTo>
                  <a:lnTo>
                    <a:pt x="78" y="123"/>
                  </a:lnTo>
                  <a:lnTo>
                    <a:pt x="78" y="127"/>
                  </a:lnTo>
                  <a:lnTo>
                    <a:pt x="75" y="129"/>
                  </a:lnTo>
                  <a:lnTo>
                    <a:pt x="72" y="128"/>
                  </a:lnTo>
                  <a:lnTo>
                    <a:pt x="68" y="126"/>
                  </a:lnTo>
                  <a:lnTo>
                    <a:pt x="66" y="123"/>
                  </a:lnTo>
                  <a:lnTo>
                    <a:pt x="63" y="121"/>
                  </a:lnTo>
                  <a:lnTo>
                    <a:pt x="61" y="120"/>
                  </a:lnTo>
                  <a:lnTo>
                    <a:pt x="60" y="117"/>
                  </a:lnTo>
                  <a:lnTo>
                    <a:pt x="60" y="116"/>
                  </a:lnTo>
                  <a:lnTo>
                    <a:pt x="57" y="113"/>
                  </a:lnTo>
                  <a:lnTo>
                    <a:pt x="51" y="109"/>
                  </a:lnTo>
                  <a:lnTo>
                    <a:pt x="51" y="108"/>
                  </a:lnTo>
                  <a:lnTo>
                    <a:pt x="50" y="106"/>
                  </a:lnTo>
                  <a:lnTo>
                    <a:pt x="47" y="105"/>
                  </a:lnTo>
                  <a:lnTo>
                    <a:pt x="46" y="104"/>
                  </a:lnTo>
                  <a:lnTo>
                    <a:pt x="46" y="102"/>
                  </a:lnTo>
                  <a:lnTo>
                    <a:pt x="45" y="102"/>
                  </a:lnTo>
                  <a:lnTo>
                    <a:pt x="43" y="99"/>
                  </a:lnTo>
                  <a:lnTo>
                    <a:pt x="43" y="98"/>
                  </a:lnTo>
                  <a:lnTo>
                    <a:pt x="41" y="96"/>
                  </a:lnTo>
                  <a:lnTo>
                    <a:pt x="39" y="94"/>
                  </a:lnTo>
                  <a:lnTo>
                    <a:pt x="35" y="94"/>
                  </a:lnTo>
                  <a:lnTo>
                    <a:pt x="33" y="94"/>
                  </a:lnTo>
                  <a:lnTo>
                    <a:pt x="31" y="93"/>
                  </a:lnTo>
                  <a:lnTo>
                    <a:pt x="29" y="89"/>
                  </a:lnTo>
                  <a:lnTo>
                    <a:pt x="27" y="86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3" y="85"/>
                  </a:lnTo>
                  <a:lnTo>
                    <a:pt x="21" y="88"/>
                  </a:lnTo>
                  <a:lnTo>
                    <a:pt x="22" y="90"/>
                  </a:lnTo>
                  <a:lnTo>
                    <a:pt x="21" y="91"/>
                  </a:lnTo>
                  <a:lnTo>
                    <a:pt x="17" y="90"/>
                  </a:lnTo>
                  <a:lnTo>
                    <a:pt x="15" y="86"/>
                  </a:lnTo>
                  <a:lnTo>
                    <a:pt x="7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3" y="66"/>
                  </a:lnTo>
                  <a:lnTo>
                    <a:pt x="4" y="61"/>
                  </a:lnTo>
                  <a:lnTo>
                    <a:pt x="4" y="41"/>
                  </a:lnTo>
                  <a:lnTo>
                    <a:pt x="7" y="39"/>
                  </a:lnTo>
                  <a:lnTo>
                    <a:pt x="9" y="41"/>
                  </a:lnTo>
                  <a:lnTo>
                    <a:pt x="10" y="28"/>
                  </a:lnTo>
                  <a:lnTo>
                    <a:pt x="18" y="13"/>
                  </a:lnTo>
                  <a:lnTo>
                    <a:pt x="29" y="0"/>
                  </a:lnTo>
                  <a:lnTo>
                    <a:pt x="40" y="16"/>
                  </a:lnTo>
                  <a:lnTo>
                    <a:pt x="143" y="74"/>
                  </a:lnTo>
                  <a:lnTo>
                    <a:pt x="287" y="153"/>
                  </a:lnTo>
                  <a:lnTo>
                    <a:pt x="298" y="159"/>
                  </a:lnTo>
                  <a:lnTo>
                    <a:pt x="300" y="160"/>
                  </a:lnTo>
                  <a:lnTo>
                    <a:pt x="321" y="172"/>
                  </a:lnTo>
                  <a:lnTo>
                    <a:pt x="371" y="176"/>
                  </a:lnTo>
                  <a:lnTo>
                    <a:pt x="485" y="185"/>
                  </a:lnTo>
                  <a:lnTo>
                    <a:pt x="500" y="18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eaLnBrk="1" hangingPunct="1">
                <a:defRPr/>
              </a:pPr>
              <a:endParaRPr lang="es-ES">
                <a:latin typeface="Arial" charset="0"/>
              </a:endParaRPr>
            </a:p>
          </p:txBody>
        </p:sp>
      </p:grpSp>
      <p:graphicFrame>
        <p:nvGraphicFramePr>
          <p:cNvPr id="37" name="Tab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351153"/>
              </p:ext>
            </p:extLst>
          </p:nvPr>
        </p:nvGraphicFramePr>
        <p:xfrm>
          <a:off x="5190624" y="1146027"/>
          <a:ext cx="3586247" cy="3364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080120"/>
                <a:gridCol w="849943"/>
              </a:tblGrid>
              <a:tr h="301563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Entidad</a:t>
                      </a:r>
                      <a:r>
                        <a:rPr lang="es-MX" sz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Federativa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Casos</a:t>
                      </a:r>
                      <a:endParaRPr lang="es-MX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Def</a:t>
                      </a:r>
                      <a:r>
                        <a:rPr lang="es-MX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.</a:t>
                      </a:r>
                      <a:endParaRPr lang="es-MX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Querétaro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Coahuila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Luis Potosí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Aguascalientes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Zacatecas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Jalisco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Hidalgo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Guanajuato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Veracruz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 León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560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Tamaulipas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2051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Resto Entidades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16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Republica Mexicana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316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bg1"/>
            </a:gs>
            <a:gs pos="93000">
              <a:srgbClr val="008000">
                <a:alpha val="11000"/>
              </a:srgbClr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313661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i="1" dirty="0"/>
              <a:t>Objetivos de Desarrollo Sostenible</a:t>
            </a:r>
            <a:endParaRPr lang="es-MX" sz="3200" b="1" dirty="0">
              <a:solidFill>
                <a:srgbClr val="0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308304" y="116632"/>
            <a:ext cx="1579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chemeClr val="bg1"/>
                </a:solidFill>
              </a:rPr>
              <a:t>Salud</a:t>
            </a:r>
            <a:endParaRPr lang="es-MX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951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1106711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96299" y="5763085"/>
            <a:ext cx="8441391" cy="22923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>
                <a:solidFill>
                  <a:srgbClr val="FFFFFF"/>
                </a:solidFill>
              </a:rPr>
              <a:t>2030: Reducir la tasa mundial de Mortalidad Materna a menos de 70 por cada 100 mil Nacidos Vivos.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319618" y="1796238"/>
            <a:ext cx="389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Mortalidad Materna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477919" y="1690762"/>
            <a:ext cx="2134924" cy="33135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b="1" i="1" dirty="0">
                <a:solidFill>
                  <a:srgbClr val="FFFFFF"/>
                </a:solidFill>
              </a:rPr>
              <a:t>RMM SLP: </a:t>
            </a:r>
            <a:r>
              <a:rPr lang="es-MX" b="1" i="1" dirty="0" smtClean="0">
                <a:solidFill>
                  <a:srgbClr val="FFFFFF"/>
                </a:solidFill>
              </a:rPr>
              <a:t>30.5</a:t>
            </a:r>
            <a:endParaRPr lang="es-MX" b="1" i="1" dirty="0">
              <a:solidFill>
                <a:srgbClr val="FFFFFF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2898" y="2156775"/>
            <a:ext cx="58696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 smtClean="0"/>
              <a:t>98.14% </a:t>
            </a:r>
            <a:r>
              <a:rPr lang="es-MX" sz="1350" b="1" dirty="0"/>
              <a:t>de partos con asistencia de personal </a:t>
            </a:r>
            <a:r>
              <a:rPr lang="es-MX" sz="1350" b="1" dirty="0" smtClean="0"/>
              <a:t>sanitario especializado.</a:t>
            </a:r>
            <a:endParaRPr lang="es-MX" sz="135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342899" y="5351876"/>
            <a:ext cx="18833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DGE.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477918" y="2074248"/>
            <a:ext cx="2134923" cy="33135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>
                <a:solidFill>
                  <a:srgbClr val="FFFFFF"/>
                </a:solidFill>
              </a:rPr>
              <a:t>RMM </a:t>
            </a:r>
            <a:r>
              <a:rPr lang="es-MX" b="1" i="1" dirty="0" smtClean="0">
                <a:solidFill>
                  <a:srgbClr val="FFFFFF"/>
                </a:solidFill>
              </a:rPr>
              <a:t>Nacional: 32.0</a:t>
            </a:r>
            <a:endParaRPr lang="es-MX" b="1" i="1" dirty="0">
              <a:solidFill>
                <a:srgbClr val="FFFFFF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00026" y="6229810"/>
            <a:ext cx="8441391" cy="22923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 smtClean="0">
                <a:solidFill>
                  <a:srgbClr val="FFFFFF"/>
                </a:solidFill>
              </a:rPr>
              <a:t>2018: Mantener la cobertura del 98% de partos con asistencia de personal sanitario especializado. </a:t>
            </a:r>
            <a:endParaRPr lang="es-MX" sz="1500" b="1" i="1" dirty="0">
              <a:solidFill>
                <a:srgbClr val="FFFFFF"/>
              </a:solidFill>
            </a:endParaRPr>
          </a:p>
        </p:txBody>
      </p:sp>
      <p:pic>
        <p:nvPicPr>
          <p:cNvPr id="12" name="11 Imagen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7" t="64720" r="2512" b="4247"/>
          <a:stretch/>
        </p:blipFill>
        <p:spPr bwMode="auto">
          <a:xfrm>
            <a:off x="0" y="2456857"/>
            <a:ext cx="9144000" cy="32549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uadroTexto 12"/>
          <p:cNvSpPr txBox="1"/>
          <p:nvPr/>
        </p:nvSpPr>
        <p:spPr>
          <a:xfrm>
            <a:off x="495299" y="5418548"/>
            <a:ext cx="18833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DGE.</a:t>
            </a:r>
          </a:p>
        </p:txBody>
      </p:sp>
    </p:spTree>
    <p:extLst>
      <p:ext uri="{BB962C8B-B14F-4D97-AF65-F5344CB8AC3E}">
        <p14:creationId xmlns:p14="http://schemas.microsoft.com/office/powerpoint/2010/main" val="2443416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1131095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42900" y="5351879"/>
            <a:ext cx="8441391" cy="5691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>
                <a:solidFill>
                  <a:schemeClr val="bg1"/>
                </a:solidFill>
              </a:rPr>
              <a:t>2030: Reducir la Mortalidad Neonatal hasta 12 por cada 1 mil Nacidos Vivos, en Menores de 5 años hasta 25 por cada 1 mil Nacidos Vivos.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976712" y="1922849"/>
            <a:ext cx="516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Mortalidad Neonatal y en Menores de 5 años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623636" y="2369052"/>
            <a:ext cx="4077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MX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ndara" panose="020E0502030303020204" pitchFamily="34" charset="0"/>
              </a:rPr>
              <a:t>Mortalidad Infantil en México y San Luis Potosí </a:t>
            </a:r>
          </a:p>
          <a:p>
            <a:pPr algn="ctr" eaLnBrk="0" hangingPunct="0"/>
            <a:r>
              <a:rPr lang="es-MX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ndara" panose="020E0502030303020204" pitchFamily="34" charset="0"/>
              </a:rPr>
              <a:t>1990 – 2017*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14009" y="3060225"/>
            <a:ext cx="2577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/>
              <a:t>T</a:t>
            </a:r>
          </a:p>
          <a:p>
            <a:r>
              <a:rPr lang="es-MX" sz="1200" b="1" i="1" dirty="0"/>
              <a:t>A</a:t>
            </a:r>
          </a:p>
          <a:p>
            <a:r>
              <a:rPr lang="es-MX" sz="1200" b="1" i="1" dirty="0"/>
              <a:t>S</a:t>
            </a:r>
          </a:p>
          <a:p>
            <a:r>
              <a:rPr lang="es-MX" sz="1200" b="1" i="1" dirty="0"/>
              <a:t>A*</a:t>
            </a: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603623931"/>
              </p:ext>
            </p:extLst>
          </p:nvPr>
        </p:nvGraphicFramePr>
        <p:xfrm>
          <a:off x="471792" y="2709315"/>
          <a:ext cx="4831831" cy="2474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/>
          <p:cNvSpPr/>
          <p:nvPr/>
        </p:nvSpPr>
        <p:spPr>
          <a:xfrm>
            <a:off x="5424409" y="2709314"/>
            <a:ext cx="1160585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Neonatal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424408" y="3587077"/>
            <a:ext cx="1160585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&lt; 5 años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424408" y="4022282"/>
            <a:ext cx="1160585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% Niños con Esq. </a:t>
            </a:r>
            <a:r>
              <a:rPr lang="es-MX" sz="1350" b="1" i="1" dirty="0" err="1"/>
              <a:t>comp</a:t>
            </a:r>
            <a:endParaRPr lang="es-MX" sz="1350" b="1" i="1" dirty="0"/>
          </a:p>
        </p:txBody>
      </p:sp>
      <p:sp>
        <p:nvSpPr>
          <p:cNvPr id="13" name="Rectángulo 12"/>
          <p:cNvSpPr/>
          <p:nvPr/>
        </p:nvSpPr>
        <p:spPr>
          <a:xfrm>
            <a:off x="7934953" y="4022282"/>
            <a:ext cx="1051664" cy="32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91%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7934953" y="2709315"/>
            <a:ext cx="1051664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5 x </a:t>
            </a:r>
            <a:r>
              <a:rPr lang="es-MX" sz="1350" b="1" i="1" dirty="0"/>
              <a:t>mil NV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7934953" y="3594149"/>
            <a:ext cx="1051664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13</a:t>
            </a:r>
            <a:r>
              <a:rPr lang="es-MX" sz="1350" b="1" i="1" dirty="0" smtClean="0"/>
              <a:t>.8 </a:t>
            </a:r>
            <a:endParaRPr lang="es-MX" sz="1350" b="1" i="1" dirty="0"/>
          </a:p>
          <a:p>
            <a:pPr algn="ctr"/>
            <a:r>
              <a:rPr lang="es-MX" sz="1350" b="1" i="1" dirty="0"/>
              <a:t>x mil NV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424408" y="3142458"/>
            <a:ext cx="1160585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Infantil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7934953" y="3149531"/>
            <a:ext cx="1051664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11</a:t>
            </a:r>
            <a:r>
              <a:rPr lang="es-MX" sz="1350" b="1" i="1" dirty="0" smtClean="0"/>
              <a:t>.3</a:t>
            </a:r>
            <a:endParaRPr lang="es-MX" sz="1350" b="1" i="1" dirty="0"/>
          </a:p>
          <a:p>
            <a:pPr algn="ctr"/>
            <a:r>
              <a:rPr lang="es-MX" sz="1350" b="1" i="1" dirty="0"/>
              <a:t>x mil NV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151410" y="4880638"/>
            <a:ext cx="3919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b="1" i="1" dirty="0"/>
              <a:t>Fuente: DGIS, SEED 2016 – 2017 (Información Preliminar). </a:t>
            </a:r>
          </a:p>
          <a:p>
            <a:pPr algn="r"/>
            <a:r>
              <a:rPr lang="es-MX" sz="1050" b="1" i="1" dirty="0"/>
              <a:t>*Tasa por Mil NV</a:t>
            </a:r>
            <a:r>
              <a:rPr lang="es-MX" sz="1050" b="1" i="1" dirty="0" smtClean="0"/>
              <a:t>.     **Septiembre 2017.       </a:t>
            </a:r>
            <a:r>
              <a:rPr lang="es-MX" sz="1050" b="1" i="1" baseline="30000" dirty="0" smtClean="0"/>
              <a:t>Y</a:t>
            </a:r>
            <a:r>
              <a:rPr lang="es-MX" sz="1050" b="1" i="1" dirty="0" smtClean="0"/>
              <a:t>al 2015.</a:t>
            </a:r>
            <a:endParaRPr lang="es-MX" sz="1050" b="1" i="1" dirty="0"/>
          </a:p>
        </p:txBody>
      </p:sp>
      <p:sp>
        <p:nvSpPr>
          <p:cNvPr id="19" name="Rectángulo 18"/>
          <p:cNvSpPr/>
          <p:nvPr/>
        </p:nvSpPr>
        <p:spPr>
          <a:xfrm>
            <a:off x="6734140" y="4022281"/>
            <a:ext cx="1051664" cy="32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77</a:t>
            </a:r>
            <a:r>
              <a:rPr lang="es-MX" b="1" i="1" dirty="0" smtClean="0"/>
              <a:t>.59%</a:t>
            </a:r>
            <a:endParaRPr lang="es-MX" b="1" i="1" dirty="0"/>
          </a:p>
        </p:txBody>
      </p:sp>
      <p:sp>
        <p:nvSpPr>
          <p:cNvPr id="20" name="Rectángulo 19"/>
          <p:cNvSpPr/>
          <p:nvPr/>
        </p:nvSpPr>
        <p:spPr>
          <a:xfrm>
            <a:off x="6734140" y="2709314"/>
            <a:ext cx="1051664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3.6 x mil NV</a:t>
            </a:r>
            <a:endParaRPr lang="es-MX" sz="1350" b="1" i="1" dirty="0"/>
          </a:p>
        </p:txBody>
      </p:sp>
      <p:sp>
        <p:nvSpPr>
          <p:cNvPr id="21" name="Rectángulo 20"/>
          <p:cNvSpPr/>
          <p:nvPr/>
        </p:nvSpPr>
        <p:spPr>
          <a:xfrm>
            <a:off x="6734140" y="3594148"/>
            <a:ext cx="1051664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14.4 </a:t>
            </a:r>
            <a:endParaRPr lang="es-MX" sz="1350" b="1" i="1" dirty="0"/>
          </a:p>
          <a:p>
            <a:pPr algn="ctr"/>
            <a:r>
              <a:rPr lang="es-MX" sz="1350" b="1" i="1" dirty="0"/>
              <a:t>x mil NV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6734140" y="3149530"/>
            <a:ext cx="1051664" cy="350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11.6</a:t>
            </a:r>
            <a:endParaRPr lang="es-MX" sz="1350" b="1" i="1" dirty="0"/>
          </a:p>
          <a:p>
            <a:pPr algn="ctr"/>
            <a:r>
              <a:rPr lang="es-MX" sz="1350" b="1" i="1" dirty="0"/>
              <a:t>x mil NV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734140" y="2369052"/>
            <a:ext cx="10516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400" b="1" i="1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Nacional</a:t>
            </a:r>
            <a:r>
              <a:rPr kumimoji="0" lang="es-MX" sz="1400" b="1" i="1" u="none" strike="noStrike" cap="none" spc="0" normalizeH="0" baseline="30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Y</a:t>
            </a:r>
            <a:endParaRPr kumimoji="0" lang="es-MX" sz="1400" b="1" i="1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7935176" y="2349681"/>
            <a:ext cx="10516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400" b="1" i="1" dirty="0" smtClean="0"/>
              <a:t>Estatal**</a:t>
            </a:r>
            <a:endParaRPr kumimoji="0" lang="es-MX" sz="14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25414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1131095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876831" y="1850768"/>
            <a:ext cx="389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Mortalidad </a:t>
            </a:r>
            <a:r>
              <a:rPr lang="es-MX" b="1" i="1" dirty="0" err="1"/>
              <a:t>EDA´s</a:t>
            </a:r>
            <a:r>
              <a:rPr lang="es-MX" b="1" i="1" dirty="0"/>
              <a:t> Menores 5 años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236121" y="2018813"/>
            <a:ext cx="1548170" cy="5044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Nacional: 7.6</a:t>
            </a:r>
            <a:endParaRPr lang="es-MX" b="1" i="1" dirty="0"/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 rot="16200000">
            <a:off x="541147" y="3452496"/>
            <a:ext cx="65424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s-MX" sz="1200" b="1" dirty="0">
                <a:latin typeface="Arial" pitchFamily="34" charset="0"/>
                <a:cs typeface="Arial" pitchFamily="34" charset="0"/>
              </a:rPr>
              <a:t>Tasa**</a:t>
            </a:r>
            <a:endParaRPr lang="es-MX" sz="33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926 Gráfico"/>
          <p:cNvGraphicFramePr/>
          <p:nvPr>
            <p:extLst>
              <p:ext uri="{D42A27DB-BD31-4B8C-83A1-F6EECF244321}">
                <p14:modId xmlns:p14="http://schemas.microsoft.com/office/powerpoint/2010/main" val="1104027772"/>
              </p:ext>
            </p:extLst>
          </p:nvPr>
        </p:nvGraphicFramePr>
        <p:xfrm>
          <a:off x="1244992" y="2271054"/>
          <a:ext cx="6351562" cy="2609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ángulo 9"/>
          <p:cNvSpPr/>
          <p:nvPr/>
        </p:nvSpPr>
        <p:spPr>
          <a:xfrm>
            <a:off x="342900" y="5351879"/>
            <a:ext cx="8441391" cy="5691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>
                <a:solidFill>
                  <a:schemeClr val="bg1"/>
                </a:solidFill>
              </a:rPr>
              <a:t>2030: Reducir la Mortalidad Neonatal hasta 12 por cada 1 mil Nacidos Vivos, en Menores de 5 años hasta 25 por cada 1 mil Nacidos Vivos.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151410" y="4880638"/>
            <a:ext cx="3919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b="1" i="1" dirty="0"/>
              <a:t>Fuente: DGIS, SEED 2016 – 2017 (Información Preliminar). </a:t>
            </a:r>
          </a:p>
          <a:p>
            <a:pPr algn="r"/>
            <a:r>
              <a:rPr lang="es-MX" sz="1050" b="1" i="1" dirty="0"/>
              <a:t>*Tasa por 100 Mil &lt;5 a.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236121" y="2708027"/>
            <a:ext cx="1548170" cy="5044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SLP: </a:t>
            </a:r>
            <a:r>
              <a:rPr lang="es-MX" b="1" i="1" dirty="0" smtClean="0"/>
              <a:t>4.4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29558285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1131095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682688" y="1917365"/>
            <a:ext cx="389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Mortalidad </a:t>
            </a:r>
            <a:r>
              <a:rPr lang="es-MX" b="1" i="1" dirty="0" err="1"/>
              <a:t>IRA´s</a:t>
            </a:r>
            <a:r>
              <a:rPr lang="es-MX" b="1" i="1" dirty="0"/>
              <a:t> Menores 5 años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343775" y="2332541"/>
            <a:ext cx="1571626" cy="5044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SLP: </a:t>
            </a:r>
            <a:r>
              <a:rPr lang="es-MX" b="1" i="1" dirty="0" smtClean="0"/>
              <a:t>16.1</a:t>
            </a:r>
            <a:endParaRPr lang="es-MX" b="1" i="1" dirty="0"/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 rot="16200000">
            <a:off x="528875" y="3006317"/>
            <a:ext cx="6546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s-MX" sz="1350" b="1" dirty="0">
                <a:latin typeface="Arial" pitchFamily="34" charset="0"/>
                <a:cs typeface="Arial" pitchFamily="34" charset="0"/>
              </a:rPr>
              <a:t>Tasa**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926 Gráfico"/>
          <p:cNvGraphicFramePr/>
          <p:nvPr>
            <p:extLst>
              <p:ext uri="{D42A27DB-BD31-4B8C-83A1-F6EECF244321}">
                <p14:modId xmlns:p14="http://schemas.microsoft.com/office/powerpoint/2010/main" val="1854028882"/>
              </p:ext>
            </p:extLst>
          </p:nvPr>
        </p:nvGraphicFramePr>
        <p:xfrm>
          <a:off x="1206355" y="2142487"/>
          <a:ext cx="6718979" cy="2659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ángulo 9"/>
          <p:cNvSpPr/>
          <p:nvPr/>
        </p:nvSpPr>
        <p:spPr>
          <a:xfrm>
            <a:off x="342900" y="5351879"/>
            <a:ext cx="8441391" cy="56912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>
                <a:solidFill>
                  <a:schemeClr val="bg1"/>
                </a:solidFill>
              </a:rPr>
              <a:t>2030: Reducir la Mortalidad Neonatal hasta 12 por cada 1 mil Nacidos Vivos, en Menores de 5 años hasta 25 por cada 1 mil Nacidos Vivos.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151410" y="4880638"/>
            <a:ext cx="3919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b="1" i="1" dirty="0"/>
              <a:t>Fuente: DGIS, SEED 2016 – 2017 (Información Preliminar). </a:t>
            </a:r>
          </a:p>
          <a:p>
            <a:pPr algn="r"/>
            <a:r>
              <a:rPr lang="es-MX" sz="1050" b="1" i="1" dirty="0"/>
              <a:t>*Tasa por 100 Mil &lt;5 a.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343775" y="1694751"/>
            <a:ext cx="1571625" cy="5044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Nacional: 16.2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22623040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342900" y="1131095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617133" y="1960718"/>
            <a:ext cx="389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Paludismo</a:t>
            </a:r>
            <a:endParaRPr lang="es-MX" b="1" i="1" dirty="0"/>
          </a:p>
        </p:txBody>
      </p:sp>
      <p:sp>
        <p:nvSpPr>
          <p:cNvPr id="15" name="Rectángulo 14"/>
          <p:cNvSpPr/>
          <p:nvPr/>
        </p:nvSpPr>
        <p:spPr>
          <a:xfrm>
            <a:off x="7234414" y="2347905"/>
            <a:ext cx="1680986" cy="5044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SLP 2017: </a:t>
            </a:r>
          </a:p>
          <a:p>
            <a:pPr algn="ctr"/>
            <a:r>
              <a:rPr lang="es-MX" b="1" i="1" dirty="0" smtClean="0"/>
              <a:t>0.18 </a:t>
            </a:r>
            <a:r>
              <a:rPr lang="es-MX" b="1" i="1" dirty="0"/>
              <a:t>x 100 mil.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342900" y="5260671"/>
            <a:ext cx="8441391" cy="63922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/>
              <a:t>De aquí a 2030, poner fin a las epidemias del SIDA, la tuberculosis, la malaria y las enfermedades tropicales desatendidas y combatir la hepatitis, las enfermedades transmitidas por el agua y otras enfermedades transmisibles</a:t>
            </a:r>
            <a:endParaRPr lang="es-MX" sz="1500" b="1" i="1" dirty="0">
              <a:solidFill>
                <a:schemeClr val="bg1"/>
              </a:solidFill>
            </a:endParaRPr>
          </a:p>
        </p:txBody>
      </p:sp>
      <p:graphicFrame>
        <p:nvGraphicFramePr>
          <p:cNvPr id="17" name="Object 10"/>
          <p:cNvGraphicFramePr>
            <a:graphicFrameLocks noChangeAspect="1"/>
          </p:cNvGraphicFramePr>
          <p:nvPr>
            <p:extLst/>
          </p:nvPr>
        </p:nvGraphicFramePr>
        <p:xfrm>
          <a:off x="764631" y="2165570"/>
          <a:ext cx="6603541" cy="293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Hoja de cálculo" r:id="rId4" imgW="5314866" imgH="2905025" progId="Excel.Sheet.8">
                  <p:embed/>
                </p:oleObj>
              </mc:Choice>
              <mc:Fallback>
                <p:oleObj name="Hoja de cálculo" r:id="rId4" imgW="5314866" imgH="290502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631" y="2165570"/>
                        <a:ext cx="6603541" cy="293457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9 CuadroTexto"/>
          <p:cNvSpPr txBox="1">
            <a:spLocks noChangeArrowheads="1"/>
          </p:cNvSpPr>
          <p:nvPr/>
        </p:nvSpPr>
        <p:spPr bwMode="auto">
          <a:xfrm>
            <a:off x="813640" y="2942865"/>
            <a:ext cx="161925" cy="113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350" b="1" dirty="0">
                <a:solidFill>
                  <a:prstClr val="black"/>
                </a:solidFill>
              </a:rPr>
              <a:t>CASOS</a:t>
            </a:r>
          </a:p>
        </p:txBody>
      </p:sp>
      <p:grpSp>
        <p:nvGrpSpPr>
          <p:cNvPr id="19" name="Group 12"/>
          <p:cNvGrpSpPr>
            <a:grpSpLocks/>
          </p:cNvGrpSpPr>
          <p:nvPr/>
        </p:nvGrpSpPr>
        <p:grpSpPr bwMode="auto">
          <a:xfrm>
            <a:off x="5421855" y="2142487"/>
            <a:ext cx="3078289" cy="2375759"/>
            <a:chOff x="672" y="1104"/>
            <a:chExt cx="2940" cy="2640"/>
          </a:xfrm>
        </p:grpSpPr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3390" y="2782"/>
              <a:ext cx="217" cy="326"/>
            </a:xfrm>
            <a:custGeom>
              <a:avLst/>
              <a:gdLst>
                <a:gd name="T0" fmla="*/ 1 w 336"/>
                <a:gd name="T1" fmla="*/ 1 h 530"/>
                <a:gd name="T2" fmla="*/ 1 w 336"/>
                <a:gd name="T3" fmla="*/ 1 h 530"/>
                <a:gd name="T4" fmla="*/ 1 w 336"/>
                <a:gd name="T5" fmla="*/ 1 h 530"/>
                <a:gd name="T6" fmla="*/ 1 w 336"/>
                <a:gd name="T7" fmla="*/ 1 h 530"/>
                <a:gd name="T8" fmla="*/ 1 w 336"/>
                <a:gd name="T9" fmla="*/ 1 h 530"/>
                <a:gd name="T10" fmla="*/ 1 w 336"/>
                <a:gd name="T11" fmla="*/ 1 h 530"/>
                <a:gd name="T12" fmla="*/ 1 w 336"/>
                <a:gd name="T13" fmla="*/ 1 h 530"/>
                <a:gd name="T14" fmla="*/ 1 w 336"/>
                <a:gd name="T15" fmla="*/ 1 h 530"/>
                <a:gd name="T16" fmla="*/ 1 w 336"/>
                <a:gd name="T17" fmla="*/ 1 h 530"/>
                <a:gd name="T18" fmla="*/ 1 w 336"/>
                <a:gd name="T19" fmla="*/ 1 h 530"/>
                <a:gd name="T20" fmla="*/ 1 w 336"/>
                <a:gd name="T21" fmla="*/ 1 h 530"/>
                <a:gd name="T22" fmla="*/ 1 w 336"/>
                <a:gd name="T23" fmla="*/ 1 h 530"/>
                <a:gd name="T24" fmla="*/ 1 w 336"/>
                <a:gd name="T25" fmla="*/ 1 h 530"/>
                <a:gd name="T26" fmla="*/ 1 w 336"/>
                <a:gd name="T27" fmla="*/ 1 h 530"/>
                <a:gd name="T28" fmla="*/ 1 w 336"/>
                <a:gd name="T29" fmla="*/ 1 h 530"/>
                <a:gd name="T30" fmla="*/ 1 w 336"/>
                <a:gd name="T31" fmla="*/ 1 h 530"/>
                <a:gd name="T32" fmla="*/ 1 w 336"/>
                <a:gd name="T33" fmla="*/ 1 h 530"/>
                <a:gd name="T34" fmla="*/ 1 w 336"/>
                <a:gd name="T35" fmla="*/ 1 h 530"/>
                <a:gd name="T36" fmla="*/ 1 w 336"/>
                <a:gd name="T37" fmla="*/ 1 h 530"/>
                <a:gd name="T38" fmla="*/ 1 w 336"/>
                <a:gd name="T39" fmla="*/ 1 h 530"/>
                <a:gd name="T40" fmla="*/ 1 w 336"/>
                <a:gd name="T41" fmla="*/ 1 h 530"/>
                <a:gd name="T42" fmla="*/ 1 w 336"/>
                <a:gd name="T43" fmla="*/ 1 h 530"/>
                <a:gd name="T44" fmla="*/ 1 w 336"/>
                <a:gd name="T45" fmla="*/ 1 h 530"/>
                <a:gd name="T46" fmla="*/ 1 w 336"/>
                <a:gd name="T47" fmla="*/ 1 h 530"/>
                <a:gd name="T48" fmla="*/ 1 w 336"/>
                <a:gd name="T49" fmla="*/ 1 h 530"/>
                <a:gd name="T50" fmla="*/ 1 w 336"/>
                <a:gd name="T51" fmla="*/ 1 h 530"/>
                <a:gd name="T52" fmla="*/ 1 w 336"/>
                <a:gd name="T53" fmla="*/ 1 h 530"/>
                <a:gd name="T54" fmla="*/ 1 w 336"/>
                <a:gd name="T55" fmla="*/ 1 h 530"/>
                <a:gd name="T56" fmla="*/ 1 w 336"/>
                <a:gd name="T57" fmla="*/ 1 h 530"/>
                <a:gd name="T58" fmla="*/ 0 w 336"/>
                <a:gd name="T59" fmla="*/ 0 h 530"/>
                <a:gd name="T60" fmla="*/ 2 w 336"/>
                <a:gd name="T61" fmla="*/ 1 h 530"/>
                <a:gd name="T62" fmla="*/ 2 w 336"/>
                <a:gd name="T63" fmla="*/ 1 h 530"/>
                <a:gd name="T64" fmla="*/ 1 w 336"/>
                <a:gd name="T65" fmla="*/ 1 h 530"/>
                <a:gd name="T66" fmla="*/ 1 w 336"/>
                <a:gd name="T67" fmla="*/ 1 h 530"/>
                <a:gd name="T68" fmla="*/ 1 w 336"/>
                <a:gd name="T69" fmla="*/ 1 h 530"/>
                <a:gd name="T70" fmla="*/ 1 w 336"/>
                <a:gd name="T71" fmla="*/ 1 h 530"/>
                <a:gd name="T72" fmla="*/ 1 w 336"/>
                <a:gd name="T73" fmla="*/ 1 h 530"/>
                <a:gd name="T74" fmla="*/ 1 w 336"/>
                <a:gd name="T75" fmla="*/ 1 h 530"/>
                <a:gd name="T76" fmla="*/ 1 w 336"/>
                <a:gd name="T77" fmla="*/ 1 h 530"/>
                <a:gd name="T78" fmla="*/ 1 w 336"/>
                <a:gd name="T79" fmla="*/ 1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390" y="2782"/>
              <a:ext cx="217" cy="326"/>
            </a:xfrm>
            <a:custGeom>
              <a:avLst/>
              <a:gdLst>
                <a:gd name="T0" fmla="*/ 1 w 336"/>
                <a:gd name="T1" fmla="*/ 1 h 530"/>
                <a:gd name="T2" fmla="*/ 1 w 336"/>
                <a:gd name="T3" fmla="*/ 1 h 530"/>
                <a:gd name="T4" fmla="*/ 1 w 336"/>
                <a:gd name="T5" fmla="*/ 1 h 530"/>
                <a:gd name="T6" fmla="*/ 1 w 336"/>
                <a:gd name="T7" fmla="*/ 1 h 530"/>
                <a:gd name="T8" fmla="*/ 1 w 336"/>
                <a:gd name="T9" fmla="*/ 1 h 530"/>
                <a:gd name="T10" fmla="*/ 1 w 336"/>
                <a:gd name="T11" fmla="*/ 1 h 530"/>
                <a:gd name="T12" fmla="*/ 1 w 336"/>
                <a:gd name="T13" fmla="*/ 1 h 530"/>
                <a:gd name="T14" fmla="*/ 1 w 336"/>
                <a:gd name="T15" fmla="*/ 1 h 530"/>
                <a:gd name="T16" fmla="*/ 1 w 336"/>
                <a:gd name="T17" fmla="*/ 1 h 530"/>
                <a:gd name="T18" fmla="*/ 1 w 336"/>
                <a:gd name="T19" fmla="*/ 1 h 530"/>
                <a:gd name="T20" fmla="*/ 1 w 336"/>
                <a:gd name="T21" fmla="*/ 1 h 530"/>
                <a:gd name="T22" fmla="*/ 1 w 336"/>
                <a:gd name="T23" fmla="*/ 1 h 530"/>
                <a:gd name="T24" fmla="*/ 1 w 336"/>
                <a:gd name="T25" fmla="*/ 1 h 530"/>
                <a:gd name="T26" fmla="*/ 1 w 336"/>
                <a:gd name="T27" fmla="*/ 1 h 530"/>
                <a:gd name="T28" fmla="*/ 1 w 336"/>
                <a:gd name="T29" fmla="*/ 1 h 530"/>
                <a:gd name="T30" fmla="*/ 1 w 336"/>
                <a:gd name="T31" fmla="*/ 1 h 530"/>
                <a:gd name="T32" fmla="*/ 1 w 336"/>
                <a:gd name="T33" fmla="*/ 1 h 530"/>
                <a:gd name="T34" fmla="*/ 1 w 336"/>
                <a:gd name="T35" fmla="*/ 1 h 530"/>
                <a:gd name="T36" fmla="*/ 1 w 336"/>
                <a:gd name="T37" fmla="*/ 1 h 530"/>
                <a:gd name="T38" fmla="*/ 1 w 336"/>
                <a:gd name="T39" fmla="*/ 1 h 530"/>
                <a:gd name="T40" fmla="*/ 1 w 336"/>
                <a:gd name="T41" fmla="*/ 1 h 530"/>
                <a:gd name="T42" fmla="*/ 1 w 336"/>
                <a:gd name="T43" fmla="*/ 1 h 530"/>
                <a:gd name="T44" fmla="*/ 1 w 336"/>
                <a:gd name="T45" fmla="*/ 1 h 530"/>
                <a:gd name="T46" fmla="*/ 1 w 336"/>
                <a:gd name="T47" fmla="*/ 1 h 530"/>
                <a:gd name="T48" fmla="*/ 1 w 336"/>
                <a:gd name="T49" fmla="*/ 1 h 530"/>
                <a:gd name="T50" fmla="*/ 1 w 336"/>
                <a:gd name="T51" fmla="*/ 1 h 530"/>
                <a:gd name="T52" fmla="*/ 1 w 336"/>
                <a:gd name="T53" fmla="*/ 1 h 530"/>
                <a:gd name="T54" fmla="*/ 1 w 336"/>
                <a:gd name="T55" fmla="*/ 1 h 530"/>
                <a:gd name="T56" fmla="*/ 1 w 336"/>
                <a:gd name="T57" fmla="*/ 1 h 530"/>
                <a:gd name="T58" fmla="*/ 0 w 336"/>
                <a:gd name="T59" fmla="*/ 0 h 530"/>
                <a:gd name="T60" fmla="*/ 2 w 336"/>
                <a:gd name="T61" fmla="*/ 1 h 530"/>
                <a:gd name="T62" fmla="*/ 2 w 336"/>
                <a:gd name="T63" fmla="*/ 1 h 530"/>
                <a:gd name="T64" fmla="*/ 1 w 336"/>
                <a:gd name="T65" fmla="*/ 1 h 530"/>
                <a:gd name="T66" fmla="*/ 1 w 336"/>
                <a:gd name="T67" fmla="*/ 1 h 530"/>
                <a:gd name="T68" fmla="*/ 1 w 336"/>
                <a:gd name="T69" fmla="*/ 1 h 530"/>
                <a:gd name="T70" fmla="*/ 1 w 336"/>
                <a:gd name="T71" fmla="*/ 1 h 530"/>
                <a:gd name="T72" fmla="*/ 1 w 336"/>
                <a:gd name="T73" fmla="*/ 1 h 530"/>
                <a:gd name="T74" fmla="*/ 1 w 336"/>
                <a:gd name="T75" fmla="*/ 1 h 530"/>
                <a:gd name="T76" fmla="*/ 1 w 336"/>
                <a:gd name="T77" fmla="*/ 1 h 530"/>
                <a:gd name="T78" fmla="*/ 1 w 336"/>
                <a:gd name="T79" fmla="*/ 1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541" y="3563"/>
              <a:ext cx="22" cy="17"/>
            </a:xfrm>
            <a:custGeom>
              <a:avLst/>
              <a:gdLst>
                <a:gd name="T0" fmla="*/ 1 w 34"/>
                <a:gd name="T1" fmla="*/ 1 h 31"/>
                <a:gd name="T2" fmla="*/ 1 w 34"/>
                <a:gd name="T3" fmla="*/ 1 h 31"/>
                <a:gd name="T4" fmla="*/ 1 w 34"/>
                <a:gd name="T5" fmla="*/ 0 h 31"/>
                <a:gd name="T6" fmla="*/ 0 w 34"/>
                <a:gd name="T7" fmla="*/ 1 h 31"/>
                <a:gd name="T8" fmla="*/ 1 w 34"/>
                <a:gd name="T9" fmla="*/ 1 h 31"/>
                <a:gd name="T10" fmla="*/ 1 w 34"/>
                <a:gd name="T11" fmla="*/ 1 h 31"/>
                <a:gd name="T12" fmla="*/ 1 w 34"/>
                <a:gd name="T13" fmla="*/ 1 h 31"/>
                <a:gd name="T14" fmla="*/ 1 w 34"/>
                <a:gd name="T15" fmla="*/ 1 h 31"/>
                <a:gd name="T16" fmla="*/ 1 w 34"/>
                <a:gd name="T17" fmla="*/ 1 h 31"/>
                <a:gd name="T18" fmla="*/ 1 w 34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550" y="3577"/>
              <a:ext cx="13" cy="13"/>
            </a:xfrm>
            <a:custGeom>
              <a:avLst/>
              <a:gdLst>
                <a:gd name="T0" fmla="*/ 1 w 19"/>
                <a:gd name="T1" fmla="*/ 1 h 23"/>
                <a:gd name="T2" fmla="*/ 1 w 19"/>
                <a:gd name="T3" fmla="*/ 1 h 23"/>
                <a:gd name="T4" fmla="*/ 1 w 19"/>
                <a:gd name="T5" fmla="*/ 1 h 23"/>
                <a:gd name="T6" fmla="*/ 1 w 19"/>
                <a:gd name="T7" fmla="*/ 0 h 23"/>
                <a:gd name="T8" fmla="*/ 0 w 19"/>
                <a:gd name="T9" fmla="*/ 1 h 23"/>
                <a:gd name="T10" fmla="*/ 1 w 19"/>
                <a:gd name="T11" fmla="*/ 1 h 23"/>
                <a:gd name="T12" fmla="*/ 1 w 19"/>
                <a:gd name="T13" fmla="*/ 1 h 23"/>
                <a:gd name="T14" fmla="*/ 1 w 19"/>
                <a:gd name="T15" fmla="*/ 1 h 23"/>
                <a:gd name="T16" fmla="*/ 1 w 19"/>
                <a:gd name="T17" fmla="*/ 1 h 23"/>
                <a:gd name="T18" fmla="*/ 1 w 19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3542" y="3585"/>
              <a:ext cx="16" cy="19"/>
            </a:xfrm>
            <a:custGeom>
              <a:avLst/>
              <a:gdLst>
                <a:gd name="T0" fmla="*/ 1 w 26"/>
                <a:gd name="T1" fmla="*/ 1 h 30"/>
                <a:gd name="T2" fmla="*/ 1 w 26"/>
                <a:gd name="T3" fmla="*/ 1 h 30"/>
                <a:gd name="T4" fmla="*/ 1 w 26"/>
                <a:gd name="T5" fmla="*/ 1 h 30"/>
                <a:gd name="T6" fmla="*/ 1 w 26"/>
                <a:gd name="T7" fmla="*/ 0 h 30"/>
                <a:gd name="T8" fmla="*/ 0 w 26"/>
                <a:gd name="T9" fmla="*/ 1 h 30"/>
                <a:gd name="T10" fmla="*/ 1 w 26"/>
                <a:gd name="T11" fmla="*/ 1 h 30"/>
                <a:gd name="T12" fmla="*/ 1 w 26"/>
                <a:gd name="T13" fmla="*/ 1 h 30"/>
                <a:gd name="T14" fmla="*/ 1 w 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3386" y="2778"/>
              <a:ext cx="221" cy="117"/>
            </a:xfrm>
            <a:custGeom>
              <a:avLst/>
              <a:gdLst>
                <a:gd name="T0" fmla="*/ 2 w 339"/>
                <a:gd name="T1" fmla="*/ 1 h 188"/>
                <a:gd name="T2" fmla="*/ 2 w 339"/>
                <a:gd name="T3" fmla="*/ 1 h 188"/>
                <a:gd name="T4" fmla="*/ 1 w 339"/>
                <a:gd name="T5" fmla="*/ 0 h 188"/>
                <a:gd name="T6" fmla="*/ 0 w 339"/>
                <a:gd name="T7" fmla="*/ 1 h 188"/>
                <a:gd name="T8" fmla="*/ 2 w 339"/>
                <a:gd name="T9" fmla="*/ 1 h 188"/>
                <a:gd name="T10" fmla="*/ 2 w 339"/>
                <a:gd name="T11" fmla="*/ 1 h 188"/>
                <a:gd name="T12" fmla="*/ 2 w 339"/>
                <a:gd name="T13" fmla="*/ 1 h 188"/>
                <a:gd name="T14" fmla="*/ 2 w 339"/>
                <a:gd name="T15" fmla="*/ 1 h 188"/>
                <a:gd name="T16" fmla="*/ 2 w 339"/>
                <a:gd name="T17" fmla="*/ 1 h 188"/>
                <a:gd name="T18" fmla="*/ 2 w 339"/>
                <a:gd name="T19" fmla="*/ 1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3598" y="2889"/>
              <a:ext cx="14" cy="48"/>
            </a:xfrm>
            <a:custGeom>
              <a:avLst/>
              <a:gdLst>
                <a:gd name="T0" fmla="*/ 1 w 23"/>
                <a:gd name="T1" fmla="*/ 1 h 75"/>
                <a:gd name="T2" fmla="*/ 1 w 23"/>
                <a:gd name="T3" fmla="*/ 1 h 75"/>
                <a:gd name="T4" fmla="*/ 1 w 23"/>
                <a:gd name="T5" fmla="*/ 0 h 75"/>
                <a:gd name="T6" fmla="*/ 0 w 23"/>
                <a:gd name="T7" fmla="*/ 1 h 75"/>
                <a:gd name="T8" fmla="*/ 1 w 23"/>
                <a:gd name="T9" fmla="*/ 1 h 75"/>
                <a:gd name="T10" fmla="*/ 1 w 23"/>
                <a:gd name="T11" fmla="*/ 1 h 75"/>
                <a:gd name="T12" fmla="*/ 1 w 23"/>
                <a:gd name="T13" fmla="*/ 1 h 75"/>
                <a:gd name="T14" fmla="*/ 1 w 23"/>
                <a:gd name="T15" fmla="*/ 1 h 75"/>
                <a:gd name="T16" fmla="*/ 1 w 23"/>
                <a:gd name="T17" fmla="*/ 1 h 75"/>
                <a:gd name="T18" fmla="*/ 1 w 23"/>
                <a:gd name="T19" fmla="*/ 1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3554" y="2930"/>
              <a:ext cx="57" cy="64"/>
            </a:xfrm>
            <a:custGeom>
              <a:avLst/>
              <a:gdLst>
                <a:gd name="T0" fmla="*/ 1 w 88"/>
                <a:gd name="T1" fmla="*/ 1 h 102"/>
                <a:gd name="T2" fmla="*/ 1 w 88"/>
                <a:gd name="T3" fmla="*/ 1 h 102"/>
                <a:gd name="T4" fmla="*/ 1 w 88"/>
                <a:gd name="T5" fmla="*/ 1 h 102"/>
                <a:gd name="T6" fmla="*/ 1 w 88"/>
                <a:gd name="T7" fmla="*/ 0 h 102"/>
                <a:gd name="T8" fmla="*/ 1 w 88"/>
                <a:gd name="T9" fmla="*/ 1 h 102"/>
                <a:gd name="T10" fmla="*/ 0 w 88"/>
                <a:gd name="T11" fmla="*/ 1 h 102"/>
                <a:gd name="T12" fmla="*/ 1 w 88"/>
                <a:gd name="T13" fmla="*/ 1 h 102"/>
                <a:gd name="T14" fmla="*/ 0 w 88"/>
                <a:gd name="T15" fmla="*/ 1 h 102"/>
                <a:gd name="T16" fmla="*/ 0 w 88"/>
                <a:gd name="T17" fmla="*/ 1 h 102"/>
                <a:gd name="T18" fmla="*/ 1 w 88"/>
                <a:gd name="T19" fmla="*/ 1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3554" y="2990"/>
              <a:ext cx="15" cy="18"/>
            </a:xfrm>
            <a:custGeom>
              <a:avLst/>
              <a:gdLst>
                <a:gd name="T0" fmla="*/ 1 w 23"/>
                <a:gd name="T1" fmla="*/ 1 h 31"/>
                <a:gd name="T2" fmla="*/ 1 w 23"/>
                <a:gd name="T3" fmla="*/ 1 h 31"/>
                <a:gd name="T4" fmla="*/ 1 w 23"/>
                <a:gd name="T5" fmla="*/ 0 h 31"/>
                <a:gd name="T6" fmla="*/ 0 w 23"/>
                <a:gd name="T7" fmla="*/ 1 h 31"/>
                <a:gd name="T8" fmla="*/ 1 w 23"/>
                <a:gd name="T9" fmla="*/ 1 h 31"/>
                <a:gd name="T10" fmla="*/ 1 w 23"/>
                <a:gd name="T11" fmla="*/ 1 h 31"/>
                <a:gd name="T12" fmla="*/ 1 w 23"/>
                <a:gd name="T13" fmla="*/ 1 h 31"/>
                <a:gd name="T14" fmla="*/ 1 w 23"/>
                <a:gd name="T15" fmla="*/ 1 h 31"/>
                <a:gd name="T16" fmla="*/ 1 w 23"/>
                <a:gd name="T17" fmla="*/ 1 h 31"/>
                <a:gd name="T18" fmla="*/ 1 w 23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531" y="3005"/>
              <a:ext cx="36" cy="83"/>
            </a:xfrm>
            <a:custGeom>
              <a:avLst/>
              <a:gdLst>
                <a:gd name="T0" fmla="*/ 1 w 58"/>
                <a:gd name="T1" fmla="*/ 1 h 135"/>
                <a:gd name="T2" fmla="*/ 1 w 58"/>
                <a:gd name="T3" fmla="*/ 1 h 135"/>
                <a:gd name="T4" fmla="*/ 1 w 58"/>
                <a:gd name="T5" fmla="*/ 1 h 135"/>
                <a:gd name="T6" fmla="*/ 1 w 58"/>
                <a:gd name="T7" fmla="*/ 0 h 135"/>
                <a:gd name="T8" fmla="*/ 0 w 58"/>
                <a:gd name="T9" fmla="*/ 1 h 135"/>
                <a:gd name="T10" fmla="*/ 0 w 58"/>
                <a:gd name="T11" fmla="*/ 1 h 135"/>
                <a:gd name="T12" fmla="*/ 1 w 58"/>
                <a:gd name="T13" fmla="*/ 1 h 135"/>
                <a:gd name="T14" fmla="*/ 1 w 58"/>
                <a:gd name="T15" fmla="*/ 1 h 135"/>
                <a:gd name="T16" fmla="*/ 1 w 58"/>
                <a:gd name="T17" fmla="*/ 1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 sz="1350" dirty="0">
                <a:solidFill>
                  <a:prstClr val="black"/>
                </a:solidFill>
              </a:endParaRPr>
            </a:p>
          </p:txBody>
        </p:sp>
        <p:grpSp>
          <p:nvGrpSpPr>
            <p:cNvPr id="30" name="Group 23"/>
            <p:cNvGrpSpPr>
              <a:grpSpLocks/>
            </p:cNvGrpSpPr>
            <p:nvPr/>
          </p:nvGrpSpPr>
          <p:grpSpPr bwMode="auto">
            <a:xfrm>
              <a:off x="672" y="1104"/>
              <a:ext cx="2880" cy="2640"/>
              <a:chOff x="672" y="1104"/>
              <a:chExt cx="2880" cy="2640"/>
            </a:xfrm>
          </p:grpSpPr>
          <p:sp>
            <p:nvSpPr>
              <p:cNvPr id="31" name="Freeform 24"/>
              <p:cNvSpPr>
                <a:spLocks/>
              </p:cNvSpPr>
              <p:nvPr/>
            </p:nvSpPr>
            <p:spPr bwMode="auto">
              <a:xfrm>
                <a:off x="2391" y="2837"/>
                <a:ext cx="157" cy="167"/>
              </a:xfrm>
              <a:custGeom>
                <a:avLst/>
                <a:gdLst>
                  <a:gd name="T0" fmla="*/ 1 w 243"/>
                  <a:gd name="T1" fmla="*/ 1 h 270"/>
                  <a:gd name="T2" fmla="*/ 1 w 243"/>
                  <a:gd name="T3" fmla="*/ 1 h 270"/>
                  <a:gd name="T4" fmla="*/ 0 w 243"/>
                  <a:gd name="T5" fmla="*/ 0 h 270"/>
                  <a:gd name="T6" fmla="*/ 0 60000 65536"/>
                  <a:gd name="T7" fmla="*/ 0 60000 65536"/>
                  <a:gd name="T8" fmla="*/ 0 60000 65536"/>
                  <a:gd name="T9" fmla="*/ 0 w 243"/>
                  <a:gd name="T10" fmla="*/ 0 h 270"/>
                  <a:gd name="T11" fmla="*/ 243 w 243"/>
                  <a:gd name="T12" fmla="*/ 270 h 2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3" h="270">
                    <a:moveTo>
                      <a:pt x="243" y="270"/>
                    </a:moveTo>
                    <a:lnTo>
                      <a:pt x="209" y="207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25"/>
              <p:cNvSpPr>
                <a:spLocks/>
              </p:cNvSpPr>
              <p:nvPr/>
            </p:nvSpPr>
            <p:spPr bwMode="auto">
              <a:xfrm>
                <a:off x="2548" y="3133"/>
                <a:ext cx="82" cy="174"/>
              </a:xfrm>
              <a:custGeom>
                <a:avLst/>
                <a:gdLst>
                  <a:gd name="T0" fmla="*/ 1 w 127"/>
                  <a:gd name="T1" fmla="*/ 0 h 281"/>
                  <a:gd name="T2" fmla="*/ 1 w 127"/>
                  <a:gd name="T3" fmla="*/ 1 h 281"/>
                  <a:gd name="T4" fmla="*/ 0 w 127"/>
                  <a:gd name="T5" fmla="*/ 1 h 281"/>
                  <a:gd name="T6" fmla="*/ 0 w 127"/>
                  <a:gd name="T7" fmla="*/ 1 h 281"/>
                  <a:gd name="T8" fmla="*/ 1 w 127"/>
                  <a:gd name="T9" fmla="*/ 1 h 281"/>
                  <a:gd name="T10" fmla="*/ 1 w 127"/>
                  <a:gd name="T11" fmla="*/ 1 h 281"/>
                  <a:gd name="T12" fmla="*/ 1 w 127"/>
                  <a:gd name="T13" fmla="*/ 1 h 28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7"/>
                  <a:gd name="T22" fmla="*/ 0 h 281"/>
                  <a:gd name="T23" fmla="*/ 127 w 127"/>
                  <a:gd name="T24" fmla="*/ 281 h 28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7" h="281">
                    <a:moveTo>
                      <a:pt x="115" y="0"/>
                    </a:moveTo>
                    <a:lnTo>
                      <a:pt x="127" y="16"/>
                    </a:lnTo>
                    <a:lnTo>
                      <a:pt x="0" y="83"/>
                    </a:lnTo>
                    <a:lnTo>
                      <a:pt x="0" y="106"/>
                    </a:lnTo>
                    <a:lnTo>
                      <a:pt x="10" y="114"/>
                    </a:lnTo>
                    <a:lnTo>
                      <a:pt x="18" y="119"/>
                    </a:lnTo>
                    <a:lnTo>
                      <a:pt x="18" y="28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26"/>
              <p:cNvSpPr>
                <a:spLocks/>
              </p:cNvSpPr>
              <p:nvPr/>
            </p:nvSpPr>
            <p:spPr bwMode="auto">
              <a:xfrm>
                <a:off x="2546" y="3307"/>
                <a:ext cx="13" cy="22"/>
              </a:xfrm>
              <a:custGeom>
                <a:avLst/>
                <a:gdLst>
                  <a:gd name="T0" fmla="*/ 1 w 20"/>
                  <a:gd name="T1" fmla="*/ 0 h 36"/>
                  <a:gd name="T2" fmla="*/ 1 w 20"/>
                  <a:gd name="T3" fmla="*/ 1 h 36"/>
                  <a:gd name="T4" fmla="*/ 1 w 20"/>
                  <a:gd name="T5" fmla="*/ 1 h 36"/>
                  <a:gd name="T6" fmla="*/ 1 w 20"/>
                  <a:gd name="T7" fmla="*/ 1 h 36"/>
                  <a:gd name="T8" fmla="*/ 0 w 20"/>
                  <a:gd name="T9" fmla="*/ 1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36"/>
                  <a:gd name="T17" fmla="*/ 20 w 2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36">
                    <a:moveTo>
                      <a:pt x="20" y="0"/>
                    </a:moveTo>
                    <a:lnTo>
                      <a:pt x="14" y="9"/>
                    </a:lnTo>
                    <a:lnTo>
                      <a:pt x="6" y="15"/>
                    </a:lnTo>
                    <a:lnTo>
                      <a:pt x="4" y="26"/>
                    </a:lnTo>
                    <a:lnTo>
                      <a:pt x="0" y="3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2324" y="3329"/>
                <a:ext cx="222" cy="94"/>
              </a:xfrm>
              <a:custGeom>
                <a:avLst/>
                <a:gdLst>
                  <a:gd name="T0" fmla="*/ 0 w 341"/>
                  <a:gd name="T1" fmla="*/ 1 h 152"/>
                  <a:gd name="T2" fmla="*/ 1 w 341"/>
                  <a:gd name="T3" fmla="*/ 1 h 152"/>
                  <a:gd name="T4" fmla="*/ 2 w 341"/>
                  <a:gd name="T5" fmla="*/ 0 h 152"/>
                  <a:gd name="T6" fmla="*/ 2 w 341"/>
                  <a:gd name="T7" fmla="*/ 0 h 152"/>
                  <a:gd name="T8" fmla="*/ 2 w 341"/>
                  <a:gd name="T9" fmla="*/ 0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1"/>
                  <a:gd name="T16" fmla="*/ 0 h 152"/>
                  <a:gd name="T17" fmla="*/ 341 w 341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1" h="152">
                    <a:moveTo>
                      <a:pt x="0" y="152"/>
                    </a:move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28"/>
              <p:cNvSpPr>
                <a:spLocks/>
              </p:cNvSpPr>
              <p:nvPr/>
            </p:nvSpPr>
            <p:spPr bwMode="auto">
              <a:xfrm>
                <a:off x="1792" y="2367"/>
                <a:ext cx="172" cy="175"/>
              </a:xfrm>
              <a:custGeom>
                <a:avLst/>
                <a:gdLst>
                  <a:gd name="T0" fmla="*/ 1 w 265"/>
                  <a:gd name="T1" fmla="*/ 1 h 284"/>
                  <a:gd name="T2" fmla="*/ 1 w 265"/>
                  <a:gd name="T3" fmla="*/ 0 h 284"/>
                  <a:gd name="T4" fmla="*/ 1 w 265"/>
                  <a:gd name="T5" fmla="*/ 1 h 284"/>
                  <a:gd name="T6" fmla="*/ 1 w 265"/>
                  <a:gd name="T7" fmla="*/ 1 h 284"/>
                  <a:gd name="T8" fmla="*/ 1 w 265"/>
                  <a:gd name="T9" fmla="*/ 1 h 284"/>
                  <a:gd name="T10" fmla="*/ 1 w 265"/>
                  <a:gd name="T11" fmla="*/ 1 h 284"/>
                  <a:gd name="T12" fmla="*/ 1 w 265"/>
                  <a:gd name="T13" fmla="*/ 1 h 284"/>
                  <a:gd name="T14" fmla="*/ 1 w 265"/>
                  <a:gd name="T15" fmla="*/ 1 h 284"/>
                  <a:gd name="T16" fmla="*/ 1 w 265"/>
                  <a:gd name="T17" fmla="*/ 1 h 284"/>
                  <a:gd name="T18" fmla="*/ 1 w 265"/>
                  <a:gd name="T19" fmla="*/ 1 h 284"/>
                  <a:gd name="T20" fmla="*/ 1 w 265"/>
                  <a:gd name="T21" fmla="*/ 1 h 284"/>
                  <a:gd name="T22" fmla="*/ 0 w 265"/>
                  <a:gd name="T23" fmla="*/ 1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5"/>
                  <a:gd name="T37" fmla="*/ 0 h 284"/>
                  <a:gd name="T38" fmla="*/ 265 w 265"/>
                  <a:gd name="T39" fmla="*/ 284 h 28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5" h="284">
                    <a:moveTo>
                      <a:pt x="265" y="77"/>
                    </a:moveTo>
                    <a:lnTo>
                      <a:pt x="148" y="0"/>
                    </a:lnTo>
                    <a:lnTo>
                      <a:pt x="127" y="90"/>
                    </a:lnTo>
                    <a:lnTo>
                      <a:pt x="91" y="134"/>
                    </a:lnTo>
                    <a:lnTo>
                      <a:pt x="89" y="205"/>
                    </a:lnTo>
                    <a:lnTo>
                      <a:pt x="71" y="207"/>
                    </a:lnTo>
                    <a:lnTo>
                      <a:pt x="45" y="217"/>
                    </a:lnTo>
                    <a:lnTo>
                      <a:pt x="31" y="224"/>
                    </a:lnTo>
                    <a:lnTo>
                      <a:pt x="20" y="242"/>
                    </a:lnTo>
                    <a:lnTo>
                      <a:pt x="16" y="251"/>
                    </a:lnTo>
                    <a:lnTo>
                      <a:pt x="6" y="272"/>
                    </a:lnTo>
                    <a:lnTo>
                      <a:pt x="0" y="28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29"/>
              <p:cNvSpPr>
                <a:spLocks/>
              </p:cNvSpPr>
              <p:nvPr/>
            </p:nvSpPr>
            <p:spPr bwMode="auto">
              <a:xfrm>
                <a:off x="1736" y="2445"/>
                <a:ext cx="56" cy="97"/>
              </a:xfrm>
              <a:custGeom>
                <a:avLst/>
                <a:gdLst>
                  <a:gd name="T0" fmla="*/ 1 w 86"/>
                  <a:gd name="T1" fmla="*/ 1 h 156"/>
                  <a:gd name="T2" fmla="*/ 1 w 86"/>
                  <a:gd name="T3" fmla="*/ 1 h 156"/>
                  <a:gd name="T4" fmla="*/ 1 w 86"/>
                  <a:gd name="T5" fmla="*/ 1 h 156"/>
                  <a:gd name="T6" fmla="*/ 1 w 86"/>
                  <a:gd name="T7" fmla="*/ 1 h 156"/>
                  <a:gd name="T8" fmla="*/ 0 w 86"/>
                  <a:gd name="T9" fmla="*/ 0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56"/>
                  <a:gd name="T17" fmla="*/ 86 w 86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56">
                    <a:moveTo>
                      <a:pt x="86" y="156"/>
                    </a:moveTo>
                    <a:lnTo>
                      <a:pt x="50" y="135"/>
                    </a:lnTo>
                    <a:lnTo>
                      <a:pt x="67" y="87"/>
                    </a:lnTo>
                    <a:lnTo>
                      <a:pt x="46" y="1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Line 30"/>
              <p:cNvSpPr>
                <a:spLocks noChangeShapeType="1"/>
              </p:cNvSpPr>
              <p:nvPr/>
            </p:nvSpPr>
            <p:spPr bwMode="auto">
              <a:xfrm flipH="1" flipV="1">
                <a:off x="1736" y="2445"/>
                <a:ext cx="3" cy="6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1"/>
              <p:cNvSpPr>
                <a:spLocks/>
              </p:cNvSpPr>
              <p:nvPr/>
            </p:nvSpPr>
            <p:spPr bwMode="auto">
              <a:xfrm>
                <a:off x="1990" y="2657"/>
                <a:ext cx="379" cy="51"/>
              </a:xfrm>
              <a:custGeom>
                <a:avLst/>
                <a:gdLst>
                  <a:gd name="T0" fmla="*/ 3 w 587"/>
                  <a:gd name="T1" fmla="*/ 0 h 84"/>
                  <a:gd name="T2" fmla="*/ 3 w 587"/>
                  <a:gd name="T3" fmla="*/ 1 h 84"/>
                  <a:gd name="T4" fmla="*/ 3 w 587"/>
                  <a:gd name="T5" fmla="*/ 1 h 84"/>
                  <a:gd name="T6" fmla="*/ 2 w 587"/>
                  <a:gd name="T7" fmla="*/ 1 h 84"/>
                  <a:gd name="T8" fmla="*/ 2 w 587"/>
                  <a:gd name="T9" fmla="*/ 1 h 84"/>
                  <a:gd name="T10" fmla="*/ 2 w 587"/>
                  <a:gd name="T11" fmla="*/ 1 h 84"/>
                  <a:gd name="T12" fmla="*/ 2 w 587"/>
                  <a:gd name="T13" fmla="*/ 1 h 84"/>
                  <a:gd name="T14" fmla="*/ 2 w 587"/>
                  <a:gd name="T15" fmla="*/ 1 h 84"/>
                  <a:gd name="T16" fmla="*/ 2 w 587"/>
                  <a:gd name="T17" fmla="*/ 1 h 84"/>
                  <a:gd name="T18" fmla="*/ 2 w 587"/>
                  <a:gd name="T19" fmla="*/ 1 h 84"/>
                  <a:gd name="T20" fmla="*/ 2 w 587"/>
                  <a:gd name="T21" fmla="*/ 1 h 84"/>
                  <a:gd name="T22" fmla="*/ 2 w 587"/>
                  <a:gd name="T23" fmla="*/ 1 h 84"/>
                  <a:gd name="T24" fmla="*/ 2 w 587"/>
                  <a:gd name="T25" fmla="*/ 1 h 84"/>
                  <a:gd name="T26" fmla="*/ 1 w 587"/>
                  <a:gd name="T27" fmla="*/ 1 h 84"/>
                  <a:gd name="T28" fmla="*/ 1 w 587"/>
                  <a:gd name="T29" fmla="*/ 1 h 84"/>
                  <a:gd name="T30" fmla="*/ 2 w 587"/>
                  <a:gd name="T31" fmla="*/ 1 h 84"/>
                  <a:gd name="T32" fmla="*/ 2 w 587"/>
                  <a:gd name="T33" fmla="*/ 1 h 84"/>
                  <a:gd name="T34" fmla="*/ 1 w 587"/>
                  <a:gd name="T35" fmla="*/ 1 h 84"/>
                  <a:gd name="T36" fmla="*/ 1 w 587"/>
                  <a:gd name="T37" fmla="*/ 1 h 84"/>
                  <a:gd name="T38" fmla="*/ 0 w 587"/>
                  <a:gd name="T39" fmla="*/ 1 h 8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587"/>
                  <a:gd name="T61" fmla="*/ 0 h 84"/>
                  <a:gd name="T62" fmla="*/ 587 w 587"/>
                  <a:gd name="T63" fmla="*/ 84 h 8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587" h="84">
                    <a:moveTo>
                      <a:pt x="587" y="0"/>
                    </a:moveTo>
                    <a:lnTo>
                      <a:pt x="495" y="56"/>
                    </a:lnTo>
                    <a:lnTo>
                      <a:pt x="472" y="37"/>
                    </a:lnTo>
                    <a:lnTo>
                      <a:pt x="364" y="56"/>
                    </a:lnTo>
                    <a:lnTo>
                      <a:pt x="358" y="58"/>
                    </a:lnTo>
                    <a:lnTo>
                      <a:pt x="353" y="58"/>
                    </a:lnTo>
                    <a:lnTo>
                      <a:pt x="347" y="63"/>
                    </a:lnTo>
                    <a:lnTo>
                      <a:pt x="339" y="63"/>
                    </a:lnTo>
                    <a:lnTo>
                      <a:pt x="335" y="58"/>
                    </a:lnTo>
                    <a:lnTo>
                      <a:pt x="326" y="54"/>
                    </a:lnTo>
                    <a:lnTo>
                      <a:pt x="312" y="61"/>
                    </a:lnTo>
                    <a:lnTo>
                      <a:pt x="301" y="63"/>
                    </a:lnTo>
                    <a:lnTo>
                      <a:pt x="289" y="58"/>
                    </a:lnTo>
                    <a:lnTo>
                      <a:pt x="278" y="50"/>
                    </a:lnTo>
                    <a:lnTo>
                      <a:pt x="278" y="38"/>
                    </a:lnTo>
                    <a:lnTo>
                      <a:pt x="287" y="17"/>
                    </a:lnTo>
                    <a:lnTo>
                      <a:pt x="284" y="13"/>
                    </a:lnTo>
                    <a:lnTo>
                      <a:pt x="153" y="84"/>
                    </a:lnTo>
                    <a:lnTo>
                      <a:pt x="76" y="25"/>
                    </a:lnTo>
                    <a:lnTo>
                      <a:pt x="0" y="2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2"/>
              <p:cNvSpPr>
                <a:spLocks/>
              </p:cNvSpPr>
              <p:nvPr/>
            </p:nvSpPr>
            <p:spPr bwMode="auto">
              <a:xfrm>
                <a:off x="1916" y="2414"/>
                <a:ext cx="74" cy="255"/>
              </a:xfrm>
              <a:custGeom>
                <a:avLst/>
                <a:gdLst>
                  <a:gd name="T0" fmla="*/ 1 w 114"/>
                  <a:gd name="T1" fmla="*/ 0 h 414"/>
                  <a:gd name="T2" fmla="*/ 1 w 114"/>
                  <a:gd name="T3" fmla="*/ 1 h 414"/>
                  <a:gd name="T4" fmla="*/ 1 w 114"/>
                  <a:gd name="T5" fmla="*/ 1 h 414"/>
                  <a:gd name="T6" fmla="*/ 0 w 114"/>
                  <a:gd name="T7" fmla="*/ 1 h 414"/>
                  <a:gd name="T8" fmla="*/ 1 w 114"/>
                  <a:gd name="T9" fmla="*/ 1 h 414"/>
                  <a:gd name="T10" fmla="*/ 1 w 114"/>
                  <a:gd name="T11" fmla="*/ 1 h 414"/>
                  <a:gd name="T12" fmla="*/ 1 w 114"/>
                  <a:gd name="T13" fmla="*/ 1 h 4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4"/>
                  <a:gd name="T22" fmla="*/ 0 h 414"/>
                  <a:gd name="T23" fmla="*/ 114 w 114"/>
                  <a:gd name="T24" fmla="*/ 414 h 4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4" h="414">
                    <a:moveTo>
                      <a:pt x="73" y="0"/>
                    </a:moveTo>
                    <a:lnTo>
                      <a:pt x="12" y="80"/>
                    </a:lnTo>
                    <a:lnTo>
                      <a:pt x="29" y="192"/>
                    </a:lnTo>
                    <a:lnTo>
                      <a:pt x="0" y="209"/>
                    </a:lnTo>
                    <a:lnTo>
                      <a:pt x="8" y="301"/>
                    </a:lnTo>
                    <a:lnTo>
                      <a:pt x="69" y="410"/>
                    </a:lnTo>
                    <a:lnTo>
                      <a:pt x="114" y="41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3"/>
              <p:cNvSpPr>
                <a:spLocks/>
              </p:cNvSpPr>
              <p:nvPr/>
            </p:nvSpPr>
            <p:spPr bwMode="auto">
              <a:xfrm>
                <a:off x="1305" y="2410"/>
                <a:ext cx="434" cy="132"/>
              </a:xfrm>
              <a:custGeom>
                <a:avLst/>
                <a:gdLst>
                  <a:gd name="T0" fmla="*/ 4 w 670"/>
                  <a:gd name="T1" fmla="*/ 1 h 213"/>
                  <a:gd name="T2" fmla="*/ 3 w 670"/>
                  <a:gd name="T3" fmla="*/ 1 h 213"/>
                  <a:gd name="T4" fmla="*/ 2 w 670"/>
                  <a:gd name="T5" fmla="*/ 1 h 213"/>
                  <a:gd name="T6" fmla="*/ 2 w 670"/>
                  <a:gd name="T7" fmla="*/ 1 h 213"/>
                  <a:gd name="T8" fmla="*/ 1 w 670"/>
                  <a:gd name="T9" fmla="*/ 1 h 213"/>
                  <a:gd name="T10" fmla="*/ 1 w 670"/>
                  <a:gd name="T11" fmla="*/ 1 h 213"/>
                  <a:gd name="T12" fmla="*/ 1 w 670"/>
                  <a:gd name="T13" fmla="*/ 1 h 213"/>
                  <a:gd name="T14" fmla="*/ 1 w 670"/>
                  <a:gd name="T15" fmla="*/ 1 h 213"/>
                  <a:gd name="T16" fmla="*/ 1 w 670"/>
                  <a:gd name="T17" fmla="*/ 1 h 213"/>
                  <a:gd name="T18" fmla="*/ 1 w 670"/>
                  <a:gd name="T19" fmla="*/ 1 h 213"/>
                  <a:gd name="T20" fmla="*/ 1 w 670"/>
                  <a:gd name="T21" fmla="*/ 1 h 213"/>
                  <a:gd name="T22" fmla="*/ 1 w 670"/>
                  <a:gd name="T23" fmla="*/ 1 h 213"/>
                  <a:gd name="T24" fmla="*/ 1 w 670"/>
                  <a:gd name="T25" fmla="*/ 1 h 213"/>
                  <a:gd name="T26" fmla="*/ 1 w 670"/>
                  <a:gd name="T27" fmla="*/ 1 h 213"/>
                  <a:gd name="T28" fmla="*/ 1 w 670"/>
                  <a:gd name="T29" fmla="*/ 1 h 213"/>
                  <a:gd name="T30" fmla="*/ 1 w 670"/>
                  <a:gd name="T31" fmla="*/ 1 h 213"/>
                  <a:gd name="T32" fmla="*/ 1 w 670"/>
                  <a:gd name="T33" fmla="*/ 1 h 213"/>
                  <a:gd name="T34" fmla="*/ 0 w 670"/>
                  <a:gd name="T35" fmla="*/ 0 h 21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70"/>
                  <a:gd name="T55" fmla="*/ 0 h 213"/>
                  <a:gd name="T56" fmla="*/ 670 w 670"/>
                  <a:gd name="T57" fmla="*/ 213 h 21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70" h="213">
                    <a:moveTo>
                      <a:pt x="670" y="159"/>
                    </a:moveTo>
                    <a:lnTo>
                      <a:pt x="493" y="67"/>
                    </a:lnTo>
                    <a:lnTo>
                      <a:pt x="380" y="79"/>
                    </a:lnTo>
                    <a:lnTo>
                      <a:pt x="305" y="159"/>
                    </a:lnTo>
                    <a:lnTo>
                      <a:pt x="184" y="155"/>
                    </a:lnTo>
                    <a:lnTo>
                      <a:pt x="138" y="205"/>
                    </a:lnTo>
                    <a:lnTo>
                      <a:pt x="127" y="213"/>
                    </a:lnTo>
                    <a:lnTo>
                      <a:pt x="117" y="201"/>
                    </a:lnTo>
                    <a:lnTo>
                      <a:pt x="111" y="186"/>
                    </a:lnTo>
                    <a:lnTo>
                      <a:pt x="111" y="155"/>
                    </a:lnTo>
                    <a:lnTo>
                      <a:pt x="106" y="142"/>
                    </a:lnTo>
                    <a:lnTo>
                      <a:pt x="100" y="138"/>
                    </a:lnTo>
                    <a:lnTo>
                      <a:pt x="88" y="138"/>
                    </a:lnTo>
                    <a:lnTo>
                      <a:pt x="83" y="132"/>
                    </a:lnTo>
                    <a:lnTo>
                      <a:pt x="81" y="127"/>
                    </a:lnTo>
                    <a:lnTo>
                      <a:pt x="88" y="109"/>
                    </a:lnTo>
                    <a:lnTo>
                      <a:pt x="39" y="1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4"/>
              <p:cNvSpPr>
                <a:spLocks/>
              </p:cNvSpPr>
              <p:nvPr/>
            </p:nvSpPr>
            <p:spPr bwMode="auto">
              <a:xfrm>
                <a:off x="1670" y="2509"/>
                <a:ext cx="69" cy="93"/>
              </a:xfrm>
              <a:custGeom>
                <a:avLst/>
                <a:gdLst>
                  <a:gd name="T0" fmla="*/ 1 w 108"/>
                  <a:gd name="T1" fmla="*/ 0 h 152"/>
                  <a:gd name="T2" fmla="*/ 1 w 108"/>
                  <a:gd name="T3" fmla="*/ 1 h 152"/>
                  <a:gd name="T4" fmla="*/ 1 w 108"/>
                  <a:gd name="T5" fmla="*/ 1 h 152"/>
                  <a:gd name="T6" fmla="*/ 1 w 108"/>
                  <a:gd name="T7" fmla="*/ 1 h 152"/>
                  <a:gd name="T8" fmla="*/ 0 w 108"/>
                  <a:gd name="T9" fmla="*/ 1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52"/>
                  <a:gd name="T17" fmla="*/ 108 w 108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52">
                    <a:moveTo>
                      <a:pt x="108" y="0"/>
                    </a:moveTo>
                    <a:lnTo>
                      <a:pt x="108" y="35"/>
                    </a:lnTo>
                    <a:lnTo>
                      <a:pt x="54" y="39"/>
                    </a:lnTo>
                    <a:lnTo>
                      <a:pt x="4" y="87"/>
                    </a:lnTo>
                    <a:lnTo>
                      <a:pt x="0" y="152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35"/>
              <p:cNvSpPr>
                <a:spLocks/>
              </p:cNvSpPr>
              <p:nvPr/>
            </p:nvSpPr>
            <p:spPr bwMode="auto">
              <a:xfrm>
                <a:off x="1670" y="2603"/>
                <a:ext cx="35" cy="102"/>
              </a:xfrm>
              <a:custGeom>
                <a:avLst/>
                <a:gdLst>
                  <a:gd name="T0" fmla="*/ 0 w 56"/>
                  <a:gd name="T1" fmla="*/ 0 h 165"/>
                  <a:gd name="T2" fmla="*/ 1 w 56"/>
                  <a:gd name="T3" fmla="*/ 1 h 165"/>
                  <a:gd name="T4" fmla="*/ 1 w 56"/>
                  <a:gd name="T5" fmla="*/ 1 h 165"/>
                  <a:gd name="T6" fmla="*/ 1 w 56"/>
                  <a:gd name="T7" fmla="*/ 1 h 1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65"/>
                  <a:gd name="T14" fmla="*/ 56 w 56"/>
                  <a:gd name="T15" fmla="*/ 165 h 1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65">
                    <a:moveTo>
                      <a:pt x="0" y="0"/>
                    </a:moveTo>
                    <a:lnTo>
                      <a:pt x="56" y="25"/>
                    </a:lnTo>
                    <a:lnTo>
                      <a:pt x="14" y="94"/>
                    </a:lnTo>
                    <a:lnTo>
                      <a:pt x="25" y="16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Line 36"/>
              <p:cNvSpPr>
                <a:spLocks noChangeShapeType="1"/>
              </p:cNvSpPr>
              <p:nvPr/>
            </p:nvSpPr>
            <p:spPr bwMode="auto">
              <a:xfrm>
                <a:off x="1685" y="2705"/>
                <a:ext cx="84" cy="6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37"/>
              <p:cNvSpPr>
                <a:spLocks/>
              </p:cNvSpPr>
              <p:nvPr/>
            </p:nvSpPr>
            <p:spPr bwMode="auto">
              <a:xfrm>
                <a:off x="1218" y="2410"/>
                <a:ext cx="87" cy="240"/>
              </a:xfrm>
              <a:custGeom>
                <a:avLst/>
                <a:gdLst>
                  <a:gd name="T0" fmla="*/ 1 w 136"/>
                  <a:gd name="T1" fmla="*/ 0 h 389"/>
                  <a:gd name="T2" fmla="*/ 1 w 136"/>
                  <a:gd name="T3" fmla="*/ 1 h 389"/>
                  <a:gd name="T4" fmla="*/ 0 w 136"/>
                  <a:gd name="T5" fmla="*/ 1 h 389"/>
                  <a:gd name="T6" fmla="*/ 1 w 136"/>
                  <a:gd name="T7" fmla="*/ 1 h 3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389"/>
                  <a:gd name="T14" fmla="*/ 136 w 136"/>
                  <a:gd name="T15" fmla="*/ 389 h 3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389">
                    <a:moveTo>
                      <a:pt x="136" y="0"/>
                    </a:moveTo>
                    <a:lnTo>
                      <a:pt x="6" y="111"/>
                    </a:lnTo>
                    <a:lnTo>
                      <a:pt x="0" y="345"/>
                    </a:lnTo>
                    <a:lnTo>
                      <a:pt x="25" y="389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38"/>
              <p:cNvSpPr>
                <a:spLocks/>
              </p:cNvSpPr>
              <p:nvPr/>
            </p:nvSpPr>
            <p:spPr bwMode="auto">
              <a:xfrm>
                <a:off x="937" y="2300"/>
                <a:ext cx="269" cy="325"/>
              </a:xfrm>
              <a:custGeom>
                <a:avLst/>
                <a:gdLst>
                  <a:gd name="T0" fmla="*/ 2 w 415"/>
                  <a:gd name="T1" fmla="*/ 0 h 526"/>
                  <a:gd name="T2" fmla="*/ 2 w 415"/>
                  <a:gd name="T3" fmla="*/ 1 h 526"/>
                  <a:gd name="T4" fmla="*/ 2 w 415"/>
                  <a:gd name="T5" fmla="*/ 1 h 526"/>
                  <a:gd name="T6" fmla="*/ 2 w 415"/>
                  <a:gd name="T7" fmla="*/ 1 h 526"/>
                  <a:gd name="T8" fmla="*/ 2 w 415"/>
                  <a:gd name="T9" fmla="*/ 1 h 526"/>
                  <a:gd name="T10" fmla="*/ 2 w 415"/>
                  <a:gd name="T11" fmla="*/ 1 h 526"/>
                  <a:gd name="T12" fmla="*/ 2 w 415"/>
                  <a:gd name="T13" fmla="*/ 1 h 526"/>
                  <a:gd name="T14" fmla="*/ 2 w 415"/>
                  <a:gd name="T15" fmla="*/ 1 h 526"/>
                  <a:gd name="T16" fmla="*/ 2 w 415"/>
                  <a:gd name="T17" fmla="*/ 1 h 526"/>
                  <a:gd name="T18" fmla="*/ 2 w 415"/>
                  <a:gd name="T19" fmla="*/ 1 h 526"/>
                  <a:gd name="T20" fmla="*/ 1 w 415"/>
                  <a:gd name="T21" fmla="*/ 1 h 526"/>
                  <a:gd name="T22" fmla="*/ 1 w 415"/>
                  <a:gd name="T23" fmla="*/ 1 h 526"/>
                  <a:gd name="T24" fmla="*/ 1 w 415"/>
                  <a:gd name="T25" fmla="*/ 1 h 526"/>
                  <a:gd name="T26" fmla="*/ 1 w 415"/>
                  <a:gd name="T27" fmla="*/ 1 h 526"/>
                  <a:gd name="T28" fmla="*/ 0 w 415"/>
                  <a:gd name="T29" fmla="*/ 1 h 5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15"/>
                  <a:gd name="T46" fmla="*/ 0 h 526"/>
                  <a:gd name="T47" fmla="*/ 415 w 415"/>
                  <a:gd name="T48" fmla="*/ 526 h 52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15" h="526">
                    <a:moveTo>
                      <a:pt x="296" y="0"/>
                    </a:moveTo>
                    <a:lnTo>
                      <a:pt x="307" y="8"/>
                    </a:lnTo>
                    <a:lnTo>
                      <a:pt x="328" y="20"/>
                    </a:lnTo>
                    <a:lnTo>
                      <a:pt x="342" y="33"/>
                    </a:lnTo>
                    <a:lnTo>
                      <a:pt x="357" y="48"/>
                    </a:lnTo>
                    <a:lnTo>
                      <a:pt x="380" y="69"/>
                    </a:lnTo>
                    <a:lnTo>
                      <a:pt x="384" y="85"/>
                    </a:lnTo>
                    <a:lnTo>
                      <a:pt x="397" y="98"/>
                    </a:lnTo>
                    <a:lnTo>
                      <a:pt x="415" y="108"/>
                    </a:lnTo>
                    <a:lnTo>
                      <a:pt x="309" y="244"/>
                    </a:lnTo>
                    <a:lnTo>
                      <a:pt x="225" y="252"/>
                    </a:lnTo>
                    <a:lnTo>
                      <a:pt x="188" y="353"/>
                    </a:lnTo>
                    <a:lnTo>
                      <a:pt x="125" y="376"/>
                    </a:lnTo>
                    <a:lnTo>
                      <a:pt x="19" y="486"/>
                    </a:lnTo>
                    <a:lnTo>
                      <a:pt x="0" y="526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Line 39"/>
              <p:cNvSpPr>
                <a:spLocks noChangeShapeType="1"/>
              </p:cNvSpPr>
              <p:nvPr/>
            </p:nvSpPr>
            <p:spPr bwMode="auto">
              <a:xfrm flipV="1">
                <a:off x="1116" y="2619"/>
                <a:ext cx="0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Line 40"/>
              <p:cNvSpPr>
                <a:spLocks noChangeShapeType="1"/>
              </p:cNvSpPr>
              <p:nvPr/>
            </p:nvSpPr>
            <p:spPr bwMode="auto">
              <a:xfrm>
                <a:off x="1116" y="2619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Line 41"/>
              <p:cNvSpPr>
                <a:spLocks noChangeShapeType="1"/>
              </p:cNvSpPr>
              <p:nvPr/>
            </p:nvSpPr>
            <p:spPr bwMode="auto">
              <a:xfrm>
                <a:off x="1121" y="2619"/>
                <a:ext cx="3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Line 42"/>
              <p:cNvSpPr>
                <a:spLocks noChangeShapeType="1"/>
              </p:cNvSpPr>
              <p:nvPr/>
            </p:nvSpPr>
            <p:spPr bwMode="auto">
              <a:xfrm flipH="1">
                <a:off x="1116" y="2623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3"/>
              <p:cNvSpPr>
                <a:spLocks/>
              </p:cNvSpPr>
              <p:nvPr/>
            </p:nvSpPr>
            <p:spPr bwMode="auto">
              <a:xfrm>
                <a:off x="2097" y="3132"/>
                <a:ext cx="206" cy="263"/>
              </a:xfrm>
              <a:custGeom>
                <a:avLst/>
                <a:gdLst>
                  <a:gd name="T0" fmla="*/ 2 w 320"/>
                  <a:gd name="T1" fmla="*/ 1 h 426"/>
                  <a:gd name="T2" fmla="*/ 2 w 320"/>
                  <a:gd name="T3" fmla="*/ 1 h 426"/>
                  <a:gd name="T4" fmla="*/ 2 w 320"/>
                  <a:gd name="T5" fmla="*/ 1 h 426"/>
                  <a:gd name="T6" fmla="*/ 2 w 320"/>
                  <a:gd name="T7" fmla="*/ 1 h 426"/>
                  <a:gd name="T8" fmla="*/ 2 w 320"/>
                  <a:gd name="T9" fmla="*/ 1 h 426"/>
                  <a:gd name="T10" fmla="*/ 1 w 320"/>
                  <a:gd name="T11" fmla="*/ 1 h 426"/>
                  <a:gd name="T12" fmla="*/ 1 w 320"/>
                  <a:gd name="T13" fmla="*/ 1 h 426"/>
                  <a:gd name="T14" fmla="*/ 1 w 320"/>
                  <a:gd name="T15" fmla="*/ 1 h 426"/>
                  <a:gd name="T16" fmla="*/ 1 w 320"/>
                  <a:gd name="T17" fmla="*/ 1 h 426"/>
                  <a:gd name="T18" fmla="*/ 1 w 320"/>
                  <a:gd name="T19" fmla="*/ 1 h 426"/>
                  <a:gd name="T20" fmla="*/ 1 w 320"/>
                  <a:gd name="T21" fmla="*/ 1 h 426"/>
                  <a:gd name="T22" fmla="*/ 1 w 320"/>
                  <a:gd name="T23" fmla="*/ 1 h 426"/>
                  <a:gd name="T24" fmla="*/ 1 w 320"/>
                  <a:gd name="T25" fmla="*/ 1 h 426"/>
                  <a:gd name="T26" fmla="*/ 1 w 320"/>
                  <a:gd name="T27" fmla="*/ 1 h 426"/>
                  <a:gd name="T28" fmla="*/ 1 w 320"/>
                  <a:gd name="T29" fmla="*/ 1 h 426"/>
                  <a:gd name="T30" fmla="*/ 1 w 320"/>
                  <a:gd name="T31" fmla="*/ 1 h 426"/>
                  <a:gd name="T32" fmla="*/ 1 w 320"/>
                  <a:gd name="T33" fmla="*/ 1 h 426"/>
                  <a:gd name="T34" fmla="*/ 1 w 320"/>
                  <a:gd name="T35" fmla="*/ 1 h 426"/>
                  <a:gd name="T36" fmla="*/ 1 w 320"/>
                  <a:gd name="T37" fmla="*/ 1 h 426"/>
                  <a:gd name="T38" fmla="*/ 1 w 320"/>
                  <a:gd name="T39" fmla="*/ 1 h 426"/>
                  <a:gd name="T40" fmla="*/ 1 w 320"/>
                  <a:gd name="T41" fmla="*/ 1 h 426"/>
                  <a:gd name="T42" fmla="*/ 1 w 320"/>
                  <a:gd name="T43" fmla="*/ 1 h 426"/>
                  <a:gd name="T44" fmla="*/ 0 w 320"/>
                  <a:gd name="T45" fmla="*/ 0 h 42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20"/>
                  <a:gd name="T70" fmla="*/ 0 h 426"/>
                  <a:gd name="T71" fmla="*/ 320 w 320"/>
                  <a:gd name="T72" fmla="*/ 426 h 42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20" h="426">
                    <a:moveTo>
                      <a:pt x="289" y="426"/>
                    </a:moveTo>
                    <a:lnTo>
                      <a:pt x="303" y="418"/>
                    </a:lnTo>
                    <a:lnTo>
                      <a:pt x="307" y="408"/>
                    </a:lnTo>
                    <a:lnTo>
                      <a:pt x="314" y="383"/>
                    </a:lnTo>
                    <a:lnTo>
                      <a:pt x="320" y="370"/>
                    </a:lnTo>
                    <a:lnTo>
                      <a:pt x="240" y="278"/>
                    </a:lnTo>
                    <a:lnTo>
                      <a:pt x="245" y="263"/>
                    </a:lnTo>
                    <a:lnTo>
                      <a:pt x="243" y="251"/>
                    </a:lnTo>
                    <a:lnTo>
                      <a:pt x="241" y="241"/>
                    </a:lnTo>
                    <a:lnTo>
                      <a:pt x="232" y="220"/>
                    </a:lnTo>
                    <a:lnTo>
                      <a:pt x="224" y="201"/>
                    </a:lnTo>
                    <a:lnTo>
                      <a:pt x="211" y="174"/>
                    </a:lnTo>
                    <a:lnTo>
                      <a:pt x="195" y="151"/>
                    </a:lnTo>
                    <a:lnTo>
                      <a:pt x="184" y="144"/>
                    </a:lnTo>
                    <a:lnTo>
                      <a:pt x="165" y="130"/>
                    </a:lnTo>
                    <a:lnTo>
                      <a:pt x="161" y="99"/>
                    </a:lnTo>
                    <a:lnTo>
                      <a:pt x="163" y="88"/>
                    </a:lnTo>
                    <a:lnTo>
                      <a:pt x="126" y="84"/>
                    </a:lnTo>
                    <a:lnTo>
                      <a:pt x="126" y="76"/>
                    </a:lnTo>
                    <a:lnTo>
                      <a:pt x="119" y="71"/>
                    </a:lnTo>
                    <a:lnTo>
                      <a:pt x="111" y="67"/>
                    </a:lnTo>
                    <a:lnTo>
                      <a:pt x="101" y="7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4"/>
              <p:cNvSpPr>
                <a:spLocks/>
              </p:cNvSpPr>
              <p:nvPr/>
            </p:nvSpPr>
            <p:spPr bwMode="auto">
              <a:xfrm>
                <a:off x="2040" y="3105"/>
                <a:ext cx="57" cy="27"/>
              </a:xfrm>
              <a:custGeom>
                <a:avLst/>
                <a:gdLst>
                  <a:gd name="T0" fmla="*/ 0 w 87"/>
                  <a:gd name="T1" fmla="*/ 0 h 41"/>
                  <a:gd name="T2" fmla="*/ 1 w 87"/>
                  <a:gd name="T3" fmla="*/ 1 h 41"/>
                  <a:gd name="T4" fmla="*/ 1 w 87"/>
                  <a:gd name="T5" fmla="*/ 1 h 41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41"/>
                  <a:gd name="T11" fmla="*/ 87 w 87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41">
                    <a:moveTo>
                      <a:pt x="0" y="0"/>
                    </a:moveTo>
                    <a:lnTo>
                      <a:pt x="48" y="39"/>
                    </a:lnTo>
                    <a:lnTo>
                      <a:pt x="87" y="4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Line 45"/>
              <p:cNvSpPr>
                <a:spLocks noChangeShapeType="1"/>
              </p:cNvSpPr>
              <p:nvPr/>
            </p:nvSpPr>
            <p:spPr bwMode="auto">
              <a:xfrm flipV="1">
                <a:off x="2040" y="3067"/>
                <a:ext cx="17" cy="3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Line 46"/>
              <p:cNvSpPr>
                <a:spLocks noChangeShapeType="1"/>
              </p:cNvSpPr>
              <p:nvPr/>
            </p:nvSpPr>
            <p:spPr bwMode="auto">
              <a:xfrm>
                <a:off x="2141" y="3023"/>
                <a:ext cx="77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47"/>
              <p:cNvSpPr>
                <a:spLocks/>
              </p:cNvSpPr>
              <p:nvPr/>
            </p:nvSpPr>
            <p:spPr bwMode="auto">
              <a:xfrm>
                <a:off x="2057" y="3019"/>
                <a:ext cx="84" cy="48"/>
              </a:xfrm>
              <a:custGeom>
                <a:avLst/>
                <a:gdLst>
                  <a:gd name="T0" fmla="*/ 1 w 129"/>
                  <a:gd name="T1" fmla="*/ 1 h 77"/>
                  <a:gd name="T2" fmla="*/ 1 w 129"/>
                  <a:gd name="T3" fmla="*/ 0 h 77"/>
                  <a:gd name="T4" fmla="*/ 1 w 129"/>
                  <a:gd name="T5" fmla="*/ 1 h 77"/>
                  <a:gd name="T6" fmla="*/ 0 w 129"/>
                  <a:gd name="T7" fmla="*/ 1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77"/>
                  <a:gd name="T14" fmla="*/ 129 w 129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77">
                    <a:moveTo>
                      <a:pt x="129" y="4"/>
                    </a:moveTo>
                    <a:lnTo>
                      <a:pt x="92" y="0"/>
                    </a:lnTo>
                    <a:lnTo>
                      <a:pt x="102" y="21"/>
                    </a:lnTo>
                    <a:lnTo>
                      <a:pt x="0" y="7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48"/>
              <p:cNvSpPr>
                <a:spLocks/>
              </p:cNvSpPr>
              <p:nvPr/>
            </p:nvSpPr>
            <p:spPr bwMode="auto">
              <a:xfrm>
                <a:off x="1920" y="3269"/>
                <a:ext cx="272" cy="203"/>
              </a:xfrm>
              <a:custGeom>
                <a:avLst/>
                <a:gdLst>
                  <a:gd name="T0" fmla="*/ 3 w 419"/>
                  <a:gd name="T1" fmla="*/ 1 h 328"/>
                  <a:gd name="T2" fmla="*/ 2 w 419"/>
                  <a:gd name="T3" fmla="*/ 1 h 328"/>
                  <a:gd name="T4" fmla="*/ 2 w 419"/>
                  <a:gd name="T5" fmla="*/ 1 h 328"/>
                  <a:gd name="T6" fmla="*/ 2 w 419"/>
                  <a:gd name="T7" fmla="*/ 0 h 328"/>
                  <a:gd name="T8" fmla="*/ 1 w 419"/>
                  <a:gd name="T9" fmla="*/ 1 h 328"/>
                  <a:gd name="T10" fmla="*/ 1 w 419"/>
                  <a:gd name="T11" fmla="*/ 1 h 328"/>
                  <a:gd name="T12" fmla="*/ 1 w 419"/>
                  <a:gd name="T13" fmla="*/ 1 h 328"/>
                  <a:gd name="T14" fmla="*/ 0 w 419"/>
                  <a:gd name="T15" fmla="*/ 1 h 328"/>
                  <a:gd name="T16" fmla="*/ 1 w 419"/>
                  <a:gd name="T17" fmla="*/ 1 h 328"/>
                  <a:gd name="T18" fmla="*/ 1 w 419"/>
                  <a:gd name="T19" fmla="*/ 1 h 328"/>
                  <a:gd name="T20" fmla="*/ 1 w 419"/>
                  <a:gd name="T21" fmla="*/ 1 h 32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9"/>
                  <a:gd name="T34" fmla="*/ 0 h 328"/>
                  <a:gd name="T35" fmla="*/ 419 w 419"/>
                  <a:gd name="T36" fmla="*/ 328 h 32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9" h="328">
                    <a:moveTo>
                      <a:pt x="419" y="140"/>
                    </a:moveTo>
                    <a:lnTo>
                      <a:pt x="359" y="69"/>
                    </a:lnTo>
                    <a:lnTo>
                      <a:pt x="374" y="29"/>
                    </a:lnTo>
                    <a:lnTo>
                      <a:pt x="315" y="0"/>
                    </a:lnTo>
                    <a:lnTo>
                      <a:pt x="207" y="17"/>
                    </a:lnTo>
                    <a:lnTo>
                      <a:pt x="146" y="14"/>
                    </a:lnTo>
                    <a:lnTo>
                      <a:pt x="35" y="83"/>
                    </a:lnTo>
                    <a:lnTo>
                      <a:pt x="0" y="87"/>
                    </a:lnTo>
                    <a:lnTo>
                      <a:pt x="19" y="158"/>
                    </a:lnTo>
                    <a:lnTo>
                      <a:pt x="10" y="167"/>
                    </a:lnTo>
                    <a:lnTo>
                      <a:pt x="35" y="32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49"/>
              <p:cNvSpPr>
                <a:spLocks/>
              </p:cNvSpPr>
              <p:nvPr/>
            </p:nvSpPr>
            <p:spPr bwMode="auto">
              <a:xfrm>
                <a:off x="1685" y="2542"/>
                <a:ext cx="206" cy="166"/>
              </a:xfrm>
              <a:custGeom>
                <a:avLst/>
                <a:gdLst>
                  <a:gd name="T0" fmla="*/ 0 w 317"/>
                  <a:gd name="T1" fmla="*/ 1 h 270"/>
                  <a:gd name="T2" fmla="*/ 1 w 317"/>
                  <a:gd name="T3" fmla="*/ 1 h 270"/>
                  <a:gd name="T4" fmla="*/ 1 w 317"/>
                  <a:gd name="T5" fmla="*/ 1 h 270"/>
                  <a:gd name="T6" fmla="*/ 1 w 317"/>
                  <a:gd name="T7" fmla="*/ 1 h 270"/>
                  <a:gd name="T8" fmla="*/ 1 w 317"/>
                  <a:gd name="T9" fmla="*/ 1 h 270"/>
                  <a:gd name="T10" fmla="*/ 1 w 317"/>
                  <a:gd name="T11" fmla="*/ 1 h 270"/>
                  <a:gd name="T12" fmla="*/ 1 w 317"/>
                  <a:gd name="T13" fmla="*/ 1 h 270"/>
                  <a:gd name="T14" fmla="*/ 1 w 317"/>
                  <a:gd name="T15" fmla="*/ 1 h 270"/>
                  <a:gd name="T16" fmla="*/ 1 w 317"/>
                  <a:gd name="T17" fmla="*/ 1 h 270"/>
                  <a:gd name="T18" fmla="*/ 1 w 317"/>
                  <a:gd name="T19" fmla="*/ 1 h 270"/>
                  <a:gd name="T20" fmla="*/ 2 w 317"/>
                  <a:gd name="T21" fmla="*/ 1 h 270"/>
                  <a:gd name="T22" fmla="*/ 2 w 317"/>
                  <a:gd name="T23" fmla="*/ 1 h 270"/>
                  <a:gd name="T24" fmla="*/ 1 w 317"/>
                  <a:gd name="T25" fmla="*/ 1 h 270"/>
                  <a:gd name="T26" fmla="*/ 1 w 317"/>
                  <a:gd name="T27" fmla="*/ 1 h 270"/>
                  <a:gd name="T28" fmla="*/ 1 w 317"/>
                  <a:gd name="T29" fmla="*/ 0 h 27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17"/>
                  <a:gd name="T46" fmla="*/ 0 h 270"/>
                  <a:gd name="T47" fmla="*/ 317 w 317"/>
                  <a:gd name="T48" fmla="*/ 270 h 27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17" h="270">
                    <a:moveTo>
                      <a:pt x="0" y="265"/>
                    </a:moveTo>
                    <a:lnTo>
                      <a:pt x="91" y="234"/>
                    </a:lnTo>
                    <a:lnTo>
                      <a:pt x="169" y="270"/>
                    </a:lnTo>
                    <a:lnTo>
                      <a:pt x="181" y="267"/>
                    </a:lnTo>
                    <a:lnTo>
                      <a:pt x="196" y="267"/>
                    </a:lnTo>
                    <a:lnTo>
                      <a:pt x="208" y="261"/>
                    </a:lnTo>
                    <a:lnTo>
                      <a:pt x="221" y="261"/>
                    </a:lnTo>
                    <a:lnTo>
                      <a:pt x="236" y="257"/>
                    </a:lnTo>
                    <a:lnTo>
                      <a:pt x="254" y="257"/>
                    </a:lnTo>
                    <a:lnTo>
                      <a:pt x="271" y="249"/>
                    </a:lnTo>
                    <a:lnTo>
                      <a:pt x="283" y="249"/>
                    </a:lnTo>
                    <a:lnTo>
                      <a:pt x="317" y="144"/>
                    </a:lnTo>
                    <a:lnTo>
                      <a:pt x="265" y="107"/>
                    </a:lnTo>
                    <a:lnTo>
                      <a:pt x="258" y="54"/>
                    </a:lnTo>
                    <a:lnTo>
                      <a:pt x="165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0"/>
              <p:cNvSpPr>
                <a:spLocks/>
              </p:cNvSpPr>
              <p:nvPr/>
            </p:nvSpPr>
            <p:spPr bwMode="auto">
              <a:xfrm>
                <a:off x="1788" y="3105"/>
                <a:ext cx="252" cy="82"/>
              </a:xfrm>
              <a:custGeom>
                <a:avLst/>
                <a:gdLst>
                  <a:gd name="T0" fmla="*/ 2 w 393"/>
                  <a:gd name="T1" fmla="*/ 0 h 129"/>
                  <a:gd name="T2" fmla="*/ 2 w 393"/>
                  <a:gd name="T3" fmla="*/ 0 h 129"/>
                  <a:gd name="T4" fmla="*/ 2 w 393"/>
                  <a:gd name="T5" fmla="*/ 1 h 129"/>
                  <a:gd name="T6" fmla="*/ 2 w 393"/>
                  <a:gd name="T7" fmla="*/ 1 h 129"/>
                  <a:gd name="T8" fmla="*/ 2 w 393"/>
                  <a:gd name="T9" fmla="*/ 1 h 129"/>
                  <a:gd name="T10" fmla="*/ 2 w 393"/>
                  <a:gd name="T11" fmla="*/ 1 h 129"/>
                  <a:gd name="T12" fmla="*/ 2 w 393"/>
                  <a:gd name="T13" fmla="*/ 1 h 129"/>
                  <a:gd name="T14" fmla="*/ 2 w 393"/>
                  <a:gd name="T15" fmla="*/ 1 h 129"/>
                  <a:gd name="T16" fmla="*/ 1 w 393"/>
                  <a:gd name="T17" fmla="*/ 1 h 129"/>
                  <a:gd name="T18" fmla="*/ 1 w 393"/>
                  <a:gd name="T19" fmla="*/ 1 h 129"/>
                  <a:gd name="T20" fmla="*/ 1 w 393"/>
                  <a:gd name="T21" fmla="*/ 1 h 129"/>
                  <a:gd name="T22" fmla="*/ 1 w 393"/>
                  <a:gd name="T23" fmla="*/ 1 h 129"/>
                  <a:gd name="T24" fmla="*/ 1 w 393"/>
                  <a:gd name="T25" fmla="*/ 1 h 129"/>
                  <a:gd name="T26" fmla="*/ 0 w 393"/>
                  <a:gd name="T27" fmla="*/ 1 h 12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93"/>
                  <a:gd name="T43" fmla="*/ 0 h 129"/>
                  <a:gd name="T44" fmla="*/ 393 w 393"/>
                  <a:gd name="T45" fmla="*/ 129 h 12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93" h="129">
                    <a:moveTo>
                      <a:pt x="393" y="0"/>
                    </a:moveTo>
                    <a:lnTo>
                      <a:pt x="347" y="0"/>
                    </a:lnTo>
                    <a:lnTo>
                      <a:pt x="341" y="23"/>
                    </a:lnTo>
                    <a:lnTo>
                      <a:pt x="349" y="27"/>
                    </a:lnTo>
                    <a:lnTo>
                      <a:pt x="359" y="44"/>
                    </a:lnTo>
                    <a:lnTo>
                      <a:pt x="359" y="60"/>
                    </a:lnTo>
                    <a:lnTo>
                      <a:pt x="338" y="71"/>
                    </a:lnTo>
                    <a:lnTo>
                      <a:pt x="318" y="75"/>
                    </a:lnTo>
                    <a:lnTo>
                      <a:pt x="297" y="75"/>
                    </a:lnTo>
                    <a:lnTo>
                      <a:pt x="278" y="104"/>
                    </a:lnTo>
                    <a:lnTo>
                      <a:pt x="244" y="75"/>
                    </a:lnTo>
                    <a:lnTo>
                      <a:pt x="217" y="121"/>
                    </a:lnTo>
                    <a:lnTo>
                      <a:pt x="75" y="85"/>
                    </a:lnTo>
                    <a:lnTo>
                      <a:pt x="0" y="129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Line 51"/>
              <p:cNvSpPr>
                <a:spLocks noChangeShapeType="1"/>
              </p:cNvSpPr>
              <p:nvPr/>
            </p:nvSpPr>
            <p:spPr bwMode="auto">
              <a:xfrm flipH="1" flipV="1">
                <a:off x="2021" y="2809"/>
                <a:ext cx="4" cy="5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2"/>
              <p:cNvSpPr>
                <a:spLocks/>
              </p:cNvSpPr>
              <p:nvPr/>
            </p:nvSpPr>
            <p:spPr bwMode="auto">
              <a:xfrm>
                <a:off x="1810" y="2757"/>
                <a:ext cx="211" cy="68"/>
              </a:xfrm>
              <a:custGeom>
                <a:avLst/>
                <a:gdLst>
                  <a:gd name="T0" fmla="*/ 0 w 327"/>
                  <a:gd name="T1" fmla="*/ 1 h 110"/>
                  <a:gd name="T2" fmla="*/ 1 w 327"/>
                  <a:gd name="T3" fmla="*/ 1 h 110"/>
                  <a:gd name="T4" fmla="*/ 1 w 327"/>
                  <a:gd name="T5" fmla="*/ 1 h 110"/>
                  <a:gd name="T6" fmla="*/ 2 w 327"/>
                  <a:gd name="T7" fmla="*/ 0 h 110"/>
                  <a:gd name="T8" fmla="*/ 2 w 327"/>
                  <a:gd name="T9" fmla="*/ 1 h 110"/>
                  <a:gd name="T10" fmla="*/ 2 w 327"/>
                  <a:gd name="T11" fmla="*/ 1 h 1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7"/>
                  <a:gd name="T19" fmla="*/ 0 h 110"/>
                  <a:gd name="T20" fmla="*/ 327 w 327"/>
                  <a:gd name="T21" fmla="*/ 110 h 1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7" h="110">
                    <a:moveTo>
                      <a:pt x="0" y="102"/>
                    </a:moveTo>
                    <a:lnTo>
                      <a:pt x="169" y="110"/>
                    </a:lnTo>
                    <a:lnTo>
                      <a:pt x="236" y="81"/>
                    </a:lnTo>
                    <a:lnTo>
                      <a:pt x="292" y="0"/>
                    </a:lnTo>
                    <a:lnTo>
                      <a:pt x="319" y="6"/>
                    </a:lnTo>
                    <a:lnTo>
                      <a:pt x="327" y="83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3"/>
              <p:cNvSpPr>
                <a:spLocks/>
              </p:cNvSpPr>
              <p:nvPr/>
            </p:nvSpPr>
            <p:spPr bwMode="auto">
              <a:xfrm>
                <a:off x="1841" y="2957"/>
                <a:ext cx="99" cy="73"/>
              </a:xfrm>
              <a:custGeom>
                <a:avLst/>
                <a:gdLst>
                  <a:gd name="T0" fmla="*/ 1 w 150"/>
                  <a:gd name="T1" fmla="*/ 1 h 119"/>
                  <a:gd name="T2" fmla="*/ 1 w 150"/>
                  <a:gd name="T3" fmla="*/ 1 h 119"/>
                  <a:gd name="T4" fmla="*/ 1 w 150"/>
                  <a:gd name="T5" fmla="*/ 1 h 119"/>
                  <a:gd name="T6" fmla="*/ 0 w 150"/>
                  <a:gd name="T7" fmla="*/ 0 h 1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0"/>
                  <a:gd name="T13" fmla="*/ 0 h 119"/>
                  <a:gd name="T14" fmla="*/ 150 w 150"/>
                  <a:gd name="T15" fmla="*/ 119 h 1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0" h="119">
                    <a:moveTo>
                      <a:pt x="150" y="119"/>
                    </a:moveTo>
                    <a:lnTo>
                      <a:pt x="19" y="65"/>
                    </a:lnTo>
                    <a:lnTo>
                      <a:pt x="37" y="1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4"/>
              <p:cNvSpPr>
                <a:spLocks/>
              </p:cNvSpPr>
              <p:nvPr/>
            </p:nvSpPr>
            <p:spPr bwMode="auto">
              <a:xfrm>
                <a:off x="1940" y="3030"/>
                <a:ext cx="117" cy="38"/>
              </a:xfrm>
              <a:custGeom>
                <a:avLst/>
                <a:gdLst>
                  <a:gd name="T0" fmla="*/ 0 w 180"/>
                  <a:gd name="T1" fmla="*/ 0 h 61"/>
                  <a:gd name="T2" fmla="*/ 1 w 180"/>
                  <a:gd name="T3" fmla="*/ 1 h 61"/>
                  <a:gd name="T4" fmla="*/ 1 w 180"/>
                  <a:gd name="T5" fmla="*/ 1 h 61"/>
                  <a:gd name="T6" fmla="*/ 1 w 180"/>
                  <a:gd name="T7" fmla="*/ 1 h 61"/>
                  <a:gd name="T8" fmla="*/ 1 w 180"/>
                  <a:gd name="T9" fmla="*/ 1 h 61"/>
                  <a:gd name="T10" fmla="*/ 1 w 180"/>
                  <a:gd name="T11" fmla="*/ 1 h 61"/>
                  <a:gd name="T12" fmla="*/ 1 w 180"/>
                  <a:gd name="T13" fmla="*/ 1 h 61"/>
                  <a:gd name="T14" fmla="*/ 1 w 180"/>
                  <a:gd name="T15" fmla="*/ 1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0"/>
                  <a:gd name="T25" fmla="*/ 0 h 61"/>
                  <a:gd name="T26" fmla="*/ 180 w 180"/>
                  <a:gd name="T27" fmla="*/ 61 h 6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0" h="61">
                    <a:moveTo>
                      <a:pt x="0" y="0"/>
                    </a:moveTo>
                    <a:lnTo>
                      <a:pt x="52" y="21"/>
                    </a:lnTo>
                    <a:lnTo>
                      <a:pt x="90" y="61"/>
                    </a:lnTo>
                    <a:lnTo>
                      <a:pt x="96" y="55"/>
                    </a:lnTo>
                    <a:lnTo>
                      <a:pt x="105" y="48"/>
                    </a:lnTo>
                    <a:lnTo>
                      <a:pt x="105" y="42"/>
                    </a:lnTo>
                    <a:lnTo>
                      <a:pt x="111" y="38"/>
                    </a:lnTo>
                    <a:lnTo>
                      <a:pt x="180" y="59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55"/>
              <p:cNvSpPr>
                <a:spLocks/>
              </p:cNvSpPr>
              <p:nvPr/>
            </p:nvSpPr>
            <p:spPr bwMode="auto">
              <a:xfrm>
                <a:off x="1679" y="2770"/>
                <a:ext cx="90" cy="202"/>
              </a:xfrm>
              <a:custGeom>
                <a:avLst/>
                <a:gdLst>
                  <a:gd name="T0" fmla="*/ 1 w 140"/>
                  <a:gd name="T1" fmla="*/ 0 h 327"/>
                  <a:gd name="T2" fmla="*/ 1 w 140"/>
                  <a:gd name="T3" fmla="*/ 1 h 327"/>
                  <a:gd name="T4" fmla="*/ 1 w 140"/>
                  <a:gd name="T5" fmla="*/ 1 h 327"/>
                  <a:gd name="T6" fmla="*/ 1 w 140"/>
                  <a:gd name="T7" fmla="*/ 1 h 327"/>
                  <a:gd name="T8" fmla="*/ 1 w 140"/>
                  <a:gd name="T9" fmla="*/ 1 h 327"/>
                  <a:gd name="T10" fmla="*/ 1 w 140"/>
                  <a:gd name="T11" fmla="*/ 1 h 327"/>
                  <a:gd name="T12" fmla="*/ 0 w 140"/>
                  <a:gd name="T13" fmla="*/ 1 h 327"/>
                  <a:gd name="T14" fmla="*/ 1 w 140"/>
                  <a:gd name="T15" fmla="*/ 1 h 327"/>
                  <a:gd name="T16" fmla="*/ 1 w 140"/>
                  <a:gd name="T17" fmla="*/ 1 h 3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0"/>
                  <a:gd name="T28" fmla="*/ 0 h 327"/>
                  <a:gd name="T29" fmla="*/ 140 w 140"/>
                  <a:gd name="T30" fmla="*/ 327 h 3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0" h="327">
                    <a:moveTo>
                      <a:pt x="140" y="0"/>
                    </a:moveTo>
                    <a:lnTo>
                      <a:pt x="128" y="69"/>
                    </a:lnTo>
                    <a:lnTo>
                      <a:pt x="80" y="94"/>
                    </a:lnTo>
                    <a:lnTo>
                      <a:pt x="65" y="179"/>
                    </a:lnTo>
                    <a:lnTo>
                      <a:pt x="23" y="204"/>
                    </a:lnTo>
                    <a:lnTo>
                      <a:pt x="21" y="229"/>
                    </a:lnTo>
                    <a:lnTo>
                      <a:pt x="0" y="250"/>
                    </a:lnTo>
                    <a:lnTo>
                      <a:pt x="2" y="327"/>
                    </a:lnTo>
                    <a:lnTo>
                      <a:pt x="115" y="327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56"/>
              <p:cNvSpPr>
                <a:spLocks/>
              </p:cNvSpPr>
              <p:nvPr/>
            </p:nvSpPr>
            <p:spPr bwMode="auto">
              <a:xfrm>
                <a:off x="1755" y="2892"/>
                <a:ext cx="18" cy="80"/>
              </a:xfrm>
              <a:custGeom>
                <a:avLst/>
                <a:gdLst>
                  <a:gd name="T0" fmla="*/ 0 w 31"/>
                  <a:gd name="T1" fmla="*/ 1 h 131"/>
                  <a:gd name="T2" fmla="*/ 1 w 31"/>
                  <a:gd name="T3" fmla="*/ 1 h 131"/>
                  <a:gd name="T4" fmla="*/ 1 w 31"/>
                  <a:gd name="T5" fmla="*/ 0 h 1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131"/>
                  <a:gd name="T11" fmla="*/ 31 w 31"/>
                  <a:gd name="T12" fmla="*/ 131 h 1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131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57"/>
              <p:cNvSpPr>
                <a:spLocks/>
              </p:cNvSpPr>
              <p:nvPr/>
            </p:nvSpPr>
            <p:spPr bwMode="auto">
              <a:xfrm>
                <a:off x="1755" y="2972"/>
                <a:ext cx="51" cy="16"/>
              </a:xfrm>
              <a:custGeom>
                <a:avLst/>
                <a:gdLst>
                  <a:gd name="T0" fmla="*/ 0 w 81"/>
                  <a:gd name="T1" fmla="*/ 0 h 26"/>
                  <a:gd name="T2" fmla="*/ 1 w 81"/>
                  <a:gd name="T3" fmla="*/ 0 h 26"/>
                  <a:gd name="T4" fmla="*/ 1 w 81"/>
                  <a:gd name="T5" fmla="*/ 0 h 26"/>
                  <a:gd name="T6" fmla="*/ 1 w 81"/>
                  <a:gd name="T7" fmla="*/ 0 h 26"/>
                  <a:gd name="T8" fmla="*/ 1 w 81"/>
                  <a:gd name="T9" fmla="*/ 0 h 26"/>
                  <a:gd name="T10" fmla="*/ 1 w 81"/>
                  <a:gd name="T11" fmla="*/ 0 h 26"/>
                  <a:gd name="T12" fmla="*/ 1 w 81"/>
                  <a:gd name="T13" fmla="*/ 1 h 26"/>
                  <a:gd name="T14" fmla="*/ 1 w 81"/>
                  <a:gd name="T15" fmla="*/ 1 h 26"/>
                  <a:gd name="T16" fmla="*/ 1 w 81"/>
                  <a:gd name="T17" fmla="*/ 1 h 26"/>
                  <a:gd name="T18" fmla="*/ 1 w 81"/>
                  <a:gd name="T19" fmla="*/ 1 h 26"/>
                  <a:gd name="T20" fmla="*/ 1 w 81"/>
                  <a:gd name="T21" fmla="*/ 1 h 26"/>
                  <a:gd name="T22" fmla="*/ 1 w 81"/>
                  <a:gd name="T23" fmla="*/ 1 h 26"/>
                  <a:gd name="T24" fmla="*/ 1 w 81"/>
                  <a:gd name="T25" fmla="*/ 1 h 26"/>
                  <a:gd name="T26" fmla="*/ 1 w 81"/>
                  <a:gd name="T27" fmla="*/ 1 h 26"/>
                  <a:gd name="T28" fmla="*/ 1 w 81"/>
                  <a:gd name="T29" fmla="*/ 1 h 26"/>
                  <a:gd name="T30" fmla="*/ 1 w 81"/>
                  <a:gd name="T31" fmla="*/ 1 h 26"/>
                  <a:gd name="T32" fmla="*/ 1 w 81"/>
                  <a:gd name="T33" fmla="*/ 1 h 26"/>
                  <a:gd name="T34" fmla="*/ 1 w 81"/>
                  <a:gd name="T35" fmla="*/ 1 h 26"/>
                  <a:gd name="T36" fmla="*/ 1 w 81"/>
                  <a:gd name="T37" fmla="*/ 1 h 26"/>
                  <a:gd name="T38" fmla="*/ 1 w 81"/>
                  <a:gd name="T39" fmla="*/ 1 h 26"/>
                  <a:gd name="T40" fmla="*/ 1 w 81"/>
                  <a:gd name="T41" fmla="*/ 1 h 26"/>
                  <a:gd name="T42" fmla="*/ 1 w 81"/>
                  <a:gd name="T43" fmla="*/ 1 h 26"/>
                  <a:gd name="T44" fmla="*/ 1 w 81"/>
                  <a:gd name="T45" fmla="*/ 1 h 26"/>
                  <a:gd name="T46" fmla="*/ 1 w 81"/>
                  <a:gd name="T47" fmla="*/ 1 h 26"/>
                  <a:gd name="T48" fmla="*/ 1 w 81"/>
                  <a:gd name="T49" fmla="*/ 1 h 26"/>
                  <a:gd name="T50" fmla="*/ 1 w 81"/>
                  <a:gd name="T51" fmla="*/ 1 h 26"/>
                  <a:gd name="T52" fmla="*/ 1 w 81"/>
                  <a:gd name="T53" fmla="*/ 1 h 26"/>
                  <a:gd name="T54" fmla="*/ 1 w 81"/>
                  <a:gd name="T55" fmla="*/ 1 h 26"/>
                  <a:gd name="T56" fmla="*/ 1 w 81"/>
                  <a:gd name="T57" fmla="*/ 1 h 26"/>
                  <a:gd name="T58" fmla="*/ 1 w 81"/>
                  <a:gd name="T59" fmla="*/ 1 h 26"/>
                  <a:gd name="T60" fmla="*/ 1 w 81"/>
                  <a:gd name="T61" fmla="*/ 1 h 26"/>
                  <a:gd name="T62" fmla="*/ 1 w 81"/>
                  <a:gd name="T63" fmla="*/ 1 h 26"/>
                  <a:gd name="T64" fmla="*/ 1 w 81"/>
                  <a:gd name="T65" fmla="*/ 1 h 26"/>
                  <a:gd name="T66" fmla="*/ 1 w 81"/>
                  <a:gd name="T67" fmla="*/ 1 h 26"/>
                  <a:gd name="T68" fmla="*/ 1 w 81"/>
                  <a:gd name="T69" fmla="*/ 1 h 26"/>
                  <a:gd name="T70" fmla="*/ 1 w 81"/>
                  <a:gd name="T71" fmla="*/ 1 h 26"/>
                  <a:gd name="T72" fmla="*/ 1 w 81"/>
                  <a:gd name="T73" fmla="*/ 1 h 26"/>
                  <a:gd name="T74" fmla="*/ 1 w 81"/>
                  <a:gd name="T75" fmla="*/ 1 h 26"/>
                  <a:gd name="T76" fmla="*/ 1 w 81"/>
                  <a:gd name="T77" fmla="*/ 1 h 26"/>
                  <a:gd name="T78" fmla="*/ 1 w 81"/>
                  <a:gd name="T79" fmla="*/ 1 h 26"/>
                  <a:gd name="T80" fmla="*/ 1 w 81"/>
                  <a:gd name="T81" fmla="*/ 1 h 26"/>
                  <a:gd name="T82" fmla="*/ 1 w 81"/>
                  <a:gd name="T83" fmla="*/ 1 h 26"/>
                  <a:gd name="T84" fmla="*/ 1 w 81"/>
                  <a:gd name="T85" fmla="*/ 1 h 26"/>
                  <a:gd name="T86" fmla="*/ 1 w 81"/>
                  <a:gd name="T87" fmla="*/ 1 h 26"/>
                  <a:gd name="T88" fmla="*/ 1 w 81"/>
                  <a:gd name="T89" fmla="*/ 1 h 26"/>
                  <a:gd name="T90" fmla="*/ 1 w 81"/>
                  <a:gd name="T91" fmla="*/ 1 h 26"/>
                  <a:gd name="T92" fmla="*/ 1 w 81"/>
                  <a:gd name="T93" fmla="*/ 1 h 26"/>
                  <a:gd name="T94" fmla="*/ 1 w 81"/>
                  <a:gd name="T95" fmla="*/ 1 h 26"/>
                  <a:gd name="T96" fmla="*/ 1 w 81"/>
                  <a:gd name="T97" fmla="*/ 1 h 26"/>
                  <a:gd name="T98" fmla="*/ 1 w 81"/>
                  <a:gd name="T99" fmla="*/ 1 h 26"/>
                  <a:gd name="T100" fmla="*/ 1 w 81"/>
                  <a:gd name="T101" fmla="*/ 1 h 2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81"/>
                  <a:gd name="T154" fmla="*/ 0 h 26"/>
                  <a:gd name="T155" fmla="*/ 81 w 81"/>
                  <a:gd name="T156" fmla="*/ 26 h 2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81" h="26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1" y="9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5" y="11"/>
                    </a:lnTo>
                    <a:lnTo>
                      <a:pt x="35" y="13"/>
                    </a:lnTo>
                    <a:lnTo>
                      <a:pt x="36" y="13"/>
                    </a:lnTo>
                    <a:lnTo>
                      <a:pt x="38" y="13"/>
                    </a:lnTo>
                    <a:lnTo>
                      <a:pt x="40" y="15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44" y="17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50" y="17"/>
                    </a:lnTo>
                    <a:lnTo>
                      <a:pt x="52" y="19"/>
                    </a:lnTo>
                    <a:lnTo>
                      <a:pt x="54" y="19"/>
                    </a:lnTo>
                    <a:lnTo>
                      <a:pt x="56" y="19"/>
                    </a:lnTo>
                    <a:lnTo>
                      <a:pt x="58" y="19"/>
                    </a:lnTo>
                    <a:lnTo>
                      <a:pt x="59" y="19"/>
                    </a:lnTo>
                    <a:lnTo>
                      <a:pt x="61" y="19"/>
                    </a:lnTo>
                    <a:lnTo>
                      <a:pt x="63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5" y="23"/>
                    </a:lnTo>
                    <a:lnTo>
                      <a:pt x="77" y="23"/>
                    </a:lnTo>
                    <a:lnTo>
                      <a:pt x="77" y="24"/>
                    </a:lnTo>
                    <a:lnTo>
                      <a:pt x="79" y="24"/>
                    </a:lnTo>
                    <a:lnTo>
                      <a:pt x="79" y="26"/>
                    </a:lnTo>
                    <a:lnTo>
                      <a:pt x="81" y="26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58"/>
              <p:cNvSpPr>
                <a:spLocks/>
              </p:cNvSpPr>
              <p:nvPr/>
            </p:nvSpPr>
            <p:spPr bwMode="auto">
              <a:xfrm>
                <a:off x="1806" y="2957"/>
                <a:ext cx="35" cy="31"/>
              </a:xfrm>
              <a:custGeom>
                <a:avLst/>
                <a:gdLst>
                  <a:gd name="T0" fmla="*/ 1 w 57"/>
                  <a:gd name="T1" fmla="*/ 0 h 51"/>
                  <a:gd name="T2" fmla="*/ 1 w 57"/>
                  <a:gd name="T3" fmla="*/ 1 h 51"/>
                  <a:gd name="T4" fmla="*/ 0 w 57"/>
                  <a:gd name="T5" fmla="*/ 1 h 51"/>
                  <a:gd name="T6" fmla="*/ 0 60000 65536"/>
                  <a:gd name="T7" fmla="*/ 0 60000 65536"/>
                  <a:gd name="T8" fmla="*/ 0 60000 65536"/>
                  <a:gd name="T9" fmla="*/ 0 w 57"/>
                  <a:gd name="T10" fmla="*/ 0 h 51"/>
                  <a:gd name="T11" fmla="*/ 57 w 57"/>
                  <a:gd name="T12" fmla="*/ 51 h 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" h="51">
                    <a:moveTo>
                      <a:pt x="57" y="0"/>
                    </a:moveTo>
                    <a:lnTo>
                      <a:pt x="40" y="48"/>
                    </a:lnTo>
                    <a:lnTo>
                      <a:pt x="0" y="51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59"/>
              <p:cNvSpPr>
                <a:spLocks/>
              </p:cNvSpPr>
              <p:nvPr/>
            </p:nvSpPr>
            <p:spPr bwMode="auto">
              <a:xfrm>
                <a:off x="1773" y="2892"/>
                <a:ext cx="76" cy="65"/>
              </a:xfrm>
              <a:custGeom>
                <a:avLst/>
                <a:gdLst>
                  <a:gd name="T0" fmla="*/ 0 w 117"/>
                  <a:gd name="T1" fmla="*/ 0 h 106"/>
                  <a:gd name="T2" fmla="*/ 1 w 117"/>
                  <a:gd name="T3" fmla="*/ 1 h 106"/>
                  <a:gd name="T4" fmla="*/ 1 w 117"/>
                  <a:gd name="T5" fmla="*/ 1 h 106"/>
                  <a:gd name="T6" fmla="*/ 1 w 117"/>
                  <a:gd name="T7" fmla="*/ 1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7"/>
                  <a:gd name="T13" fmla="*/ 0 h 106"/>
                  <a:gd name="T14" fmla="*/ 117 w 117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7" h="106">
                    <a:moveTo>
                      <a:pt x="0" y="0"/>
                    </a:moveTo>
                    <a:lnTo>
                      <a:pt x="103" y="13"/>
                    </a:lnTo>
                    <a:lnTo>
                      <a:pt x="117" y="79"/>
                    </a:lnTo>
                    <a:lnTo>
                      <a:pt x="107" y="106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Line 60"/>
              <p:cNvSpPr>
                <a:spLocks noChangeShapeType="1"/>
              </p:cNvSpPr>
              <p:nvPr/>
            </p:nvSpPr>
            <p:spPr bwMode="auto">
              <a:xfrm flipV="1">
                <a:off x="1790" y="293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Line 61"/>
              <p:cNvSpPr>
                <a:spLocks noChangeShapeType="1"/>
              </p:cNvSpPr>
              <p:nvPr/>
            </p:nvSpPr>
            <p:spPr bwMode="auto">
              <a:xfrm>
                <a:off x="1790" y="2932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Line 62"/>
              <p:cNvSpPr>
                <a:spLocks noChangeShapeType="1"/>
              </p:cNvSpPr>
              <p:nvPr/>
            </p:nvSpPr>
            <p:spPr bwMode="auto">
              <a:xfrm>
                <a:off x="1794" y="293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Line 63"/>
              <p:cNvSpPr>
                <a:spLocks noChangeShapeType="1"/>
              </p:cNvSpPr>
              <p:nvPr/>
            </p:nvSpPr>
            <p:spPr bwMode="auto">
              <a:xfrm flipH="1">
                <a:off x="1790" y="2937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Line 64"/>
              <p:cNvSpPr>
                <a:spLocks noChangeShapeType="1"/>
              </p:cNvSpPr>
              <p:nvPr/>
            </p:nvSpPr>
            <p:spPr bwMode="auto">
              <a:xfrm flipV="1">
                <a:off x="1381" y="2992"/>
                <a:ext cx="97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65"/>
              <p:cNvSpPr>
                <a:spLocks/>
              </p:cNvSpPr>
              <p:nvPr/>
            </p:nvSpPr>
            <p:spPr bwMode="auto">
              <a:xfrm>
                <a:off x="1478" y="2748"/>
                <a:ext cx="167" cy="244"/>
              </a:xfrm>
              <a:custGeom>
                <a:avLst/>
                <a:gdLst>
                  <a:gd name="T0" fmla="*/ 1 w 257"/>
                  <a:gd name="T1" fmla="*/ 0 h 395"/>
                  <a:gd name="T2" fmla="*/ 1 w 257"/>
                  <a:gd name="T3" fmla="*/ 1 h 395"/>
                  <a:gd name="T4" fmla="*/ 1 w 257"/>
                  <a:gd name="T5" fmla="*/ 1 h 395"/>
                  <a:gd name="T6" fmla="*/ 1 w 257"/>
                  <a:gd name="T7" fmla="*/ 1 h 395"/>
                  <a:gd name="T8" fmla="*/ 1 w 257"/>
                  <a:gd name="T9" fmla="*/ 1 h 395"/>
                  <a:gd name="T10" fmla="*/ 1 w 257"/>
                  <a:gd name="T11" fmla="*/ 1 h 395"/>
                  <a:gd name="T12" fmla="*/ 1 w 257"/>
                  <a:gd name="T13" fmla="*/ 1 h 395"/>
                  <a:gd name="T14" fmla="*/ 0 w 257"/>
                  <a:gd name="T15" fmla="*/ 1 h 3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7"/>
                  <a:gd name="T25" fmla="*/ 0 h 395"/>
                  <a:gd name="T26" fmla="*/ 257 w 257"/>
                  <a:gd name="T27" fmla="*/ 395 h 3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7" h="395">
                    <a:moveTo>
                      <a:pt x="173" y="0"/>
                    </a:moveTo>
                    <a:lnTo>
                      <a:pt x="207" y="15"/>
                    </a:lnTo>
                    <a:lnTo>
                      <a:pt x="230" y="61"/>
                    </a:lnTo>
                    <a:lnTo>
                      <a:pt x="257" y="221"/>
                    </a:lnTo>
                    <a:lnTo>
                      <a:pt x="199" y="316"/>
                    </a:lnTo>
                    <a:lnTo>
                      <a:pt x="150" y="336"/>
                    </a:lnTo>
                    <a:lnTo>
                      <a:pt x="159" y="389"/>
                    </a:lnTo>
                    <a:lnTo>
                      <a:pt x="0" y="39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Line 66"/>
              <p:cNvSpPr>
                <a:spLocks noChangeShapeType="1"/>
              </p:cNvSpPr>
              <p:nvPr/>
            </p:nvSpPr>
            <p:spPr bwMode="auto">
              <a:xfrm>
                <a:off x="1555" y="289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67"/>
              <p:cNvSpPr>
                <a:spLocks/>
              </p:cNvSpPr>
              <p:nvPr/>
            </p:nvSpPr>
            <p:spPr bwMode="auto">
              <a:xfrm>
                <a:off x="1345" y="2590"/>
                <a:ext cx="180" cy="118"/>
              </a:xfrm>
              <a:custGeom>
                <a:avLst/>
                <a:gdLst>
                  <a:gd name="T0" fmla="*/ 2 w 278"/>
                  <a:gd name="T1" fmla="*/ 1 h 191"/>
                  <a:gd name="T2" fmla="*/ 1 w 278"/>
                  <a:gd name="T3" fmla="*/ 1 h 191"/>
                  <a:gd name="T4" fmla="*/ 1 w 278"/>
                  <a:gd name="T5" fmla="*/ 0 h 191"/>
                  <a:gd name="T6" fmla="*/ 0 w 278"/>
                  <a:gd name="T7" fmla="*/ 1 h 1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8"/>
                  <a:gd name="T13" fmla="*/ 0 h 191"/>
                  <a:gd name="T14" fmla="*/ 278 w 278"/>
                  <a:gd name="T15" fmla="*/ 191 h 1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8" h="191">
                    <a:moveTo>
                      <a:pt x="278" y="191"/>
                    </a:moveTo>
                    <a:lnTo>
                      <a:pt x="163" y="26"/>
                    </a:lnTo>
                    <a:lnTo>
                      <a:pt x="86" y="0"/>
                    </a:lnTo>
                    <a:lnTo>
                      <a:pt x="0" y="8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68"/>
              <p:cNvSpPr>
                <a:spLocks/>
              </p:cNvSpPr>
              <p:nvPr/>
            </p:nvSpPr>
            <p:spPr bwMode="auto">
              <a:xfrm>
                <a:off x="1525" y="2708"/>
                <a:ext cx="64" cy="40"/>
              </a:xfrm>
              <a:custGeom>
                <a:avLst/>
                <a:gdLst>
                  <a:gd name="T0" fmla="*/ 0 w 100"/>
                  <a:gd name="T1" fmla="*/ 0 h 64"/>
                  <a:gd name="T2" fmla="*/ 1 w 100"/>
                  <a:gd name="T3" fmla="*/ 1 h 64"/>
                  <a:gd name="T4" fmla="*/ 1 w 100"/>
                  <a:gd name="T5" fmla="*/ 1 h 64"/>
                  <a:gd name="T6" fmla="*/ 0 60000 65536"/>
                  <a:gd name="T7" fmla="*/ 0 60000 65536"/>
                  <a:gd name="T8" fmla="*/ 0 60000 65536"/>
                  <a:gd name="T9" fmla="*/ 0 w 100"/>
                  <a:gd name="T10" fmla="*/ 0 h 64"/>
                  <a:gd name="T11" fmla="*/ 100 w 100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" h="64">
                    <a:moveTo>
                      <a:pt x="0" y="0"/>
                    </a:moveTo>
                    <a:lnTo>
                      <a:pt x="23" y="35"/>
                    </a:lnTo>
                    <a:lnTo>
                      <a:pt x="100" y="6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Line 69"/>
              <p:cNvSpPr>
                <a:spLocks noChangeShapeType="1"/>
              </p:cNvSpPr>
              <p:nvPr/>
            </p:nvSpPr>
            <p:spPr bwMode="auto">
              <a:xfrm flipH="1">
                <a:off x="1536" y="3104"/>
                <a:ext cx="214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70"/>
              <p:cNvSpPr>
                <a:spLocks/>
              </p:cNvSpPr>
              <p:nvPr/>
            </p:nvSpPr>
            <p:spPr bwMode="auto">
              <a:xfrm>
                <a:off x="1478" y="2992"/>
                <a:ext cx="58" cy="118"/>
              </a:xfrm>
              <a:custGeom>
                <a:avLst/>
                <a:gdLst>
                  <a:gd name="T0" fmla="*/ 1 w 88"/>
                  <a:gd name="T1" fmla="*/ 1 h 192"/>
                  <a:gd name="T2" fmla="*/ 1 w 88"/>
                  <a:gd name="T3" fmla="*/ 1 h 192"/>
                  <a:gd name="T4" fmla="*/ 0 w 88"/>
                  <a:gd name="T5" fmla="*/ 0 h 192"/>
                  <a:gd name="T6" fmla="*/ 0 60000 65536"/>
                  <a:gd name="T7" fmla="*/ 0 60000 65536"/>
                  <a:gd name="T8" fmla="*/ 0 60000 65536"/>
                  <a:gd name="T9" fmla="*/ 0 w 88"/>
                  <a:gd name="T10" fmla="*/ 0 h 192"/>
                  <a:gd name="T11" fmla="*/ 88 w 88"/>
                  <a:gd name="T12" fmla="*/ 192 h 1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8" h="192">
                    <a:moveTo>
                      <a:pt x="88" y="192"/>
                    </a:moveTo>
                    <a:lnTo>
                      <a:pt x="67" y="6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71"/>
              <p:cNvSpPr>
                <a:spLocks/>
              </p:cNvSpPr>
              <p:nvPr/>
            </p:nvSpPr>
            <p:spPr bwMode="auto">
              <a:xfrm>
                <a:off x="1423" y="3110"/>
                <a:ext cx="113" cy="145"/>
              </a:xfrm>
              <a:custGeom>
                <a:avLst/>
                <a:gdLst>
                  <a:gd name="T0" fmla="*/ 0 w 174"/>
                  <a:gd name="T1" fmla="*/ 1 h 236"/>
                  <a:gd name="T2" fmla="*/ 1 w 174"/>
                  <a:gd name="T3" fmla="*/ 1 h 236"/>
                  <a:gd name="T4" fmla="*/ 1 w 174"/>
                  <a:gd name="T5" fmla="*/ 1 h 236"/>
                  <a:gd name="T6" fmla="*/ 1 w 174"/>
                  <a:gd name="T7" fmla="*/ 1 h 236"/>
                  <a:gd name="T8" fmla="*/ 1 w 174"/>
                  <a:gd name="T9" fmla="*/ 1 h 236"/>
                  <a:gd name="T10" fmla="*/ 1 w 174"/>
                  <a:gd name="T11" fmla="*/ 1 h 236"/>
                  <a:gd name="T12" fmla="*/ 1 w 174"/>
                  <a:gd name="T13" fmla="*/ 1 h 236"/>
                  <a:gd name="T14" fmla="*/ 1 w 174"/>
                  <a:gd name="T15" fmla="*/ 1 h 236"/>
                  <a:gd name="T16" fmla="*/ 1 w 174"/>
                  <a:gd name="T17" fmla="*/ 1 h 236"/>
                  <a:gd name="T18" fmla="*/ 1 w 174"/>
                  <a:gd name="T19" fmla="*/ 1 h 236"/>
                  <a:gd name="T20" fmla="*/ 1 w 174"/>
                  <a:gd name="T21" fmla="*/ 1 h 236"/>
                  <a:gd name="T22" fmla="*/ 1 w 174"/>
                  <a:gd name="T23" fmla="*/ 1 h 236"/>
                  <a:gd name="T24" fmla="*/ 1 w 174"/>
                  <a:gd name="T25" fmla="*/ 1 h 236"/>
                  <a:gd name="T26" fmla="*/ 1 w 174"/>
                  <a:gd name="T27" fmla="*/ 1 h 236"/>
                  <a:gd name="T28" fmla="*/ 1 w 174"/>
                  <a:gd name="T29" fmla="*/ 1 h 236"/>
                  <a:gd name="T30" fmla="*/ 1 w 174"/>
                  <a:gd name="T31" fmla="*/ 1 h 236"/>
                  <a:gd name="T32" fmla="*/ 1 w 174"/>
                  <a:gd name="T33" fmla="*/ 1 h 236"/>
                  <a:gd name="T34" fmla="*/ 1 w 174"/>
                  <a:gd name="T35" fmla="*/ 1 h 236"/>
                  <a:gd name="T36" fmla="*/ 1 w 174"/>
                  <a:gd name="T37" fmla="*/ 1 h 236"/>
                  <a:gd name="T38" fmla="*/ 1 w 174"/>
                  <a:gd name="T39" fmla="*/ 1 h 236"/>
                  <a:gd name="T40" fmla="*/ 1 w 174"/>
                  <a:gd name="T41" fmla="*/ 1 h 236"/>
                  <a:gd name="T42" fmla="*/ 1 w 174"/>
                  <a:gd name="T43" fmla="*/ 1 h 236"/>
                  <a:gd name="T44" fmla="*/ 1 w 174"/>
                  <a:gd name="T45" fmla="*/ 1 h 236"/>
                  <a:gd name="T46" fmla="*/ 1 w 174"/>
                  <a:gd name="T47" fmla="*/ 1 h 236"/>
                  <a:gd name="T48" fmla="*/ 1 w 174"/>
                  <a:gd name="T49" fmla="*/ 1 h 236"/>
                  <a:gd name="T50" fmla="*/ 1 w 174"/>
                  <a:gd name="T51" fmla="*/ 1 h 236"/>
                  <a:gd name="T52" fmla="*/ 1 w 174"/>
                  <a:gd name="T53" fmla="*/ 0 h 2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74"/>
                  <a:gd name="T82" fmla="*/ 0 h 236"/>
                  <a:gd name="T83" fmla="*/ 174 w 174"/>
                  <a:gd name="T84" fmla="*/ 236 h 2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74" h="236">
                    <a:moveTo>
                      <a:pt x="0" y="236"/>
                    </a:moveTo>
                    <a:lnTo>
                      <a:pt x="11" y="230"/>
                    </a:lnTo>
                    <a:lnTo>
                      <a:pt x="19" y="228"/>
                    </a:lnTo>
                    <a:lnTo>
                      <a:pt x="26" y="223"/>
                    </a:lnTo>
                    <a:lnTo>
                      <a:pt x="40" y="215"/>
                    </a:lnTo>
                    <a:lnTo>
                      <a:pt x="44" y="207"/>
                    </a:lnTo>
                    <a:lnTo>
                      <a:pt x="59" y="192"/>
                    </a:lnTo>
                    <a:lnTo>
                      <a:pt x="59" y="180"/>
                    </a:lnTo>
                    <a:lnTo>
                      <a:pt x="72" y="169"/>
                    </a:lnTo>
                    <a:lnTo>
                      <a:pt x="86" y="157"/>
                    </a:lnTo>
                    <a:lnTo>
                      <a:pt x="97" y="150"/>
                    </a:lnTo>
                    <a:lnTo>
                      <a:pt x="109" y="146"/>
                    </a:lnTo>
                    <a:lnTo>
                      <a:pt x="120" y="142"/>
                    </a:lnTo>
                    <a:lnTo>
                      <a:pt x="124" y="134"/>
                    </a:lnTo>
                    <a:lnTo>
                      <a:pt x="120" y="125"/>
                    </a:lnTo>
                    <a:lnTo>
                      <a:pt x="117" y="121"/>
                    </a:lnTo>
                    <a:lnTo>
                      <a:pt x="149" y="96"/>
                    </a:lnTo>
                    <a:lnTo>
                      <a:pt x="145" y="84"/>
                    </a:lnTo>
                    <a:lnTo>
                      <a:pt x="151" y="77"/>
                    </a:lnTo>
                    <a:lnTo>
                      <a:pt x="151" y="71"/>
                    </a:lnTo>
                    <a:lnTo>
                      <a:pt x="153" y="60"/>
                    </a:lnTo>
                    <a:lnTo>
                      <a:pt x="151" y="46"/>
                    </a:lnTo>
                    <a:lnTo>
                      <a:pt x="155" y="35"/>
                    </a:lnTo>
                    <a:lnTo>
                      <a:pt x="155" y="33"/>
                    </a:lnTo>
                    <a:lnTo>
                      <a:pt x="163" y="25"/>
                    </a:lnTo>
                    <a:lnTo>
                      <a:pt x="168" y="23"/>
                    </a:lnTo>
                    <a:lnTo>
                      <a:pt x="174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Line 72"/>
              <p:cNvSpPr>
                <a:spLocks noChangeShapeType="1"/>
              </p:cNvSpPr>
              <p:nvPr/>
            </p:nvSpPr>
            <p:spPr bwMode="auto">
              <a:xfrm flipV="1">
                <a:off x="1358" y="3170"/>
                <a:ext cx="2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Line 73"/>
              <p:cNvSpPr>
                <a:spLocks noChangeShapeType="1"/>
              </p:cNvSpPr>
              <p:nvPr/>
            </p:nvSpPr>
            <p:spPr bwMode="auto">
              <a:xfrm>
                <a:off x="1358" y="3170"/>
                <a:ext cx="7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Line 74"/>
              <p:cNvSpPr>
                <a:spLocks noChangeShapeType="1"/>
              </p:cNvSpPr>
              <p:nvPr/>
            </p:nvSpPr>
            <p:spPr bwMode="auto">
              <a:xfrm>
                <a:off x="1365" y="3170"/>
                <a:ext cx="0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Line 75"/>
              <p:cNvSpPr>
                <a:spLocks noChangeShapeType="1"/>
              </p:cNvSpPr>
              <p:nvPr/>
            </p:nvSpPr>
            <p:spPr bwMode="auto">
              <a:xfrm flipH="1">
                <a:off x="1358" y="3177"/>
                <a:ext cx="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Line 76"/>
              <p:cNvSpPr>
                <a:spLocks noChangeShapeType="1"/>
              </p:cNvSpPr>
              <p:nvPr/>
            </p:nvSpPr>
            <p:spPr bwMode="auto">
              <a:xfrm flipH="1" flipV="1">
                <a:off x="1750" y="3104"/>
                <a:ext cx="38" cy="8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77"/>
              <p:cNvSpPr>
                <a:spLocks/>
              </p:cNvSpPr>
              <p:nvPr/>
            </p:nvSpPr>
            <p:spPr bwMode="auto">
              <a:xfrm>
                <a:off x="1738" y="3187"/>
                <a:ext cx="50" cy="171"/>
              </a:xfrm>
              <a:custGeom>
                <a:avLst/>
                <a:gdLst>
                  <a:gd name="T0" fmla="*/ 1 w 75"/>
                  <a:gd name="T1" fmla="*/ 0 h 278"/>
                  <a:gd name="T2" fmla="*/ 1 w 75"/>
                  <a:gd name="T3" fmla="*/ 1 h 278"/>
                  <a:gd name="T4" fmla="*/ 1 w 75"/>
                  <a:gd name="T5" fmla="*/ 1 h 278"/>
                  <a:gd name="T6" fmla="*/ 1 w 75"/>
                  <a:gd name="T7" fmla="*/ 1 h 278"/>
                  <a:gd name="T8" fmla="*/ 1 w 75"/>
                  <a:gd name="T9" fmla="*/ 1 h 278"/>
                  <a:gd name="T10" fmla="*/ 1 w 75"/>
                  <a:gd name="T11" fmla="*/ 1 h 278"/>
                  <a:gd name="T12" fmla="*/ 1 w 75"/>
                  <a:gd name="T13" fmla="*/ 1 h 278"/>
                  <a:gd name="T14" fmla="*/ 1 w 75"/>
                  <a:gd name="T15" fmla="*/ 1 h 278"/>
                  <a:gd name="T16" fmla="*/ 0 w 75"/>
                  <a:gd name="T17" fmla="*/ 1 h 2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5"/>
                  <a:gd name="T28" fmla="*/ 0 h 278"/>
                  <a:gd name="T29" fmla="*/ 75 w 75"/>
                  <a:gd name="T30" fmla="*/ 278 h 2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5" h="278">
                    <a:moveTo>
                      <a:pt x="75" y="0"/>
                    </a:moveTo>
                    <a:lnTo>
                      <a:pt x="50" y="13"/>
                    </a:lnTo>
                    <a:lnTo>
                      <a:pt x="65" y="82"/>
                    </a:lnTo>
                    <a:lnTo>
                      <a:pt x="27" y="100"/>
                    </a:lnTo>
                    <a:lnTo>
                      <a:pt x="15" y="125"/>
                    </a:lnTo>
                    <a:lnTo>
                      <a:pt x="13" y="150"/>
                    </a:lnTo>
                    <a:lnTo>
                      <a:pt x="23" y="175"/>
                    </a:lnTo>
                    <a:lnTo>
                      <a:pt x="46" y="194"/>
                    </a:lnTo>
                    <a:lnTo>
                      <a:pt x="0" y="27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Line 78"/>
              <p:cNvSpPr>
                <a:spLocks noChangeShapeType="1"/>
              </p:cNvSpPr>
              <p:nvPr/>
            </p:nvSpPr>
            <p:spPr bwMode="auto">
              <a:xfrm flipV="1">
                <a:off x="1694" y="3248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Line 79"/>
              <p:cNvSpPr>
                <a:spLocks noChangeShapeType="1"/>
              </p:cNvSpPr>
              <p:nvPr/>
            </p:nvSpPr>
            <p:spPr bwMode="auto">
              <a:xfrm>
                <a:off x="1694" y="3248"/>
                <a:ext cx="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Line 80"/>
              <p:cNvSpPr>
                <a:spLocks noChangeShapeType="1"/>
              </p:cNvSpPr>
              <p:nvPr/>
            </p:nvSpPr>
            <p:spPr bwMode="auto">
              <a:xfrm>
                <a:off x="1700" y="3248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Line 81"/>
              <p:cNvSpPr>
                <a:spLocks noChangeShapeType="1"/>
              </p:cNvSpPr>
              <p:nvPr/>
            </p:nvSpPr>
            <p:spPr bwMode="auto">
              <a:xfrm flipH="1">
                <a:off x="1694" y="3253"/>
                <a:ext cx="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Line 82"/>
              <p:cNvSpPr>
                <a:spLocks noChangeShapeType="1"/>
              </p:cNvSpPr>
              <p:nvPr/>
            </p:nvSpPr>
            <p:spPr bwMode="auto">
              <a:xfrm flipV="1">
                <a:off x="1841" y="3247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Line 83"/>
              <p:cNvSpPr>
                <a:spLocks noChangeShapeType="1"/>
              </p:cNvSpPr>
              <p:nvPr/>
            </p:nvSpPr>
            <p:spPr bwMode="auto">
              <a:xfrm>
                <a:off x="1841" y="3247"/>
                <a:ext cx="7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Line 84"/>
              <p:cNvSpPr>
                <a:spLocks noChangeShapeType="1"/>
              </p:cNvSpPr>
              <p:nvPr/>
            </p:nvSpPr>
            <p:spPr bwMode="auto">
              <a:xfrm>
                <a:off x="1848" y="3247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Line 85"/>
              <p:cNvSpPr>
                <a:spLocks noChangeShapeType="1"/>
              </p:cNvSpPr>
              <p:nvPr/>
            </p:nvSpPr>
            <p:spPr bwMode="auto">
              <a:xfrm flipH="1">
                <a:off x="1841" y="3252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Line 86"/>
              <p:cNvSpPr>
                <a:spLocks noChangeShapeType="1"/>
              </p:cNvSpPr>
              <p:nvPr/>
            </p:nvSpPr>
            <p:spPr bwMode="auto">
              <a:xfrm flipV="1">
                <a:off x="1694" y="2953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Line 87"/>
              <p:cNvSpPr>
                <a:spLocks noChangeShapeType="1"/>
              </p:cNvSpPr>
              <p:nvPr/>
            </p:nvSpPr>
            <p:spPr bwMode="auto">
              <a:xfrm>
                <a:off x="1694" y="2953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Line 88"/>
              <p:cNvSpPr>
                <a:spLocks noChangeShapeType="1"/>
              </p:cNvSpPr>
              <p:nvPr/>
            </p:nvSpPr>
            <p:spPr bwMode="auto">
              <a:xfrm>
                <a:off x="1698" y="2953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Line 89"/>
              <p:cNvSpPr>
                <a:spLocks noChangeShapeType="1"/>
              </p:cNvSpPr>
              <p:nvPr/>
            </p:nvSpPr>
            <p:spPr bwMode="auto">
              <a:xfrm flipH="1">
                <a:off x="1694" y="2958"/>
                <a:ext cx="4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90"/>
              <p:cNvSpPr>
                <a:spLocks/>
              </p:cNvSpPr>
              <p:nvPr/>
            </p:nvSpPr>
            <p:spPr bwMode="auto">
              <a:xfrm>
                <a:off x="1750" y="2988"/>
                <a:ext cx="57" cy="116"/>
              </a:xfrm>
              <a:custGeom>
                <a:avLst/>
                <a:gdLst>
                  <a:gd name="T0" fmla="*/ 1 w 88"/>
                  <a:gd name="T1" fmla="*/ 0 h 187"/>
                  <a:gd name="T2" fmla="*/ 1 w 88"/>
                  <a:gd name="T3" fmla="*/ 1 h 187"/>
                  <a:gd name="T4" fmla="*/ 1 w 88"/>
                  <a:gd name="T5" fmla="*/ 1 h 187"/>
                  <a:gd name="T6" fmla="*/ 1 w 88"/>
                  <a:gd name="T7" fmla="*/ 1 h 187"/>
                  <a:gd name="T8" fmla="*/ 0 w 88"/>
                  <a:gd name="T9" fmla="*/ 1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"/>
                  <a:gd name="T16" fmla="*/ 0 h 187"/>
                  <a:gd name="T17" fmla="*/ 88 w 88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" h="187">
                    <a:moveTo>
                      <a:pt x="87" y="0"/>
                    </a:moveTo>
                    <a:lnTo>
                      <a:pt x="79" y="48"/>
                    </a:lnTo>
                    <a:lnTo>
                      <a:pt x="88" y="146"/>
                    </a:lnTo>
                    <a:lnTo>
                      <a:pt x="60" y="185"/>
                    </a:lnTo>
                    <a:lnTo>
                      <a:pt x="0" y="187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Line 91"/>
              <p:cNvSpPr>
                <a:spLocks noChangeShapeType="1"/>
              </p:cNvSpPr>
              <p:nvPr/>
            </p:nvSpPr>
            <p:spPr bwMode="auto">
              <a:xfrm flipV="1">
                <a:off x="1840" y="3070"/>
                <a:ext cx="1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Line 92"/>
              <p:cNvSpPr>
                <a:spLocks noChangeShapeType="1"/>
              </p:cNvSpPr>
              <p:nvPr/>
            </p:nvSpPr>
            <p:spPr bwMode="auto">
              <a:xfrm>
                <a:off x="1840" y="3070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Line 93"/>
              <p:cNvSpPr>
                <a:spLocks noChangeShapeType="1"/>
              </p:cNvSpPr>
              <p:nvPr/>
            </p:nvSpPr>
            <p:spPr bwMode="auto">
              <a:xfrm>
                <a:off x="1845" y="3070"/>
                <a:ext cx="2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Line 94"/>
              <p:cNvSpPr>
                <a:spLocks noChangeShapeType="1"/>
              </p:cNvSpPr>
              <p:nvPr/>
            </p:nvSpPr>
            <p:spPr bwMode="auto">
              <a:xfrm flipH="1">
                <a:off x="1840" y="3074"/>
                <a:ext cx="5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95"/>
              <p:cNvSpPr>
                <a:spLocks/>
              </p:cNvSpPr>
              <p:nvPr/>
            </p:nvSpPr>
            <p:spPr bwMode="auto">
              <a:xfrm>
                <a:off x="1378" y="2748"/>
                <a:ext cx="211" cy="119"/>
              </a:xfrm>
              <a:custGeom>
                <a:avLst/>
                <a:gdLst>
                  <a:gd name="T0" fmla="*/ 2 w 325"/>
                  <a:gd name="T1" fmla="*/ 0 h 192"/>
                  <a:gd name="T2" fmla="*/ 2 w 325"/>
                  <a:gd name="T3" fmla="*/ 1 h 192"/>
                  <a:gd name="T4" fmla="*/ 2 w 325"/>
                  <a:gd name="T5" fmla="*/ 1 h 192"/>
                  <a:gd name="T6" fmla="*/ 2 w 325"/>
                  <a:gd name="T7" fmla="*/ 1 h 192"/>
                  <a:gd name="T8" fmla="*/ 2 w 325"/>
                  <a:gd name="T9" fmla="*/ 1 h 192"/>
                  <a:gd name="T10" fmla="*/ 2 w 325"/>
                  <a:gd name="T11" fmla="*/ 1 h 192"/>
                  <a:gd name="T12" fmla="*/ 1 w 325"/>
                  <a:gd name="T13" fmla="*/ 1 h 192"/>
                  <a:gd name="T14" fmla="*/ 1 w 325"/>
                  <a:gd name="T15" fmla="*/ 1 h 192"/>
                  <a:gd name="T16" fmla="*/ 1 w 325"/>
                  <a:gd name="T17" fmla="*/ 1 h 192"/>
                  <a:gd name="T18" fmla="*/ 1 w 325"/>
                  <a:gd name="T19" fmla="*/ 1 h 192"/>
                  <a:gd name="T20" fmla="*/ 1 w 325"/>
                  <a:gd name="T21" fmla="*/ 1 h 192"/>
                  <a:gd name="T22" fmla="*/ 1 w 325"/>
                  <a:gd name="T23" fmla="*/ 1 h 192"/>
                  <a:gd name="T24" fmla="*/ 1 w 325"/>
                  <a:gd name="T25" fmla="*/ 1 h 192"/>
                  <a:gd name="T26" fmla="*/ 1 w 325"/>
                  <a:gd name="T27" fmla="*/ 1 h 192"/>
                  <a:gd name="T28" fmla="*/ 1 w 325"/>
                  <a:gd name="T29" fmla="*/ 1 h 192"/>
                  <a:gd name="T30" fmla="*/ 1 w 325"/>
                  <a:gd name="T31" fmla="*/ 1 h 192"/>
                  <a:gd name="T32" fmla="*/ 1 w 325"/>
                  <a:gd name="T33" fmla="*/ 1 h 192"/>
                  <a:gd name="T34" fmla="*/ 0 w 325"/>
                  <a:gd name="T35" fmla="*/ 1 h 1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25"/>
                  <a:gd name="T55" fmla="*/ 0 h 192"/>
                  <a:gd name="T56" fmla="*/ 325 w 325"/>
                  <a:gd name="T57" fmla="*/ 192 h 19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25" h="192">
                    <a:moveTo>
                      <a:pt x="325" y="0"/>
                    </a:moveTo>
                    <a:lnTo>
                      <a:pt x="315" y="9"/>
                    </a:lnTo>
                    <a:lnTo>
                      <a:pt x="311" y="21"/>
                    </a:lnTo>
                    <a:lnTo>
                      <a:pt x="305" y="44"/>
                    </a:lnTo>
                    <a:lnTo>
                      <a:pt x="305" y="59"/>
                    </a:lnTo>
                    <a:lnTo>
                      <a:pt x="288" y="67"/>
                    </a:lnTo>
                    <a:lnTo>
                      <a:pt x="269" y="71"/>
                    </a:lnTo>
                    <a:lnTo>
                      <a:pt x="256" y="80"/>
                    </a:lnTo>
                    <a:lnTo>
                      <a:pt x="234" y="98"/>
                    </a:lnTo>
                    <a:lnTo>
                      <a:pt x="208" y="117"/>
                    </a:lnTo>
                    <a:lnTo>
                      <a:pt x="192" y="128"/>
                    </a:lnTo>
                    <a:lnTo>
                      <a:pt x="183" y="153"/>
                    </a:lnTo>
                    <a:lnTo>
                      <a:pt x="163" y="169"/>
                    </a:lnTo>
                    <a:lnTo>
                      <a:pt x="137" y="186"/>
                    </a:lnTo>
                    <a:lnTo>
                      <a:pt x="104" y="186"/>
                    </a:lnTo>
                    <a:lnTo>
                      <a:pt x="58" y="184"/>
                    </a:lnTo>
                    <a:lnTo>
                      <a:pt x="33" y="178"/>
                    </a:lnTo>
                    <a:lnTo>
                      <a:pt x="0" y="192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96"/>
              <p:cNvSpPr>
                <a:spLocks/>
              </p:cNvSpPr>
              <p:nvPr/>
            </p:nvSpPr>
            <p:spPr bwMode="auto">
              <a:xfrm>
                <a:off x="1525" y="2602"/>
                <a:ext cx="145" cy="106"/>
              </a:xfrm>
              <a:custGeom>
                <a:avLst/>
                <a:gdLst>
                  <a:gd name="T0" fmla="*/ 0 w 222"/>
                  <a:gd name="T1" fmla="*/ 1 h 172"/>
                  <a:gd name="T2" fmla="*/ 1 w 222"/>
                  <a:gd name="T3" fmla="*/ 1 h 172"/>
                  <a:gd name="T4" fmla="*/ 1 w 222"/>
                  <a:gd name="T5" fmla="*/ 1 h 172"/>
                  <a:gd name="T6" fmla="*/ 1 w 222"/>
                  <a:gd name="T7" fmla="*/ 0 h 1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2"/>
                  <a:gd name="T13" fmla="*/ 0 h 172"/>
                  <a:gd name="T14" fmla="*/ 222 w 222"/>
                  <a:gd name="T15" fmla="*/ 172 h 1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2" h="172">
                    <a:moveTo>
                      <a:pt x="0" y="172"/>
                    </a:moveTo>
                    <a:lnTo>
                      <a:pt x="130" y="27"/>
                    </a:lnTo>
                    <a:lnTo>
                      <a:pt x="171" y="63"/>
                    </a:lnTo>
                    <a:lnTo>
                      <a:pt x="222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Line 97"/>
              <p:cNvSpPr>
                <a:spLocks noChangeShapeType="1"/>
              </p:cNvSpPr>
              <p:nvPr/>
            </p:nvSpPr>
            <p:spPr bwMode="auto">
              <a:xfrm flipV="1">
                <a:off x="1549" y="289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Line 98"/>
              <p:cNvSpPr>
                <a:spLocks noChangeShapeType="1"/>
              </p:cNvSpPr>
              <p:nvPr/>
            </p:nvSpPr>
            <p:spPr bwMode="auto">
              <a:xfrm>
                <a:off x="1549" y="2892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Line 99"/>
              <p:cNvSpPr>
                <a:spLocks noChangeShapeType="1"/>
              </p:cNvSpPr>
              <p:nvPr/>
            </p:nvSpPr>
            <p:spPr bwMode="auto">
              <a:xfrm flipH="1">
                <a:off x="1549" y="2897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Line 100"/>
              <p:cNvSpPr>
                <a:spLocks noChangeShapeType="1"/>
              </p:cNvSpPr>
              <p:nvPr/>
            </p:nvSpPr>
            <p:spPr bwMode="auto">
              <a:xfrm flipV="1">
                <a:off x="1512" y="2793"/>
                <a:ext cx="0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Line 101"/>
              <p:cNvSpPr>
                <a:spLocks noChangeShapeType="1"/>
              </p:cNvSpPr>
              <p:nvPr/>
            </p:nvSpPr>
            <p:spPr bwMode="auto">
              <a:xfrm>
                <a:off x="1512" y="2793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Line 102"/>
              <p:cNvSpPr>
                <a:spLocks noChangeShapeType="1"/>
              </p:cNvSpPr>
              <p:nvPr/>
            </p:nvSpPr>
            <p:spPr bwMode="auto">
              <a:xfrm>
                <a:off x="1517" y="2793"/>
                <a:ext cx="2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Line 103"/>
              <p:cNvSpPr>
                <a:spLocks noChangeShapeType="1"/>
              </p:cNvSpPr>
              <p:nvPr/>
            </p:nvSpPr>
            <p:spPr bwMode="auto">
              <a:xfrm flipH="1">
                <a:off x="1512" y="2797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Line 104"/>
              <p:cNvSpPr>
                <a:spLocks noChangeShapeType="1"/>
              </p:cNvSpPr>
              <p:nvPr/>
            </p:nvSpPr>
            <p:spPr bwMode="auto">
              <a:xfrm flipV="1">
                <a:off x="1568" y="2529"/>
                <a:ext cx="3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Line 105"/>
              <p:cNvSpPr>
                <a:spLocks noChangeShapeType="1"/>
              </p:cNvSpPr>
              <p:nvPr/>
            </p:nvSpPr>
            <p:spPr bwMode="auto">
              <a:xfrm>
                <a:off x="1568" y="2529"/>
                <a:ext cx="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Line 106"/>
              <p:cNvSpPr>
                <a:spLocks noChangeShapeType="1"/>
              </p:cNvSpPr>
              <p:nvPr/>
            </p:nvSpPr>
            <p:spPr bwMode="auto">
              <a:xfrm>
                <a:off x="1574" y="2529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Line 107"/>
              <p:cNvSpPr>
                <a:spLocks noChangeShapeType="1"/>
              </p:cNvSpPr>
              <p:nvPr/>
            </p:nvSpPr>
            <p:spPr bwMode="auto">
              <a:xfrm flipH="1">
                <a:off x="1568" y="2534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Line 108"/>
              <p:cNvSpPr>
                <a:spLocks noChangeShapeType="1"/>
              </p:cNvSpPr>
              <p:nvPr/>
            </p:nvSpPr>
            <p:spPr bwMode="auto">
              <a:xfrm>
                <a:off x="1769" y="2770"/>
                <a:ext cx="2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109"/>
              <p:cNvSpPr>
                <a:spLocks/>
              </p:cNvSpPr>
              <p:nvPr/>
            </p:nvSpPr>
            <p:spPr bwMode="auto">
              <a:xfrm>
                <a:off x="1769" y="2763"/>
                <a:ext cx="41" cy="57"/>
              </a:xfrm>
              <a:custGeom>
                <a:avLst/>
                <a:gdLst>
                  <a:gd name="T0" fmla="*/ 1 w 61"/>
                  <a:gd name="T1" fmla="*/ 1 h 92"/>
                  <a:gd name="T2" fmla="*/ 1 w 61"/>
                  <a:gd name="T3" fmla="*/ 1 h 92"/>
                  <a:gd name="T4" fmla="*/ 1 w 61"/>
                  <a:gd name="T5" fmla="*/ 1 h 92"/>
                  <a:gd name="T6" fmla="*/ 1 w 61"/>
                  <a:gd name="T7" fmla="*/ 0 h 92"/>
                  <a:gd name="T8" fmla="*/ 0 w 61"/>
                  <a:gd name="T9" fmla="*/ 1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92"/>
                  <a:gd name="T17" fmla="*/ 61 w 61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92">
                    <a:moveTo>
                      <a:pt x="61" y="92"/>
                    </a:moveTo>
                    <a:lnTo>
                      <a:pt x="46" y="69"/>
                    </a:lnTo>
                    <a:lnTo>
                      <a:pt x="59" y="50"/>
                    </a:lnTo>
                    <a:lnTo>
                      <a:pt x="25" y="0"/>
                    </a:lnTo>
                    <a:lnTo>
                      <a:pt x="0" y="11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Line 110"/>
              <p:cNvSpPr>
                <a:spLocks noChangeShapeType="1"/>
              </p:cNvSpPr>
              <p:nvPr/>
            </p:nvSpPr>
            <p:spPr bwMode="auto">
              <a:xfrm flipH="1">
                <a:off x="1773" y="2820"/>
                <a:ext cx="37" cy="7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Line 111"/>
              <p:cNvSpPr>
                <a:spLocks noChangeShapeType="1"/>
              </p:cNvSpPr>
              <p:nvPr/>
            </p:nvSpPr>
            <p:spPr bwMode="auto">
              <a:xfrm flipV="1">
                <a:off x="1873" y="275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Line 112"/>
              <p:cNvSpPr>
                <a:spLocks noChangeShapeType="1"/>
              </p:cNvSpPr>
              <p:nvPr/>
            </p:nvSpPr>
            <p:spPr bwMode="auto">
              <a:xfrm>
                <a:off x="1873" y="2752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Line 113"/>
              <p:cNvSpPr>
                <a:spLocks noChangeShapeType="1"/>
              </p:cNvSpPr>
              <p:nvPr/>
            </p:nvSpPr>
            <p:spPr bwMode="auto">
              <a:xfrm>
                <a:off x="1878" y="275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Line 114"/>
              <p:cNvSpPr>
                <a:spLocks noChangeShapeType="1"/>
              </p:cNvSpPr>
              <p:nvPr/>
            </p:nvSpPr>
            <p:spPr bwMode="auto">
              <a:xfrm flipH="1">
                <a:off x="1873" y="2757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Line 115"/>
              <p:cNvSpPr>
                <a:spLocks noChangeShapeType="1"/>
              </p:cNvSpPr>
              <p:nvPr/>
            </p:nvSpPr>
            <p:spPr bwMode="auto">
              <a:xfrm flipV="1">
                <a:off x="1746" y="2607"/>
                <a:ext cx="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Line 116"/>
              <p:cNvSpPr>
                <a:spLocks noChangeShapeType="1"/>
              </p:cNvSpPr>
              <p:nvPr/>
            </p:nvSpPr>
            <p:spPr bwMode="auto">
              <a:xfrm>
                <a:off x="1746" y="2607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Line 117"/>
              <p:cNvSpPr>
                <a:spLocks noChangeShapeType="1"/>
              </p:cNvSpPr>
              <p:nvPr/>
            </p:nvSpPr>
            <p:spPr bwMode="auto">
              <a:xfrm>
                <a:off x="1752" y="2607"/>
                <a:ext cx="3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Line 118"/>
              <p:cNvSpPr>
                <a:spLocks noChangeShapeType="1"/>
              </p:cNvSpPr>
              <p:nvPr/>
            </p:nvSpPr>
            <p:spPr bwMode="auto">
              <a:xfrm flipH="1">
                <a:off x="1746" y="2612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Freeform 119"/>
              <p:cNvSpPr>
                <a:spLocks/>
              </p:cNvSpPr>
              <p:nvPr/>
            </p:nvSpPr>
            <p:spPr bwMode="auto">
              <a:xfrm>
                <a:off x="2218" y="2837"/>
                <a:ext cx="173" cy="191"/>
              </a:xfrm>
              <a:custGeom>
                <a:avLst/>
                <a:gdLst>
                  <a:gd name="T0" fmla="*/ 0 w 267"/>
                  <a:gd name="T1" fmla="*/ 1 h 309"/>
                  <a:gd name="T2" fmla="*/ 1 w 267"/>
                  <a:gd name="T3" fmla="*/ 1 h 309"/>
                  <a:gd name="T4" fmla="*/ 1 w 267"/>
                  <a:gd name="T5" fmla="*/ 1 h 309"/>
                  <a:gd name="T6" fmla="*/ 1 w 267"/>
                  <a:gd name="T7" fmla="*/ 1 h 309"/>
                  <a:gd name="T8" fmla="*/ 1 w 267"/>
                  <a:gd name="T9" fmla="*/ 0 h 3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309"/>
                  <a:gd name="T17" fmla="*/ 267 w 267"/>
                  <a:gd name="T18" fmla="*/ 309 h 3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309">
                    <a:moveTo>
                      <a:pt x="0" y="309"/>
                    </a:moveTo>
                    <a:lnTo>
                      <a:pt x="117" y="75"/>
                    </a:lnTo>
                    <a:lnTo>
                      <a:pt x="178" y="53"/>
                    </a:lnTo>
                    <a:lnTo>
                      <a:pt x="201" y="19"/>
                    </a:lnTo>
                    <a:lnTo>
                      <a:pt x="267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120"/>
              <p:cNvSpPr>
                <a:spLocks/>
              </p:cNvSpPr>
              <p:nvPr/>
            </p:nvSpPr>
            <p:spPr bwMode="auto">
              <a:xfrm>
                <a:off x="2386" y="2695"/>
                <a:ext cx="24" cy="142"/>
              </a:xfrm>
              <a:custGeom>
                <a:avLst/>
                <a:gdLst>
                  <a:gd name="T0" fmla="*/ 1 w 38"/>
                  <a:gd name="T1" fmla="*/ 1 h 231"/>
                  <a:gd name="T2" fmla="*/ 1 w 38"/>
                  <a:gd name="T3" fmla="*/ 1 h 231"/>
                  <a:gd name="T4" fmla="*/ 1 w 38"/>
                  <a:gd name="T5" fmla="*/ 1 h 231"/>
                  <a:gd name="T6" fmla="*/ 0 w 38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231"/>
                  <a:gd name="T14" fmla="*/ 38 w 38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231">
                    <a:moveTo>
                      <a:pt x="10" y="231"/>
                    </a:moveTo>
                    <a:lnTo>
                      <a:pt x="38" y="223"/>
                    </a:lnTo>
                    <a:lnTo>
                      <a:pt x="34" y="89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Line 121"/>
              <p:cNvSpPr>
                <a:spLocks noChangeShapeType="1"/>
              </p:cNvSpPr>
              <p:nvPr/>
            </p:nvSpPr>
            <p:spPr bwMode="auto">
              <a:xfrm flipH="1" flipV="1">
                <a:off x="2369" y="2657"/>
                <a:ext cx="17" cy="3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122"/>
              <p:cNvSpPr>
                <a:spLocks/>
              </p:cNvSpPr>
              <p:nvPr/>
            </p:nvSpPr>
            <p:spPr bwMode="auto">
              <a:xfrm>
                <a:off x="2364" y="2509"/>
                <a:ext cx="33" cy="148"/>
              </a:xfrm>
              <a:custGeom>
                <a:avLst/>
                <a:gdLst>
                  <a:gd name="T0" fmla="*/ 1 w 50"/>
                  <a:gd name="T1" fmla="*/ 0 h 240"/>
                  <a:gd name="T2" fmla="*/ 0 w 50"/>
                  <a:gd name="T3" fmla="*/ 1 h 240"/>
                  <a:gd name="T4" fmla="*/ 1 w 50"/>
                  <a:gd name="T5" fmla="*/ 1 h 240"/>
                  <a:gd name="T6" fmla="*/ 0 60000 65536"/>
                  <a:gd name="T7" fmla="*/ 0 60000 65536"/>
                  <a:gd name="T8" fmla="*/ 0 60000 65536"/>
                  <a:gd name="T9" fmla="*/ 0 w 50"/>
                  <a:gd name="T10" fmla="*/ 0 h 240"/>
                  <a:gd name="T11" fmla="*/ 50 w 50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0" h="240">
                    <a:moveTo>
                      <a:pt x="50" y="0"/>
                    </a:moveTo>
                    <a:lnTo>
                      <a:pt x="0" y="69"/>
                    </a:lnTo>
                    <a:lnTo>
                      <a:pt x="8" y="24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123"/>
              <p:cNvSpPr>
                <a:spLocks/>
              </p:cNvSpPr>
              <p:nvPr/>
            </p:nvSpPr>
            <p:spPr bwMode="auto">
              <a:xfrm>
                <a:off x="2113" y="2858"/>
                <a:ext cx="28" cy="165"/>
              </a:xfrm>
              <a:custGeom>
                <a:avLst/>
                <a:gdLst>
                  <a:gd name="T0" fmla="*/ 1 w 39"/>
                  <a:gd name="T1" fmla="*/ 1 h 267"/>
                  <a:gd name="T2" fmla="*/ 0 w 39"/>
                  <a:gd name="T3" fmla="*/ 1 h 267"/>
                  <a:gd name="T4" fmla="*/ 1 w 39"/>
                  <a:gd name="T5" fmla="*/ 0 h 267"/>
                  <a:gd name="T6" fmla="*/ 0 60000 65536"/>
                  <a:gd name="T7" fmla="*/ 0 60000 65536"/>
                  <a:gd name="T8" fmla="*/ 0 60000 65536"/>
                  <a:gd name="T9" fmla="*/ 0 w 39"/>
                  <a:gd name="T10" fmla="*/ 0 h 267"/>
                  <a:gd name="T11" fmla="*/ 39 w 39"/>
                  <a:gd name="T12" fmla="*/ 267 h 2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9" h="267">
                    <a:moveTo>
                      <a:pt x="39" y="267"/>
                    </a:moveTo>
                    <a:lnTo>
                      <a:pt x="0" y="152"/>
                    </a:lnTo>
                    <a:lnTo>
                      <a:pt x="12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Freeform 124"/>
              <p:cNvSpPr>
                <a:spLocks/>
              </p:cNvSpPr>
              <p:nvPr/>
            </p:nvSpPr>
            <p:spPr bwMode="auto">
              <a:xfrm>
                <a:off x="1940" y="2860"/>
                <a:ext cx="85" cy="170"/>
              </a:xfrm>
              <a:custGeom>
                <a:avLst/>
                <a:gdLst>
                  <a:gd name="T0" fmla="*/ 0 w 134"/>
                  <a:gd name="T1" fmla="*/ 1 h 275"/>
                  <a:gd name="T2" fmla="*/ 1 w 134"/>
                  <a:gd name="T3" fmla="*/ 1 h 275"/>
                  <a:gd name="T4" fmla="*/ 1 w 134"/>
                  <a:gd name="T5" fmla="*/ 1 h 275"/>
                  <a:gd name="T6" fmla="*/ 1 w 134"/>
                  <a:gd name="T7" fmla="*/ 1 h 275"/>
                  <a:gd name="T8" fmla="*/ 1 w 134"/>
                  <a:gd name="T9" fmla="*/ 1 h 275"/>
                  <a:gd name="T10" fmla="*/ 1 w 134"/>
                  <a:gd name="T11" fmla="*/ 0 h 2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4"/>
                  <a:gd name="T19" fmla="*/ 0 h 275"/>
                  <a:gd name="T20" fmla="*/ 134 w 134"/>
                  <a:gd name="T21" fmla="*/ 275 h 2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4" h="275">
                    <a:moveTo>
                      <a:pt x="0" y="275"/>
                    </a:moveTo>
                    <a:lnTo>
                      <a:pt x="15" y="56"/>
                    </a:lnTo>
                    <a:lnTo>
                      <a:pt x="19" y="56"/>
                    </a:lnTo>
                    <a:lnTo>
                      <a:pt x="27" y="56"/>
                    </a:lnTo>
                    <a:lnTo>
                      <a:pt x="32" y="54"/>
                    </a:lnTo>
                    <a:lnTo>
                      <a:pt x="134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Line 125"/>
              <p:cNvSpPr>
                <a:spLocks noChangeShapeType="1"/>
              </p:cNvSpPr>
              <p:nvPr/>
            </p:nvSpPr>
            <p:spPr bwMode="auto">
              <a:xfrm flipV="1">
                <a:off x="2028" y="2858"/>
                <a:ext cx="94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126"/>
              <p:cNvSpPr>
                <a:spLocks/>
              </p:cNvSpPr>
              <p:nvPr/>
            </p:nvSpPr>
            <p:spPr bwMode="auto">
              <a:xfrm>
                <a:off x="2122" y="2695"/>
                <a:ext cx="264" cy="163"/>
              </a:xfrm>
              <a:custGeom>
                <a:avLst/>
                <a:gdLst>
                  <a:gd name="T0" fmla="*/ 0 w 405"/>
                  <a:gd name="T1" fmla="*/ 1 h 263"/>
                  <a:gd name="T2" fmla="*/ 1 w 405"/>
                  <a:gd name="T3" fmla="*/ 1 h 263"/>
                  <a:gd name="T4" fmla="*/ 1 w 405"/>
                  <a:gd name="T5" fmla="*/ 1 h 263"/>
                  <a:gd name="T6" fmla="*/ 1 w 405"/>
                  <a:gd name="T7" fmla="*/ 1 h 263"/>
                  <a:gd name="T8" fmla="*/ 1 w 405"/>
                  <a:gd name="T9" fmla="*/ 1 h 263"/>
                  <a:gd name="T10" fmla="*/ 2 w 405"/>
                  <a:gd name="T11" fmla="*/ 1 h 263"/>
                  <a:gd name="T12" fmla="*/ 2 w 405"/>
                  <a:gd name="T13" fmla="*/ 1 h 263"/>
                  <a:gd name="T14" fmla="*/ 2 w 405"/>
                  <a:gd name="T15" fmla="*/ 0 h 2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5"/>
                  <a:gd name="T25" fmla="*/ 0 h 263"/>
                  <a:gd name="T26" fmla="*/ 405 w 405"/>
                  <a:gd name="T27" fmla="*/ 263 h 2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5" h="263">
                    <a:moveTo>
                      <a:pt x="0" y="263"/>
                    </a:moveTo>
                    <a:lnTo>
                      <a:pt x="10" y="187"/>
                    </a:lnTo>
                    <a:lnTo>
                      <a:pt x="115" y="146"/>
                    </a:lnTo>
                    <a:lnTo>
                      <a:pt x="198" y="204"/>
                    </a:lnTo>
                    <a:lnTo>
                      <a:pt x="230" y="160"/>
                    </a:lnTo>
                    <a:lnTo>
                      <a:pt x="309" y="102"/>
                    </a:lnTo>
                    <a:lnTo>
                      <a:pt x="311" y="43"/>
                    </a:lnTo>
                    <a:lnTo>
                      <a:pt x="405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127"/>
              <p:cNvSpPr>
                <a:spLocks/>
              </p:cNvSpPr>
              <p:nvPr/>
            </p:nvSpPr>
            <p:spPr bwMode="auto">
              <a:xfrm>
                <a:off x="2176" y="3028"/>
                <a:ext cx="238" cy="139"/>
              </a:xfrm>
              <a:custGeom>
                <a:avLst/>
                <a:gdLst>
                  <a:gd name="T0" fmla="*/ 1 w 369"/>
                  <a:gd name="T1" fmla="*/ 0 h 228"/>
                  <a:gd name="T2" fmla="*/ 1 w 369"/>
                  <a:gd name="T3" fmla="*/ 1 h 228"/>
                  <a:gd name="T4" fmla="*/ 1 w 369"/>
                  <a:gd name="T5" fmla="*/ 1 h 228"/>
                  <a:gd name="T6" fmla="*/ 1 w 369"/>
                  <a:gd name="T7" fmla="*/ 1 h 228"/>
                  <a:gd name="T8" fmla="*/ 1 w 369"/>
                  <a:gd name="T9" fmla="*/ 1 h 228"/>
                  <a:gd name="T10" fmla="*/ 1 w 369"/>
                  <a:gd name="T11" fmla="*/ 1 h 228"/>
                  <a:gd name="T12" fmla="*/ 2 w 369"/>
                  <a:gd name="T13" fmla="*/ 1 h 228"/>
                  <a:gd name="T14" fmla="*/ 2 w 369"/>
                  <a:gd name="T15" fmla="*/ 1 h 228"/>
                  <a:gd name="T16" fmla="*/ 2 w 369"/>
                  <a:gd name="T17" fmla="*/ 1 h 228"/>
                  <a:gd name="T18" fmla="*/ 1 w 369"/>
                  <a:gd name="T19" fmla="*/ 1 h 228"/>
                  <a:gd name="T20" fmla="*/ 1 w 369"/>
                  <a:gd name="T21" fmla="*/ 1 h 228"/>
                  <a:gd name="T22" fmla="*/ 1 w 369"/>
                  <a:gd name="T23" fmla="*/ 1 h 228"/>
                  <a:gd name="T24" fmla="*/ 1 w 369"/>
                  <a:gd name="T25" fmla="*/ 1 h 228"/>
                  <a:gd name="T26" fmla="*/ 1 w 369"/>
                  <a:gd name="T27" fmla="*/ 1 h 228"/>
                  <a:gd name="T28" fmla="*/ 1 w 369"/>
                  <a:gd name="T29" fmla="*/ 1 h 228"/>
                  <a:gd name="T30" fmla="*/ 0 w 369"/>
                  <a:gd name="T31" fmla="*/ 1 h 2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9"/>
                  <a:gd name="T49" fmla="*/ 0 h 228"/>
                  <a:gd name="T50" fmla="*/ 369 w 369"/>
                  <a:gd name="T51" fmla="*/ 228 h 22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9" h="228">
                    <a:moveTo>
                      <a:pt x="66" y="0"/>
                    </a:moveTo>
                    <a:lnTo>
                      <a:pt x="66" y="84"/>
                    </a:lnTo>
                    <a:lnTo>
                      <a:pt x="85" y="90"/>
                    </a:lnTo>
                    <a:lnTo>
                      <a:pt x="100" y="61"/>
                    </a:lnTo>
                    <a:lnTo>
                      <a:pt x="225" y="61"/>
                    </a:lnTo>
                    <a:lnTo>
                      <a:pt x="235" y="61"/>
                    </a:lnTo>
                    <a:lnTo>
                      <a:pt x="369" y="123"/>
                    </a:lnTo>
                    <a:lnTo>
                      <a:pt x="319" y="174"/>
                    </a:lnTo>
                    <a:lnTo>
                      <a:pt x="309" y="228"/>
                    </a:lnTo>
                    <a:lnTo>
                      <a:pt x="279" y="171"/>
                    </a:lnTo>
                    <a:lnTo>
                      <a:pt x="202" y="180"/>
                    </a:lnTo>
                    <a:lnTo>
                      <a:pt x="137" y="117"/>
                    </a:lnTo>
                    <a:lnTo>
                      <a:pt x="96" y="100"/>
                    </a:lnTo>
                    <a:lnTo>
                      <a:pt x="71" y="98"/>
                    </a:lnTo>
                    <a:lnTo>
                      <a:pt x="62" y="117"/>
                    </a:lnTo>
                    <a:lnTo>
                      <a:pt x="0" y="10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128"/>
              <p:cNvSpPr>
                <a:spLocks/>
              </p:cNvSpPr>
              <p:nvPr/>
            </p:nvSpPr>
            <p:spPr bwMode="auto">
              <a:xfrm>
                <a:off x="2095" y="3069"/>
                <a:ext cx="81" cy="63"/>
              </a:xfrm>
              <a:custGeom>
                <a:avLst/>
                <a:gdLst>
                  <a:gd name="T0" fmla="*/ 1 w 124"/>
                  <a:gd name="T1" fmla="*/ 1 h 102"/>
                  <a:gd name="T2" fmla="*/ 1 w 124"/>
                  <a:gd name="T3" fmla="*/ 0 h 102"/>
                  <a:gd name="T4" fmla="*/ 0 w 124"/>
                  <a:gd name="T5" fmla="*/ 1 h 102"/>
                  <a:gd name="T6" fmla="*/ 1 w 124"/>
                  <a:gd name="T7" fmla="*/ 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102"/>
                  <a:gd name="T14" fmla="*/ 124 w 124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102">
                    <a:moveTo>
                      <a:pt x="124" y="40"/>
                    </a:moveTo>
                    <a:lnTo>
                      <a:pt x="90" y="0"/>
                    </a:lnTo>
                    <a:lnTo>
                      <a:pt x="0" y="9"/>
                    </a:lnTo>
                    <a:lnTo>
                      <a:pt x="2" y="10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Line 129"/>
              <p:cNvSpPr>
                <a:spLocks noChangeShapeType="1"/>
              </p:cNvSpPr>
              <p:nvPr/>
            </p:nvSpPr>
            <p:spPr bwMode="auto">
              <a:xfrm flipV="1">
                <a:off x="1962" y="3349"/>
                <a:ext cx="2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Line 130"/>
              <p:cNvSpPr>
                <a:spLocks noChangeShapeType="1"/>
              </p:cNvSpPr>
              <p:nvPr/>
            </p:nvSpPr>
            <p:spPr bwMode="auto">
              <a:xfrm>
                <a:off x="1962" y="3349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Line 131"/>
              <p:cNvSpPr>
                <a:spLocks noChangeShapeType="1"/>
              </p:cNvSpPr>
              <p:nvPr/>
            </p:nvSpPr>
            <p:spPr bwMode="auto">
              <a:xfrm>
                <a:off x="1969" y="3349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Line 132"/>
              <p:cNvSpPr>
                <a:spLocks noChangeShapeType="1"/>
              </p:cNvSpPr>
              <p:nvPr/>
            </p:nvSpPr>
            <p:spPr bwMode="auto">
              <a:xfrm flipH="1">
                <a:off x="1962" y="3355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Line 133"/>
              <p:cNvSpPr>
                <a:spLocks noChangeShapeType="1"/>
              </p:cNvSpPr>
              <p:nvPr/>
            </p:nvSpPr>
            <p:spPr bwMode="auto">
              <a:xfrm flipV="1">
                <a:off x="2391" y="3139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Line 134"/>
              <p:cNvSpPr>
                <a:spLocks noChangeShapeType="1"/>
              </p:cNvSpPr>
              <p:nvPr/>
            </p:nvSpPr>
            <p:spPr bwMode="auto">
              <a:xfrm>
                <a:off x="2391" y="3139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Line 135"/>
              <p:cNvSpPr>
                <a:spLocks noChangeShapeType="1"/>
              </p:cNvSpPr>
              <p:nvPr/>
            </p:nvSpPr>
            <p:spPr bwMode="auto">
              <a:xfrm>
                <a:off x="2397" y="3139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Line 136"/>
              <p:cNvSpPr>
                <a:spLocks noChangeShapeType="1"/>
              </p:cNvSpPr>
              <p:nvPr/>
            </p:nvSpPr>
            <p:spPr bwMode="auto">
              <a:xfrm flipH="1">
                <a:off x="2391" y="3145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Line 137"/>
              <p:cNvSpPr>
                <a:spLocks noChangeShapeType="1"/>
              </p:cNvSpPr>
              <p:nvPr/>
            </p:nvSpPr>
            <p:spPr bwMode="auto">
              <a:xfrm flipV="1">
                <a:off x="2369" y="3132"/>
                <a:ext cx="1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Line 138"/>
              <p:cNvSpPr>
                <a:spLocks noChangeShapeType="1"/>
              </p:cNvSpPr>
              <p:nvPr/>
            </p:nvSpPr>
            <p:spPr bwMode="auto">
              <a:xfrm>
                <a:off x="2369" y="3132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Line 139"/>
              <p:cNvSpPr>
                <a:spLocks noChangeShapeType="1"/>
              </p:cNvSpPr>
              <p:nvPr/>
            </p:nvSpPr>
            <p:spPr bwMode="auto">
              <a:xfrm>
                <a:off x="2376" y="3132"/>
                <a:ext cx="1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Line 140"/>
              <p:cNvSpPr>
                <a:spLocks noChangeShapeType="1"/>
              </p:cNvSpPr>
              <p:nvPr/>
            </p:nvSpPr>
            <p:spPr bwMode="auto">
              <a:xfrm flipH="1">
                <a:off x="2369" y="3135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141"/>
              <p:cNvSpPr>
                <a:spLocks/>
              </p:cNvSpPr>
              <p:nvPr/>
            </p:nvSpPr>
            <p:spPr bwMode="auto">
              <a:xfrm>
                <a:off x="1985" y="2669"/>
                <a:ext cx="84" cy="150"/>
              </a:xfrm>
              <a:custGeom>
                <a:avLst/>
                <a:gdLst>
                  <a:gd name="T0" fmla="*/ 1 w 130"/>
                  <a:gd name="T1" fmla="*/ 1 h 242"/>
                  <a:gd name="T2" fmla="*/ 1 w 130"/>
                  <a:gd name="T3" fmla="*/ 1 h 242"/>
                  <a:gd name="T4" fmla="*/ 1 w 130"/>
                  <a:gd name="T5" fmla="*/ 1 h 242"/>
                  <a:gd name="T6" fmla="*/ 1 w 130"/>
                  <a:gd name="T7" fmla="*/ 1 h 242"/>
                  <a:gd name="T8" fmla="*/ 0 w 130"/>
                  <a:gd name="T9" fmla="*/ 1 h 242"/>
                  <a:gd name="T10" fmla="*/ 1 w 130"/>
                  <a:gd name="T11" fmla="*/ 0 h 2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0"/>
                  <a:gd name="T19" fmla="*/ 0 h 242"/>
                  <a:gd name="T20" fmla="*/ 130 w 130"/>
                  <a:gd name="T21" fmla="*/ 242 h 2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0" h="242">
                    <a:moveTo>
                      <a:pt x="56" y="225"/>
                    </a:moveTo>
                    <a:lnTo>
                      <a:pt x="73" y="242"/>
                    </a:lnTo>
                    <a:lnTo>
                      <a:pt x="130" y="213"/>
                    </a:lnTo>
                    <a:lnTo>
                      <a:pt x="73" y="90"/>
                    </a:lnTo>
                    <a:lnTo>
                      <a:pt x="0" y="27"/>
                    </a:lnTo>
                    <a:lnTo>
                      <a:pt x="8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Line 142"/>
              <p:cNvSpPr>
                <a:spLocks noChangeShapeType="1"/>
              </p:cNvSpPr>
              <p:nvPr/>
            </p:nvSpPr>
            <p:spPr bwMode="auto">
              <a:xfrm flipV="1">
                <a:off x="1891" y="2908"/>
                <a:ext cx="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Line 143"/>
              <p:cNvSpPr>
                <a:spLocks noChangeShapeType="1"/>
              </p:cNvSpPr>
              <p:nvPr/>
            </p:nvSpPr>
            <p:spPr bwMode="auto">
              <a:xfrm>
                <a:off x="1891" y="2908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Line 144"/>
              <p:cNvSpPr>
                <a:spLocks noChangeShapeType="1"/>
              </p:cNvSpPr>
              <p:nvPr/>
            </p:nvSpPr>
            <p:spPr bwMode="auto">
              <a:xfrm>
                <a:off x="1897" y="2908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Line 145"/>
              <p:cNvSpPr>
                <a:spLocks noChangeShapeType="1"/>
              </p:cNvSpPr>
              <p:nvPr/>
            </p:nvSpPr>
            <p:spPr bwMode="auto">
              <a:xfrm flipH="1">
                <a:off x="1891" y="2913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Line 146"/>
              <p:cNvSpPr>
                <a:spLocks noChangeShapeType="1"/>
              </p:cNvSpPr>
              <p:nvPr/>
            </p:nvSpPr>
            <p:spPr bwMode="auto">
              <a:xfrm flipV="1">
                <a:off x="1969" y="2904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Line 147"/>
              <p:cNvSpPr>
                <a:spLocks noChangeShapeType="1"/>
              </p:cNvSpPr>
              <p:nvPr/>
            </p:nvSpPr>
            <p:spPr bwMode="auto">
              <a:xfrm>
                <a:off x="1969" y="2904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Line 148"/>
              <p:cNvSpPr>
                <a:spLocks noChangeShapeType="1"/>
              </p:cNvSpPr>
              <p:nvPr/>
            </p:nvSpPr>
            <p:spPr bwMode="auto">
              <a:xfrm>
                <a:off x="1974" y="2904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Line 149"/>
              <p:cNvSpPr>
                <a:spLocks noChangeShapeType="1"/>
              </p:cNvSpPr>
              <p:nvPr/>
            </p:nvSpPr>
            <p:spPr bwMode="auto">
              <a:xfrm flipH="1">
                <a:off x="1969" y="2909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Line 150"/>
              <p:cNvSpPr>
                <a:spLocks noChangeShapeType="1"/>
              </p:cNvSpPr>
              <p:nvPr/>
            </p:nvSpPr>
            <p:spPr bwMode="auto">
              <a:xfrm flipV="1">
                <a:off x="2079" y="2620"/>
                <a:ext cx="0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Line 151"/>
              <p:cNvSpPr>
                <a:spLocks noChangeShapeType="1"/>
              </p:cNvSpPr>
              <p:nvPr/>
            </p:nvSpPr>
            <p:spPr bwMode="auto">
              <a:xfrm>
                <a:off x="2079" y="2620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Line 152"/>
              <p:cNvSpPr>
                <a:spLocks noChangeShapeType="1"/>
              </p:cNvSpPr>
              <p:nvPr/>
            </p:nvSpPr>
            <p:spPr bwMode="auto">
              <a:xfrm>
                <a:off x="2084" y="2620"/>
                <a:ext cx="0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Line 153"/>
              <p:cNvSpPr>
                <a:spLocks noChangeShapeType="1"/>
              </p:cNvSpPr>
              <p:nvPr/>
            </p:nvSpPr>
            <p:spPr bwMode="auto">
              <a:xfrm flipH="1">
                <a:off x="2079" y="2624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154"/>
              <p:cNvSpPr>
                <a:spLocks/>
              </p:cNvSpPr>
              <p:nvPr/>
            </p:nvSpPr>
            <p:spPr bwMode="auto">
              <a:xfrm>
                <a:off x="1701" y="2340"/>
                <a:ext cx="50" cy="105"/>
              </a:xfrm>
              <a:custGeom>
                <a:avLst/>
                <a:gdLst>
                  <a:gd name="T0" fmla="*/ 1 w 77"/>
                  <a:gd name="T1" fmla="*/ 1 h 170"/>
                  <a:gd name="T2" fmla="*/ 1 w 77"/>
                  <a:gd name="T3" fmla="*/ 1 h 170"/>
                  <a:gd name="T4" fmla="*/ 0 w 77"/>
                  <a:gd name="T5" fmla="*/ 0 h 170"/>
                  <a:gd name="T6" fmla="*/ 0 60000 65536"/>
                  <a:gd name="T7" fmla="*/ 0 60000 65536"/>
                  <a:gd name="T8" fmla="*/ 0 60000 65536"/>
                  <a:gd name="T9" fmla="*/ 0 w 77"/>
                  <a:gd name="T10" fmla="*/ 0 h 170"/>
                  <a:gd name="T11" fmla="*/ 77 w 77"/>
                  <a:gd name="T12" fmla="*/ 170 h 1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7" h="170">
                    <a:moveTo>
                      <a:pt x="54" y="170"/>
                    </a:moveTo>
                    <a:lnTo>
                      <a:pt x="77" y="5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155"/>
              <p:cNvSpPr>
                <a:spLocks/>
              </p:cNvSpPr>
              <p:nvPr/>
            </p:nvSpPr>
            <p:spPr bwMode="auto">
              <a:xfrm>
                <a:off x="1290" y="2310"/>
                <a:ext cx="411" cy="63"/>
              </a:xfrm>
              <a:custGeom>
                <a:avLst/>
                <a:gdLst>
                  <a:gd name="T0" fmla="*/ 0 w 635"/>
                  <a:gd name="T1" fmla="*/ 1 h 101"/>
                  <a:gd name="T2" fmla="*/ 1 w 635"/>
                  <a:gd name="T3" fmla="*/ 1 h 101"/>
                  <a:gd name="T4" fmla="*/ 2 w 635"/>
                  <a:gd name="T5" fmla="*/ 1 h 101"/>
                  <a:gd name="T6" fmla="*/ 2 w 635"/>
                  <a:gd name="T7" fmla="*/ 1 h 101"/>
                  <a:gd name="T8" fmla="*/ 3 w 635"/>
                  <a:gd name="T9" fmla="*/ 1 h 101"/>
                  <a:gd name="T10" fmla="*/ 3 w 635"/>
                  <a:gd name="T11" fmla="*/ 0 h 101"/>
                  <a:gd name="T12" fmla="*/ 3 w 635"/>
                  <a:gd name="T13" fmla="*/ 1 h 1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5"/>
                  <a:gd name="T22" fmla="*/ 0 h 101"/>
                  <a:gd name="T23" fmla="*/ 635 w 635"/>
                  <a:gd name="T24" fmla="*/ 101 h 1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5" h="101">
                    <a:moveTo>
                      <a:pt x="0" y="101"/>
                    </a:moveTo>
                    <a:lnTo>
                      <a:pt x="190" y="38"/>
                    </a:lnTo>
                    <a:lnTo>
                      <a:pt x="413" y="40"/>
                    </a:lnTo>
                    <a:lnTo>
                      <a:pt x="411" y="25"/>
                    </a:lnTo>
                    <a:lnTo>
                      <a:pt x="532" y="23"/>
                    </a:lnTo>
                    <a:lnTo>
                      <a:pt x="559" y="0"/>
                    </a:lnTo>
                    <a:lnTo>
                      <a:pt x="635" y="4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Line 156"/>
              <p:cNvSpPr>
                <a:spLocks noChangeShapeType="1"/>
              </p:cNvSpPr>
              <p:nvPr/>
            </p:nvSpPr>
            <p:spPr bwMode="auto">
              <a:xfrm flipH="1" flipV="1">
                <a:off x="1290" y="2373"/>
                <a:ext cx="15" cy="3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Line 157"/>
              <p:cNvSpPr>
                <a:spLocks noChangeShapeType="1"/>
              </p:cNvSpPr>
              <p:nvPr/>
            </p:nvSpPr>
            <p:spPr bwMode="auto">
              <a:xfrm flipV="1">
                <a:off x="1290" y="2197"/>
                <a:ext cx="9" cy="17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158"/>
              <p:cNvSpPr>
                <a:spLocks/>
              </p:cNvSpPr>
              <p:nvPr/>
            </p:nvSpPr>
            <p:spPr bwMode="auto">
              <a:xfrm>
                <a:off x="714" y="2258"/>
                <a:ext cx="415" cy="66"/>
              </a:xfrm>
              <a:custGeom>
                <a:avLst/>
                <a:gdLst>
                  <a:gd name="T0" fmla="*/ 3 w 643"/>
                  <a:gd name="T1" fmla="*/ 1 h 106"/>
                  <a:gd name="T2" fmla="*/ 3 w 643"/>
                  <a:gd name="T3" fmla="*/ 1 h 106"/>
                  <a:gd name="T4" fmla="*/ 3 w 643"/>
                  <a:gd name="T5" fmla="*/ 1 h 106"/>
                  <a:gd name="T6" fmla="*/ 3 w 643"/>
                  <a:gd name="T7" fmla="*/ 1 h 106"/>
                  <a:gd name="T8" fmla="*/ 3 w 643"/>
                  <a:gd name="T9" fmla="*/ 1 h 106"/>
                  <a:gd name="T10" fmla="*/ 3 w 643"/>
                  <a:gd name="T11" fmla="*/ 1 h 106"/>
                  <a:gd name="T12" fmla="*/ 3 w 643"/>
                  <a:gd name="T13" fmla="*/ 1 h 106"/>
                  <a:gd name="T14" fmla="*/ 2 w 643"/>
                  <a:gd name="T15" fmla="*/ 1 h 106"/>
                  <a:gd name="T16" fmla="*/ 2 w 643"/>
                  <a:gd name="T17" fmla="*/ 1 h 106"/>
                  <a:gd name="T18" fmla="*/ 2 w 643"/>
                  <a:gd name="T19" fmla="*/ 1 h 106"/>
                  <a:gd name="T20" fmla="*/ 2 w 643"/>
                  <a:gd name="T21" fmla="*/ 1 h 106"/>
                  <a:gd name="T22" fmla="*/ 2 w 643"/>
                  <a:gd name="T23" fmla="*/ 1 h 106"/>
                  <a:gd name="T24" fmla="*/ 2 w 643"/>
                  <a:gd name="T25" fmla="*/ 1 h 106"/>
                  <a:gd name="T26" fmla="*/ 2 w 643"/>
                  <a:gd name="T27" fmla="*/ 1 h 106"/>
                  <a:gd name="T28" fmla="*/ 1 w 643"/>
                  <a:gd name="T29" fmla="*/ 1 h 106"/>
                  <a:gd name="T30" fmla="*/ 0 w 643"/>
                  <a:gd name="T31" fmla="*/ 0 h 10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43"/>
                  <a:gd name="T49" fmla="*/ 0 h 106"/>
                  <a:gd name="T50" fmla="*/ 643 w 643"/>
                  <a:gd name="T51" fmla="*/ 106 h 10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43" h="106">
                    <a:moveTo>
                      <a:pt x="643" y="69"/>
                    </a:moveTo>
                    <a:lnTo>
                      <a:pt x="579" y="100"/>
                    </a:lnTo>
                    <a:lnTo>
                      <a:pt x="545" y="89"/>
                    </a:lnTo>
                    <a:lnTo>
                      <a:pt x="501" y="106"/>
                    </a:lnTo>
                    <a:lnTo>
                      <a:pt x="443" y="89"/>
                    </a:lnTo>
                    <a:lnTo>
                      <a:pt x="441" y="85"/>
                    </a:lnTo>
                    <a:lnTo>
                      <a:pt x="439" y="73"/>
                    </a:lnTo>
                    <a:lnTo>
                      <a:pt x="431" y="60"/>
                    </a:lnTo>
                    <a:lnTo>
                      <a:pt x="422" y="50"/>
                    </a:lnTo>
                    <a:lnTo>
                      <a:pt x="397" y="37"/>
                    </a:lnTo>
                    <a:lnTo>
                      <a:pt x="366" y="27"/>
                    </a:lnTo>
                    <a:lnTo>
                      <a:pt x="347" y="21"/>
                    </a:lnTo>
                    <a:lnTo>
                      <a:pt x="322" y="21"/>
                    </a:lnTo>
                    <a:lnTo>
                      <a:pt x="312" y="6"/>
                    </a:lnTo>
                    <a:lnTo>
                      <a:pt x="144" y="1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159"/>
              <p:cNvSpPr>
                <a:spLocks/>
              </p:cNvSpPr>
              <p:nvPr/>
            </p:nvSpPr>
            <p:spPr bwMode="auto">
              <a:xfrm>
                <a:off x="1129" y="2197"/>
                <a:ext cx="170" cy="103"/>
              </a:xfrm>
              <a:custGeom>
                <a:avLst/>
                <a:gdLst>
                  <a:gd name="T0" fmla="*/ 0 w 263"/>
                  <a:gd name="T1" fmla="*/ 1 h 169"/>
                  <a:gd name="T2" fmla="*/ 1 w 263"/>
                  <a:gd name="T3" fmla="*/ 1 h 169"/>
                  <a:gd name="T4" fmla="*/ 1 w 263"/>
                  <a:gd name="T5" fmla="*/ 1 h 169"/>
                  <a:gd name="T6" fmla="*/ 1 w 263"/>
                  <a:gd name="T7" fmla="*/ 0 h 1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3"/>
                  <a:gd name="T13" fmla="*/ 0 h 169"/>
                  <a:gd name="T14" fmla="*/ 263 w 263"/>
                  <a:gd name="T15" fmla="*/ 169 h 1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3" h="169">
                    <a:moveTo>
                      <a:pt x="0" y="169"/>
                    </a:moveTo>
                    <a:lnTo>
                      <a:pt x="115" y="118"/>
                    </a:lnTo>
                    <a:lnTo>
                      <a:pt x="74" y="73"/>
                    </a:lnTo>
                    <a:lnTo>
                      <a:pt x="263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Line 160"/>
              <p:cNvSpPr>
                <a:spLocks noChangeShapeType="1"/>
              </p:cNvSpPr>
              <p:nvPr/>
            </p:nvSpPr>
            <p:spPr bwMode="auto">
              <a:xfrm flipV="1">
                <a:off x="961" y="2462"/>
                <a:ext cx="0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Line 161"/>
              <p:cNvSpPr>
                <a:spLocks noChangeShapeType="1"/>
              </p:cNvSpPr>
              <p:nvPr/>
            </p:nvSpPr>
            <p:spPr bwMode="auto">
              <a:xfrm>
                <a:off x="961" y="2462"/>
                <a:ext cx="5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Line 162"/>
              <p:cNvSpPr>
                <a:spLocks noChangeShapeType="1"/>
              </p:cNvSpPr>
              <p:nvPr/>
            </p:nvSpPr>
            <p:spPr bwMode="auto">
              <a:xfrm>
                <a:off x="966" y="2462"/>
                <a:ext cx="1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Line 163"/>
              <p:cNvSpPr>
                <a:spLocks noChangeShapeType="1"/>
              </p:cNvSpPr>
              <p:nvPr/>
            </p:nvSpPr>
            <p:spPr bwMode="auto">
              <a:xfrm flipH="1">
                <a:off x="961" y="2469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Line 164"/>
              <p:cNvSpPr>
                <a:spLocks noChangeShapeType="1"/>
              </p:cNvSpPr>
              <p:nvPr/>
            </p:nvSpPr>
            <p:spPr bwMode="auto">
              <a:xfrm flipV="1">
                <a:off x="1085" y="2092"/>
                <a:ext cx="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Line 165"/>
              <p:cNvSpPr>
                <a:spLocks noChangeShapeType="1"/>
              </p:cNvSpPr>
              <p:nvPr/>
            </p:nvSpPr>
            <p:spPr bwMode="auto">
              <a:xfrm>
                <a:off x="1085" y="2092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Line 166"/>
              <p:cNvSpPr>
                <a:spLocks noChangeShapeType="1"/>
              </p:cNvSpPr>
              <p:nvPr/>
            </p:nvSpPr>
            <p:spPr bwMode="auto">
              <a:xfrm>
                <a:off x="1091" y="209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Line 167"/>
              <p:cNvSpPr>
                <a:spLocks noChangeShapeType="1"/>
              </p:cNvSpPr>
              <p:nvPr/>
            </p:nvSpPr>
            <p:spPr bwMode="auto">
              <a:xfrm flipH="1">
                <a:off x="1085" y="2097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168"/>
              <p:cNvSpPr>
                <a:spLocks/>
              </p:cNvSpPr>
              <p:nvPr/>
            </p:nvSpPr>
            <p:spPr bwMode="auto">
              <a:xfrm>
                <a:off x="1400" y="1609"/>
                <a:ext cx="326" cy="163"/>
              </a:xfrm>
              <a:custGeom>
                <a:avLst/>
                <a:gdLst>
                  <a:gd name="T0" fmla="*/ 3 w 505"/>
                  <a:gd name="T1" fmla="*/ 1 h 266"/>
                  <a:gd name="T2" fmla="*/ 2 w 505"/>
                  <a:gd name="T3" fmla="*/ 1 h 266"/>
                  <a:gd name="T4" fmla="*/ 0 w 505"/>
                  <a:gd name="T5" fmla="*/ 0 h 266"/>
                  <a:gd name="T6" fmla="*/ 0 60000 65536"/>
                  <a:gd name="T7" fmla="*/ 0 60000 65536"/>
                  <a:gd name="T8" fmla="*/ 0 60000 65536"/>
                  <a:gd name="T9" fmla="*/ 0 w 505"/>
                  <a:gd name="T10" fmla="*/ 0 h 266"/>
                  <a:gd name="T11" fmla="*/ 505 w 505"/>
                  <a:gd name="T12" fmla="*/ 266 h 2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05" h="266">
                    <a:moveTo>
                      <a:pt x="505" y="224"/>
                    </a:moveTo>
                    <a:lnTo>
                      <a:pt x="315" y="26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Line 169"/>
              <p:cNvSpPr>
                <a:spLocks noChangeShapeType="1"/>
              </p:cNvSpPr>
              <p:nvPr/>
            </p:nvSpPr>
            <p:spPr bwMode="auto">
              <a:xfrm flipH="1" flipV="1">
                <a:off x="1769" y="1785"/>
                <a:ext cx="104" cy="1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Line 170"/>
              <p:cNvSpPr>
                <a:spLocks noChangeShapeType="1"/>
              </p:cNvSpPr>
              <p:nvPr/>
            </p:nvSpPr>
            <p:spPr bwMode="auto">
              <a:xfrm flipH="1" flipV="1">
                <a:off x="1726" y="1747"/>
                <a:ext cx="43" cy="3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171"/>
              <p:cNvSpPr>
                <a:spLocks/>
              </p:cNvSpPr>
              <p:nvPr/>
            </p:nvSpPr>
            <p:spPr bwMode="auto">
              <a:xfrm>
                <a:off x="1726" y="1434"/>
                <a:ext cx="169" cy="313"/>
              </a:xfrm>
              <a:custGeom>
                <a:avLst/>
                <a:gdLst>
                  <a:gd name="T0" fmla="*/ 1 w 261"/>
                  <a:gd name="T1" fmla="*/ 0 h 508"/>
                  <a:gd name="T2" fmla="*/ 1 w 261"/>
                  <a:gd name="T3" fmla="*/ 1 h 508"/>
                  <a:gd name="T4" fmla="*/ 1 w 261"/>
                  <a:gd name="T5" fmla="*/ 1 h 508"/>
                  <a:gd name="T6" fmla="*/ 1 w 261"/>
                  <a:gd name="T7" fmla="*/ 1 h 508"/>
                  <a:gd name="T8" fmla="*/ 0 w 261"/>
                  <a:gd name="T9" fmla="*/ 1 h 5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"/>
                  <a:gd name="T16" fmla="*/ 0 h 508"/>
                  <a:gd name="T17" fmla="*/ 261 w 261"/>
                  <a:gd name="T18" fmla="*/ 508 h 5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" h="508">
                    <a:moveTo>
                      <a:pt x="261" y="0"/>
                    </a:moveTo>
                    <a:lnTo>
                      <a:pt x="115" y="117"/>
                    </a:lnTo>
                    <a:lnTo>
                      <a:pt x="44" y="293"/>
                    </a:lnTo>
                    <a:lnTo>
                      <a:pt x="55" y="397"/>
                    </a:lnTo>
                    <a:lnTo>
                      <a:pt x="0" y="50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172"/>
              <p:cNvSpPr>
                <a:spLocks/>
              </p:cNvSpPr>
              <p:nvPr/>
            </p:nvSpPr>
            <p:spPr bwMode="auto">
              <a:xfrm>
                <a:off x="1835" y="1798"/>
                <a:ext cx="45" cy="62"/>
              </a:xfrm>
              <a:custGeom>
                <a:avLst/>
                <a:gdLst>
                  <a:gd name="T0" fmla="*/ 0 w 71"/>
                  <a:gd name="T1" fmla="*/ 1 h 102"/>
                  <a:gd name="T2" fmla="*/ 1 w 71"/>
                  <a:gd name="T3" fmla="*/ 1 h 102"/>
                  <a:gd name="T4" fmla="*/ 1 w 71"/>
                  <a:gd name="T5" fmla="*/ 1 h 102"/>
                  <a:gd name="T6" fmla="*/ 1 w 71"/>
                  <a:gd name="T7" fmla="*/ 1 h 102"/>
                  <a:gd name="T8" fmla="*/ 1 w 7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2"/>
                  <a:gd name="T17" fmla="*/ 71 w 7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2">
                    <a:moveTo>
                      <a:pt x="0" y="102"/>
                    </a:moveTo>
                    <a:lnTo>
                      <a:pt x="17" y="96"/>
                    </a:lnTo>
                    <a:lnTo>
                      <a:pt x="13" y="73"/>
                    </a:lnTo>
                    <a:lnTo>
                      <a:pt x="71" y="59"/>
                    </a:lnTo>
                    <a:lnTo>
                      <a:pt x="61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173"/>
              <p:cNvSpPr>
                <a:spLocks/>
              </p:cNvSpPr>
              <p:nvPr/>
            </p:nvSpPr>
            <p:spPr bwMode="auto">
              <a:xfrm>
                <a:off x="1873" y="1712"/>
                <a:ext cx="117" cy="86"/>
              </a:xfrm>
              <a:custGeom>
                <a:avLst/>
                <a:gdLst>
                  <a:gd name="T0" fmla="*/ 0 w 181"/>
                  <a:gd name="T1" fmla="*/ 1 h 136"/>
                  <a:gd name="T2" fmla="*/ 1 w 181"/>
                  <a:gd name="T3" fmla="*/ 1 h 136"/>
                  <a:gd name="T4" fmla="*/ 1 w 181"/>
                  <a:gd name="T5" fmla="*/ 1 h 136"/>
                  <a:gd name="T6" fmla="*/ 1 w 181"/>
                  <a:gd name="T7" fmla="*/ 1 h 136"/>
                  <a:gd name="T8" fmla="*/ 1 w 181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6"/>
                  <a:gd name="T17" fmla="*/ 181 w 181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6">
                    <a:moveTo>
                      <a:pt x="0" y="136"/>
                    </a:moveTo>
                    <a:lnTo>
                      <a:pt x="56" y="120"/>
                    </a:lnTo>
                    <a:lnTo>
                      <a:pt x="87" y="9"/>
                    </a:lnTo>
                    <a:lnTo>
                      <a:pt x="129" y="13"/>
                    </a:lnTo>
                    <a:lnTo>
                      <a:pt x="181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174"/>
              <p:cNvSpPr>
                <a:spLocks/>
              </p:cNvSpPr>
              <p:nvPr/>
            </p:nvSpPr>
            <p:spPr bwMode="auto">
              <a:xfrm>
                <a:off x="1341" y="1668"/>
                <a:ext cx="36" cy="222"/>
              </a:xfrm>
              <a:custGeom>
                <a:avLst/>
                <a:gdLst>
                  <a:gd name="T0" fmla="*/ 0 w 55"/>
                  <a:gd name="T1" fmla="*/ 0 h 360"/>
                  <a:gd name="T2" fmla="*/ 1 w 55"/>
                  <a:gd name="T3" fmla="*/ 1 h 360"/>
                  <a:gd name="T4" fmla="*/ 1 w 55"/>
                  <a:gd name="T5" fmla="*/ 1 h 360"/>
                  <a:gd name="T6" fmla="*/ 1 w 55"/>
                  <a:gd name="T7" fmla="*/ 1 h 360"/>
                  <a:gd name="T8" fmla="*/ 1 w 55"/>
                  <a:gd name="T9" fmla="*/ 1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360"/>
                  <a:gd name="T17" fmla="*/ 55 w 55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360">
                    <a:moveTo>
                      <a:pt x="0" y="0"/>
                    </a:moveTo>
                    <a:lnTo>
                      <a:pt x="52" y="57"/>
                    </a:lnTo>
                    <a:lnTo>
                      <a:pt x="19" y="182"/>
                    </a:lnTo>
                    <a:lnTo>
                      <a:pt x="55" y="285"/>
                    </a:lnTo>
                    <a:lnTo>
                      <a:pt x="7" y="36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175"/>
              <p:cNvSpPr>
                <a:spLocks/>
              </p:cNvSpPr>
              <p:nvPr/>
            </p:nvSpPr>
            <p:spPr bwMode="auto">
              <a:xfrm>
                <a:off x="1299" y="1890"/>
                <a:ext cx="63" cy="307"/>
              </a:xfrm>
              <a:custGeom>
                <a:avLst/>
                <a:gdLst>
                  <a:gd name="T0" fmla="*/ 1 w 97"/>
                  <a:gd name="T1" fmla="*/ 0 h 495"/>
                  <a:gd name="T2" fmla="*/ 1 w 97"/>
                  <a:gd name="T3" fmla="*/ 1 h 495"/>
                  <a:gd name="T4" fmla="*/ 1 w 97"/>
                  <a:gd name="T5" fmla="*/ 1 h 495"/>
                  <a:gd name="T6" fmla="*/ 1 w 97"/>
                  <a:gd name="T7" fmla="*/ 1 h 495"/>
                  <a:gd name="T8" fmla="*/ 0 w 97"/>
                  <a:gd name="T9" fmla="*/ 1 h 4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495"/>
                  <a:gd name="T17" fmla="*/ 97 w 97"/>
                  <a:gd name="T18" fmla="*/ 495 h 4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495">
                    <a:moveTo>
                      <a:pt x="72" y="0"/>
                    </a:moveTo>
                    <a:lnTo>
                      <a:pt x="57" y="25"/>
                    </a:lnTo>
                    <a:lnTo>
                      <a:pt x="97" y="98"/>
                    </a:lnTo>
                    <a:lnTo>
                      <a:pt x="97" y="455"/>
                    </a:lnTo>
                    <a:lnTo>
                      <a:pt x="0" y="49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176"/>
              <p:cNvSpPr>
                <a:spLocks/>
              </p:cNvSpPr>
              <p:nvPr/>
            </p:nvSpPr>
            <p:spPr bwMode="auto">
              <a:xfrm>
                <a:off x="1628" y="2004"/>
                <a:ext cx="111" cy="336"/>
              </a:xfrm>
              <a:custGeom>
                <a:avLst/>
                <a:gdLst>
                  <a:gd name="T0" fmla="*/ 1 w 173"/>
                  <a:gd name="T1" fmla="*/ 1 h 545"/>
                  <a:gd name="T2" fmla="*/ 1 w 173"/>
                  <a:gd name="T3" fmla="*/ 1 h 545"/>
                  <a:gd name="T4" fmla="*/ 1 w 173"/>
                  <a:gd name="T5" fmla="*/ 1 h 545"/>
                  <a:gd name="T6" fmla="*/ 1 w 173"/>
                  <a:gd name="T7" fmla="*/ 1 h 545"/>
                  <a:gd name="T8" fmla="*/ 0 w 173"/>
                  <a:gd name="T9" fmla="*/ 1 h 545"/>
                  <a:gd name="T10" fmla="*/ 1 w 173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3"/>
                  <a:gd name="T19" fmla="*/ 0 h 545"/>
                  <a:gd name="T20" fmla="*/ 173 w 173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3" h="545">
                    <a:moveTo>
                      <a:pt x="115" y="545"/>
                    </a:moveTo>
                    <a:lnTo>
                      <a:pt x="173" y="456"/>
                    </a:lnTo>
                    <a:lnTo>
                      <a:pt x="115" y="357"/>
                    </a:lnTo>
                    <a:lnTo>
                      <a:pt x="110" y="84"/>
                    </a:lnTo>
                    <a:lnTo>
                      <a:pt x="0" y="51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Line 177"/>
              <p:cNvSpPr>
                <a:spLocks noChangeShapeType="1"/>
              </p:cNvSpPr>
              <p:nvPr/>
            </p:nvSpPr>
            <p:spPr bwMode="auto">
              <a:xfrm flipV="1">
                <a:off x="1557" y="2387"/>
                <a:ext cx="0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Line 178"/>
              <p:cNvSpPr>
                <a:spLocks noChangeShapeType="1"/>
              </p:cNvSpPr>
              <p:nvPr/>
            </p:nvSpPr>
            <p:spPr bwMode="auto">
              <a:xfrm>
                <a:off x="1557" y="2387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Line 179"/>
              <p:cNvSpPr>
                <a:spLocks noChangeShapeType="1"/>
              </p:cNvSpPr>
              <p:nvPr/>
            </p:nvSpPr>
            <p:spPr bwMode="auto">
              <a:xfrm>
                <a:off x="1561" y="2387"/>
                <a:ext cx="1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Line 180"/>
              <p:cNvSpPr>
                <a:spLocks noChangeShapeType="1"/>
              </p:cNvSpPr>
              <p:nvPr/>
            </p:nvSpPr>
            <p:spPr bwMode="auto">
              <a:xfrm flipH="1">
                <a:off x="1557" y="2390"/>
                <a:ext cx="4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181"/>
              <p:cNvSpPr>
                <a:spLocks/>
              </p:cNvSpPr>
              <p:nvPr/>
            </p:nvSpPr>
            <p:spPr bwMode="auto">
              <a:xfrm>
                <a:off x="1757" y="1785"/>
                <a:ext cx="12" cy="83"/>
              </a:xfrm>
              <a:custGeom>
                <a:avLst/>
                <a:gdLst>
                  <a:gd name="T0" fmla="*/ 1 w 19"/>
                  <a:gd name="T1" fmla="*/ 0 h 134"/>
                  <a:gd name="T2" fmla="*/ 1 w 19"/>
                  <a:gd name="T3" fmla="*/ 1 h 134"/>
                  <a:gd name="T4" fmla="*/ 1 w 19"/>
                  <a:gd name="T5" fmla="*/ 1 h 134"/>
                  <a:gd name="T6" fmla="*/ 0 w 19"/>
                  <a:gd name="T7" fmla="*/ 1 h 1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"/>
                  <a:gd name="T13" fmla="*/ 0 h 134"/>
                  <a:gd name="T14" fmla="*/ 19 w 19"/>
                  <a:gd name="T15" fmla="*/ 134 h 1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" h="134">
                    <a:moveTo>
                      <a:pt x="19" y="0"/>
                    </a:move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182"/>
              <p:cNvSpPr>
                <a:spLocks/>
              </p:cNvSpPr>
              <p:nvPr/>
            </p:nvSpPr>
            <p:spPr bwMode="auto">
              <a:xfrm>
                <a:off x="1629" y="1868"/>
                <a:ext cx="151" cy="136"/>
              </a:xfrm>
              <a:custGeom>
                <a:avLst/>
                <a:gdLst>
                  <a:gd name="T0" fmla="*/ 0 w 234"/>
                  <a:gd name="T1" fmla="*/ 1 h 219"/>
                  <a:gd name="T2" fmla="*/ 1 w 234"/>
                  <a:gd name="T3" fmla="*/ 1 h 219"/>
                  <a:gd name="T4" fmla="*/ 1 w 234"/>
                  <a:gd name="T5" fmla="*/ 1 h 219"/>
                  <a:gd name="T6" fmla="*/ 1 w 234"/>
                  <a:gd name="T7" fmla="*/ 1 h 219"/>
                  <a:gd name="T8" fmla="*/ 1 w 234"/>
                  <a:gd name="T9" fmla="*/ 1 h 219"/>
                  <a:gd name="T10" fmla="*/ 1 w 234"/>
                  <a:gd name="T11" fmla="*/ 1 h 219"/>
                  <a:gd name="T12" fmla="*/ 1 w 234"/>
                  <a:gd name="T13" fmla="*/ 1 h 219"/>
                  <a:gd name="T14" fmla="*/ 1 w 234"/>
                  <a:gd name="T15" fmla="*/ 1 h 219"/>
                  <a:gd name="T16" fmla="*/ 1 w 234"/>
                  <a:gd name="T17" fmla="*/ 0 h 2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4"/>
                  <a:gd name="T28" fmla="*/ 0 h 219"/>
                  <a:gd name="T29" fmla="*/ 234 w 234"/>
                  <a:gd name="T30" fmla="*/ 219 h 2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4" h="219">
                    <a:moveTo>
                      <a:pt x="0" y="219"/>
                    </a:moveTo>
                    <a:lnTo>
                      <a:pt x="194" y="136"/>
                    </a:lnTo>
                    <a:lnTo>
                      <a:pt x="194" y="113"/>
                    </a:lnTo>
                    <a:lnTo>
                      <a:pt x="205" y="105"/>
                    </a:lnTo>
                    <a:lnTo>
                      <a:pt x="211" y="100"/>
                    </a:lnTo>
                    <a:lnTo>
                      <a:pt x="221" y="100"/>
                    </a:lnTo>
                    <a:lnTo>
                      <a:pt x="227" y="92"/>
                    </a:lnTo>
                    <a:lnTo>
                      <a:pt x="234" y="90"/>
                    </a:lnTo>
                    <a:lnTo>
                      <a:pt x="198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Freeform 183"/>
              <p:cNvSpPr>
                <a:spLocks/>
              </p:cNvSpPr>
              <p:nvPr/>
            </p:nvSpPr>
            <p:spPr bwMode="auto">
              <a:xfrm>
                <a:off x="1347" y="1890"/>
                <a:ext cx="282" cy="114"/>
              </a:xfrm>
              <a:custGeom>
                <a:avLst/>
                <a:gdLst>
                  <a:gd name="T0" fmla="*/ 2 w 438"/>
                  <a:gd name="T1" fmla="*/ 1 h 183"/>
                  <a:gd name="T2" fmla="*/ 2 w 438"/>
                  <a:gd name="T3" fmla="*/ 1 h 183"/>
                  <a:gd name="T4" fmla="*/ 1 w 438"/>
                  <a:gd name="T5" fmla="*/ 1 h 183"/>
                  <a:gd name="T6" fmla="*/ 1 w 438"/>
                  <a:gd name="T7" fmla="*/ 1 h 183"/>
                  <a:gd name="T8" fmla="*/ 1 w 438"/>
                  <a:gd name="T9" fmla="*/ 1 h 183"/>
                  <a:gd name="T10" fmla="*/ 1 w 438"/>
                  <a:gd name="T11" fmla="*/ 1 h 183"/>
                  <a:gd name="T12" fmla="*/ 1 w 438"/>
                  <a:gd name="T13" fmla="*/ 1 h 183"/>
                  <a:gd name="T14" fmla="*/ 0 w 438"/>
                  <a:gd name="T15" fmla="*/ 0 h 18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8"/>
                  <a:gd name="T25" fmla="*/ 0 h 183"/>
                  <a:gd name="T26" fmla="*/ 438 w 438"/>
                  <a:gd name="T27" fmla="*/ 183 h 18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8" h="183">
                    <a:moveTo>
                      <a:pt x="438" y="183"/>
                    </a:moveTo>
                    <a:lnTo>
                      <a:pt x="379" y="94"/>
                    </a:lnTo>
                    <a:lnTo>
                      <a:pt x="260" y="91"/>
                    </a:lnTo>
                    <a:lnTo>
                      <a:pt x="250" y="92"/>
                    </a:lnTo>
                    <a:lnTo>
                      <a:pt x="244" y="98"/>
                    </a:lnTo>
                    <a:lnTo>
                      <a:pt x="231" y="104"/>
                    </a:lnTo>
                    <a:lnTo>
                      <a:pt x="215" y="1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Line 184"/>
              <p:cNvSpPr>
                <a:spLocks noChangeShapeType="1"/>
              </p:cNvSpPr>
              <p:nvPr/>
            </p:nvSpPr>
            <p:spPr bwMode="auto">
              <a:xfrm flipV="1">
                <a:off x="1805" y="2050"/>
                <a:ext cx="1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Line 185"/>
              <p:cNvSpPr>
                <a:spLocks noChangeShapeType="1"/>
              </p:cNvSpPr>
              <p:nvPr/>
            </p:nvSpPr>
            <p:spPr bwMode="auto">
              <a:xfrm>
                <a:off x="1805" y="2050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Line 186"/>
              <p:cNvSpPr>
                <a:spLocks noChangeShapeType="1"/>
              </p:cNvSpPr>
              <p:nvPr/>
            </p:nvSpPr>
            <p:spPr bwMode="auto">
              <a:xfrm>
                <a:off x="1811" y="2050"/>
                <a:ext cx="0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Line 187"/>
              <p:cNvSpPr>
                <a:spLocks noChangeShapeType="1"/>
              </p:cNvSpPr>
              <p:nvPr/>
            </p:nvSpPr>
            <p:spPr bwMode="auto">
              <a:xfrm flipH="1">
                <a:off x="1805" y="2053"/>
                <a:ext cx="6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Freeform 188"/>
              <p:cNvSpPr>
                <a:spLocks/>
              </p:cNvSpPr>
              <p:nvPr/>
            </p:nvSpPr>
            <p:spPr bwMode="auto">
              <a:xfrm>
                <a:off x="1757" y="1860"/>
                <a:ext cx="78" cy="8"/>
              </a:xfrm>
              <a:custGeom>
                <a:avLst/>
                <a:gdLst>
                  <a:gd name="T0" fmla="*/ 0 w 117"/>
                  <a:gd name="T1" fmla="*/ 1 h 15"/>
                  <a:gd name="T2" fmla="*/ 1 w 117"/>
                  <a:gd name="T3" fmla="*/ 1 h 15"/>
                  <a:gd name="T4" fmla="*/ 1 w 117"/>
                  <a:gd name="T5" fmla="*/ 0 h 15"/>
                  <a:gd name="T6" fmla="*/ 0 60000 65536"/>
                  <a:gd name="T7" fmla="*/ 0 60000 65536"/>
                  <a:gd name="T8" fmla="*/ 0 60000 65536"/>
                  <a:gd name="T9" fmla="*/ 0 w 117"/>
                  <a:gd name="T10" fmla="*/ 0 h 15"/>
                  <a:gd name="T11" fmla="*/ 117 w 117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7" h="15">
                    <a:moveTo>
                      <a:pt x="0" y="15"/>
                    </a:moveTo>
                    <a:lnTo>
                      <a:pt x="55" y="15"/>
                    </a:lnTo>
                    <a:lnTo>
                      <a:pt x="117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Line 189"/>
              <p:cNvSpPr>
                <a:spLocks noChangeShapeType="1"/>
              </p:cNvSpPr>
              <p:nvPr/>
            </p:nvSpPr>
            <p:spPr bwMode="auto">
              <a:xfrm flipV="1">
                <a:off x="1713" y="1813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Line 190"/>
              <p:cNvSpPr>
                <a:spLocks noChangeShapeType="1"/>
              </p:cNvSpPr>
              <p:nvPr/>
            </p:nvSpPr>
            <p:spPr bwMode="auto">
              <a:xfrm>
                <a:off x="1713" y="1813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Line 191"/>
              <p:cNvSpPr>
                <a:spLocks noChangeShapeType="1"/>
              </p:cNvSpPr>
              <p:nvPr/>
            </p:nvSpPr>
            <p:spPr bwMode="auto">
              <a:xfrm>
                <a:off x="1718" y="1813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Line 192"/>
              <p:cNvSpPr>
                <a:spLocks noChangeShapeType="1"/>
              </p:cNvSpPr>
              <p:nvPr/>
            </p:nvSpPr>
            <p:spPr bwMode="auto">
              <a:xfrm flipH="1">
                <a:off x="1713" y="1818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Line 193"/>
              <p:cNvSpPr>
                <a:spLocks noChangeShapeType="1"/>
              </p:cNvSpPr>
              <p:nvPr/>
            </p:nvSpPr>
            <p:spPr bwMode="auto">
              <a:xfrm flipV="1">
                <a:off x="1654" y="1664"/>
                <a:ext cx="0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Line 194"/>
              <p:cNvSpPr>
                <a:spLocks noChangeShapeType="1"/>
              </p:cNvSpPr>
              <p:nvPr/>
            </p:nvSpPr>
            <p:spPr bwMode="auto">
              <a:xfrm>
                <a:off x="1654" y="1664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Line 195"/>
              <p:cNvSpPr>
                <a:spLocks noChangeShapeType="1"/>
              </p:cNvSpPr>
              <p:nvPr/>
            </p:nvSpPr>
            <p:spPr bwMode="auto">
              <a:xfrm>
                <a:off x="1658" y="1664"/>
                <a:ext cx="2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Line 196"/>
              <p:cNvSpPr>
                <a:spLocks noChangeShapeType="1"/>
              </p:cNvSpPr>
              <p:nvPr/>
            </p:nvSpPr>
            <p:spPr bwMode="auto">
              <a:xfrm flipH="1">
                <a:off x="1654" y="1668"/>
                <a:ext cx="4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Line 197"/>
              <p:cNvSpPr>
                <a:spLocks noChangeShapeType="1"/>
              </p:cNvSpPr>
              <p:nvPr/>
            </p:nvSpPr>
            <p:spPr bwMode="auto">
              <a:xfrm flipV="1">
                <a:off x="1836" y="1815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Line 198"/>
              <p:cNvSpPr>
                <a:spLocks noChangeShapeType="1"/>
              </p:cNvSpPr>
              <p:nvPr/>
            </p:nvSpPr>
            <p:spPr bwMode="auto">
              <a:xfrm>
                <a:off x="1836" y="1815"/>
                <a:ext cx="5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Line 199"/>
              <p:cNvSpPr>
                <a:spLocks noChangeShapeType="1"/>
              </p:cNvSpPr>
              <p:nvPr/>
            </p:nvSpPr>
            <p:spPr bwMode="auto">
              <a:xfrm>
                <a:off x="1841" y="1815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Line 200"/>
              <p:cNvSpPr>
                <a:spLocks noChangeShapeType="1"/>
              </p:cNvSpPr>
              <p:nvPr/>
            </p:nvSpPr>
            <p:spPr bwMode="auto">
              <a:xfrm flipH="1">
                <a:off x="1836" y="1820"/>
                <a:ext cx="5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Line 201"/>
              <p:cNvSpPr>
                <a:spLocks noChangeShapeType="1"/>
              </p:cNvSpPr>
              <p:nvPr/>
            </p:nvSpPr>
            <p:spPr bwMode="auto">
              <a:xfrm flipV="1">
                <a:off x="1826" y="1703"/>
                <a:ext cx="2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9" name="Line 202"/>
              <p:cNvSpPr>
                <a:spLocks noChangeShapeType="1"/>
              </p:cNvSpPr>
              <p:nvPr/>
            </p:nvSpPr>
            <p:spPr bwMode="auto">
              <a:xfrm>
                <a:off x="1826" y="1703"/>
                <a:ext cx="9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Line 203"/>
              <p:cNvSpPr>
                <a:spLocks noChangeShapeType="1"/>
              </p:cNvSpPr>
              <p:nvPr/>
            </p:nvSpPr>
            <p:spPr bwMode="auto">
              <a:xfrm>
                <a:off x="1835" y="1703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Line 204"/>
              <p:cNvSpPr>
                <a:spLocks noChangeShapeType="1"/>
              </p:cNvSpPr>
              <p:nvPr/>
            </p:nvSpPr>
            <p:spPr bwMode="auto">
              <a:xfrm flipH="1">
                <a:off x="1826" y="1709"/>
                <a:ext cx="9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Line 205"/>
              <p:cNvSpPr>
                <a:spLocks noChangeShapeType="1"/>
              </p:cNvSpPr>
              <p:nvPr/>
            </p:nvSpPr>
            <p:spPr bwMode="auto">
              <a:xfrm>
                <a:off x="1974" y="2163"/>
                <a:ext cx="49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3" name="Freeform 206"/>
              <p:cNvSpPr>
                <a:spLocks/>
              </p:cNvSpPr>
              <p:nvPr/>
            </p:nvSpPr>
            <p:spPr bwMode="auto">
              <a:xfrm>
                <a:off x="1964" y="2163"/>
                <a:ext cx="73" cy="251"/>
              </a:xfrm>
              <a:custGeom>
                <a:avLst/>
                <a:gdLst>
                  <a:gd name="T0" fmla="*/ 0 w 112"/>
                  <a:gd name="T1" fmla="*/ 1 h 407"/>
                  <a:gd name="T2" fmla="*/ 1 w 112"/>
                  <a:gd name="T3" fmla="*/ 1 h 407"/>
                  <a:gd name="T4" fmla="*/ 1 w 112"/>
                  <a:gd name="T5" fmla="*/ 0 h 407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407"/>
                  <a:gd name="T11" fmla="*/ 112 w 112"/>
                  <a:gd name="T12" fmla="*/ 407 h 40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407">
                    <a:moveTo>
                      <a:pt x="0" y="407"/>
                    </a:moveTo>
                    <a:lnTo>
                      <a:pt x="112" y="345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Freeform 207"/>
              <p:cNvSpPr>
                <a:spLocks/>
              </p:cNvSpPr>
              <p:nvPr/>
            </p:nvSpPr>
            <p:spPr bwMode="auto">
              <a:xfrm>
                <a:off x="2731" y="2608"/>
                <a:ext cx="101" cy="291"/>
              </a:xfrm>
              <a:custGeom>
                <a:avLst/>
                <a:gdLst>
                  <a:gd name="T0" fmla="*/ 0 w 154"/>
                  <a:gd name="T1" fmla="*/ 0 h 472"/>
                  <a:gd name="T2" fmla="*/ 1 w 154"/>
                  <a:gd name="T3" fmla="*/ 1 h 472"/>
                  <a:gd name="T4" fmla="*/ 1 w 154"/>
                  <a:gd name="T5" fmla="*/ 1 h 472"/>
                  <a:gd name="T6" fmla="*/ 1 w 154"/>
                  <a:gd name="T7" fmla="*/ 1 h 472"/>
                  <a:gd name="T8" fmla="*/ 1 w 154"/>
                  <a:gd name="T9" fmla="*/ 1 h 472"/>
                  <a:gd name="T10" fmla="*/ 1 w 154"/>
                  <a:gd name="T11" fmla="*/ 1 h 472"/>
                  <a:gd name="T12" fmla="*/ 1 w 154"/>
                  <a:gd name="T13" fmla="*/ 1 h 472"/>
                  <a:gd name="T14" fmla="*/ 1 w 154"/>
                  <a:gd name="T15" fmla="*/ 1 h 472"/>
                  <a:gd name="T16" fmla="*/ 1 w 154"/>
                  <a:gd name="T17" fmla="*/ 1 h 472"/>
                  <a:gd name="T18" fmla="*/ 1 w 154"/>
                  <a:gd name="T19" fmla="*/ 1 h 472"/>
                  <a:gd name="T20" fmla="*/ 1 w 154"/>
                  <a:gd name="T21" fmla="*/ 1 h 472"/>
                  <a:gd name="T22" fmla="*/ 1 w 154"/>
                  <a:gd name="T23" fmla="*/ 1 h 472"/>
                  <a:gd name="T24" fmla="*/ 1 w 154"/>
                  <a:gd name="T25" fmla="*/ 1 h 472"/>
                  <a:gd name="T26" fmla="*/ 1 w 154"/>
                  <a:gd name="T27" fmla="*/ 1 h 472"/>
                  <a:gd name="T28" fmla="*/ 1 w 154"/>
                  <a:gd name="T29" fmla="*/ 1 h 472"/>
                  <a:gd name="T30" fmla="*/ 1 w 154"/>
                  <a:gd name="T31" fmla="*/ 1 h 472"/>
                  <a:gd name="T32" fmla="*/ 1 w 154"/>
                  <a:gd name="T33" fmla="*/ 1 h 472"/>
                  <a:gd name="T34" fmla="*/ 1 w 154"/>
                  <a:gd name="T35" fmla="*/ 1 h 472"/>
                  <a:gd name="T36" fmla="*/ 1 w 154"/>
                  <a:gd name="T37" fmla="*/ 1 h 472"/>
                  <a:gd name="T38" fmla="*/ 1 w 154"/>
                  <a:gd name="T39" fmla="*/ 1 h 47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54"/>
                  <a:gd name="T61" fmla="*/ 0 h 472"/>
                  <a:gd name="T62" fmla="*/ 154 w 154"/>
                  <a:gd name="T63" fmla="*/ 472 h 47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54" h="472">
                    <a:moveTo>
                      <a:pt x="0" y="0"/>
                    </a:moveTo>
                    <a:lnTo>
                      <a:pt x="48" y="175"/>
                    </a:lnTo>
                    <a:lnTo>
                      <a:pt x="69" y="175"/>
                    </a:lnTo>
                    <a:lnTo>
                      <a:pt x="81" y="179"/>
                    </a:lnTo>
                    <a:lnTo>
                      <a:pt x="115" y="298"/>
                    </a:lnTo>
                    <a:lnTo>
                      <a:pt x="110" y="307"/>
                    </a:lnTo>
                    <a:lnTo>
                      <a:pt x="89" y="309"/>
                    </a:lnTo>
                    <a:lnTo>
                      <a:pt x="75" y="325"/>
                    </a:lnTo>
                    <a:lnTo>
                      <a:pt x="81" y="346"/>
                    </a:lnTo>
                    <a:lnTo>
                      <a:pt x="87" y="353"/>
                    </a:lnTo>
                    <a:lnTo>
                      <a:pt x="121" y="367"/>
                    </a:lnTo>
                    <a:lnTo>
                      <a:pt x="127" y="375"/>
                    </a:lnTo>
                    <a:lnTo>
                      <a:pt x="127" y="382"/>
                    </a:lnTo>
                    <a:lnTo>
                      <a:pt x="119" y="426"/>
                    </a:lnTo>
                    <a:lnTo>
                      <a:pt x="119" y="436"/>
                    </a:lnTo>
                    <a:lnTo>
                      <a:pt x="121" y="446"/>
                    </a:lnTo>
                    <a:lnTo>
                      <a:pt x="138" y="448"/>
                    </a:lnTo>
                    <a:lnTo>
                      <a:pt x="142" y="444"/>
                    </a:lnTo>
                    <a:lnTo>
                      <a:pt x="154" y="444"/>
                    </a:lnTo>
                    <a:lnTo>
                      <a:pt x="148" y="47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208"/>
              <p:cNvSpPr>
                <a:spLocks/>
              </p:cNvSpPr>
              <p:nvPr/>
            </p:nvSpPr>
            <p:spPr bwMode="auto">
              <a:xfrm>
                <a:off x="3209" y="3572"/>
                <a:ext cx="106" cy="55"/>
              </a:xfrm>
              <a:custGeom>
                <a:avLst/>
                <a:gdLst>
                  <a:gd name="T0" fmla="*/ 0 w 163"/>
                  <a:gd name="T1" fmla="*/ 1 h 88"/>
                  <a:gd name="T2" fmla="*/ 1 w 163"/>
                  <a:gd name="T3" fmla="*/ 1 h 88"/>
                  <a:gd name="T4" fmla="*/ 1 w 163"/>
                  <a:gd name="T5" fmla="*/ 1 h 88"/>
                  <a:gd name="T6" fmla="*/ 1 w 163"/>
                  <a:gd name="T7" fmla="*/ 1 h 88"/>
                  <a:gd name="T8" fmla="*/ 1 w 163"/>
                  <a:gd name="T9" fmla="*/ 1 h 88"/>
                  <a:gd name="T10" fmla="*/ 1 w 163"/>
                  <a:gd name="T11" fmla="*/ 1 h 88"/>
                  <a:gd name="T12" fmla="*/ 1 w 163"/>
                  <a:gd name="T13" fmla="*/ 1 h 88"/>
                  <a:gd name="T14" fmla="*/ 1 w 163"/>
                  <a:gd name="T15" fmla="*/ 1 h 88"/>
                  <a:gd name="T16" fmla="*/ 1 w 163"/>
                  <a:gd name="T17" fmla="*/ 1 h 88"/>
                  <a:gd name="T18" fmla="*/ 1 w 163"/>
                  <a:gd name="T19" fmla="*/ 1 h 88"/>
                  <a:gd name="T20" fmla="*/ 1 w 163"/>
                  <a:gd name="T21" fmla="*/ 1 h 88"/>
                  <a:gd name="T22" fmla="*/ 1 w 163"/>
                  <a:gd name="T23" fmla="*/ 1 h 88"/>
                  <a:gd name="T24" fmla="*/ 1 w 163"/>
                  <a:gd name="T25" fmla="*/ 1 h 88"/>
                  <a:gd name="T26" fmla="*/ 1 w 163"/>
                  <a:gd name="T27" fmla="*/ 1 h 88"/>
                  <a:gd name="T28" fmla="*/ 1 w 163"/>
                  <a:gd name="T29" fmla="*/ 1 h 88"/>
                  <a:gd name="T30" fmla="*/ 1 w 163"/>
                  <a:gd name="T31" fmla="*/ 0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3"/>
                  <a:gd name="T49" fmla="*/ 0 h 88"/>
                  <a:gd name="T50" fmla="*/ 163 w 163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3" h="88">
                    <a:moveTo>
                      <a:pt x="0" y="11"/>
                    </a:moveTo>
                    <a:lnTo>
                      <a:pt x="4" y="38"/>
                    </a:lnTo>
                    <a:lnTo>
                      <a:pt x="8" y="42"/>
                    </a:lnTo>
                    <a:lnTo>
                      <a:pt x="17" y="40"/>
                    </a:lnTo>
                    <a:lnTo>
                      <a:pt x="21" y="32"/>
                    </a:lnTo>
                    <a:lnTo>
                      <a:pt x="27" y="30"/>
                    </a:lnTo>
                    <a:lnTo>
                      <a:pt x="31" y="38"/>
                    </a:lnTo>
                    <a:lnTo>
                      <a:pt x="19" y="84"/>
                    </a:lnTo>
                    <a:lnTo>
                      <a:pt x="52" y="84"/>
                    </a:lnTo>
                    <a:lnTo>
                      <a:pt x="48" y="88"/>
                    </a:lnTo>
                    <a:lnTo>
                      <a:pt x="92" y="86"/>
                    </a:lnTo>
                    <a:lnTo>
                      <a:pt x="112" y="74"/>
                    </a:lnTo>
                    <a:lnTo>
                      <a:pt x="138" y="72"/>
                    </a:lnTo>
                    <a:lnTo>
                      <a:pt x="154" y="71"/>
                    </a:lnTo>
                    <a:lnTo>
                      <a:pt x="163" y="53"/>
                    </a:lnTo>
                    <a:lnTo>
                      <a:pt x="16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209"/>
              <p:cNvSpPr>
                <a:spLocks/>
              </p:cNvSpPr>
              <p:nvPr/>
            </p:nvSpPr>
            <p:spPr bwMode="auto">
              <a:xfrm>
                <a:off x="3115" y="3297"/>
                <a:ext cx="25" cy="93"/>
              </a:xfrm>
              <a:custGeom>
                <a:avLst/>
                <a:gdLst>
                  <a:gd name="T0" fmla="*/ 1 w 39"/>
                  <a:gd name="T1" fmla="*/ 1 h 150"/>
                  <a:gd name="T2" fmla="*/ 1 w 39"/>
                  <a:gd name="T3" fmla="*/ 1 h 150"/>
                  <a:gd name="T4" fmla="*/ 1 w 39"/>
                  <a:gd name="T5" fmla="*/ 1 h 150"/>
                  <a:gd name="T6" fmla="*/ 1 w 39"/>
                  <a:gd name="T7" fmla="*/ 1 h 150"/>
                  <a:gd name="T8" fmla="*/ 1 w 39"/>
                  <a:gd name="T9" fmla="*/ 1 h 150"/>
                  <a:gd name="T10" fmla="*/ 1 w 39"/>
                  <a:gd name="T11" fmla="*/ 1 h 150"/>
                  <a:gd name="T12" fmla="*/ 1 w 39"/>
                  <a:gd name="T13" fmla="*/ 1 h 150"/>
                  <a:gd name="T14" fmla="*/ 1 w 39"/>
                  <a:gd name="T15" fmla="*/ 1 h 150"/>
                  <a:gd name="T16" fmla="*/ 1 w 39"/>
                  <a:gd name="T17" fmla="*/ 1 h 150"/>
                  <a:gd name="T18" fmla="*/ 1 w 39"/>
                  <a:gd name="T19" fmla="*/ 1 h 150"/>
                  <a:gd name="T20" fmla="*/ 1 w 39"/>
                  <a:gd name="T21" fmla="*/ 1 h 150"/>
                  <a:gd name="T22" fmla="*/ 1 w 39"/>
                  <a:gd name="T23" fmla="*/ 1 h 150"/>
                  <a:gd name="T24" fmla="*/ 1 w 39"/>
                  <a:gd name="T25" fmla="*/ 1 h 150"/>
                  <a:gd name="T26" fmla="*/ 0 w 39"/>
                  <a:gd name="T27" fmla="*/ 1 h 150"/>
                  <a:gd name="T28" fmla="*/ 0 w 39"/>
                  <a:gd name="T29" fmla="*/ 1 h 150"/>
                  <a:gd name="T30" fmla="*/ 1 w 39"/>
                  <a:gd name="T31" fmla="*/ 1 h 150"/>
                  <a:gd name="T32" fmla="*/ 1 w 39"/>
                  <a:gd name="T33" fmla="*/ 0 h 15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9"/>
                  <a:gd name="T52" fmla="*/ 0 h 150"/>
                  <a:gd name="T53" fmla="*/ 39 w 39"/>
                  <a:gd name="T54" fmla="*/ 150 h 15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9" h="150">
                    <a:moveTo>
                      <a:pt x="35" y="150"/>
                    </a:moveTo>
                    <a:lnTo>
                      <a:pt x="33" y="142"/>
                    </a:lnTo>
                    <a:lnTo>
                      <a:pt x="33" y="135"/>
                    </a:lnTo>
                    <a:lnTo>
                      <a:pt x="39" y="127"/>
                    </a:lnTo>
                    <a:lnTo>
                      <a:pt x="37" y="117"/>
                    </a:lnTo>
                    <a:lnTo>
                      <a:pt x="35" y="108"/>
                    </a:lnTo>
                    <a:lnTo>
                      <a:pt x="39" y="96"/>
                    </a:lnTo>
                    <a:lnTo>
                      <a:pt x="35" y="85"/>
                    </a:lnTo>
                    <a:lnTo>
                      <a:pt x="29" y="73"/>
                    </a:lnTo>
                    <a:lnTo>
                      <a:pt x="16" y="62"/>
                    </a:lnTo>
                    <a:lnTo>
                      <a:pt x="8" y="48"/>
                    </a:lnTo>
                    <a:lnTo>
                      <a:pt x="4" y="44"/>
                    </a:lnTo>
                    <a:lnTo>
                      <a:pt x="4" y="37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8" y="10"/>
                    </a:lnTo>
                    <a:lnTo>
                      <a:pt x="1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210"/>
              <p:cNvSpPr>
                <a:spLocks/>
              </p:cNvSpPr>
              <p:nvPr/>
            </p:nvSpPr>
            <p:spPr bwMode="auto">
              <a:xfrm>
                <a:off x="3124" y="3279"/>
                <a:ext cx="16" cy="18"/>
              </a:xfrm>
              <a:custGeom>
                <a:avLst/>
                <a:gdLst>
                  <a:gd name="T0" fmla="*/ 1 w 25"/>
                  <a:gd name="T1" fmla="*/ 0 h 29"/>
                  <a:gd name="T2" fmla="*/ 1 w 25"/>
                  <a:gd name="T3" fmla="*/ 1 h 29"/>
                  <a:gd name="T4" fmla="*/ 1 w 25"/>
                  <a:gd name="T5" fmla="*/ 1 h 29"/>
                  <a:gd name="T6" fmla="*/ 1 w 25"/>
                  <a:gd name="T7" fmla="*/ 1 h 29"/>
                  <a:gd name="T8" fmla="*/ 0 w 25"/>
                  <a:gd name="T9" fmla="*/ 1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9"/>
                  <a:gd name="T17" fmla="*/ 25 w 25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9">
                    <a:moveTo>
                      <a:pt x="25" y="0"/>
                    </a:moveTo>
                    <a:lnTo>
                      <a:pt x="19" y="10"/>
                    </a:lnTo>
                    <a:lnTo>
                      <a:pt x="11" y="12"/>
                    </a:lnTo>
                    <a:lnTo>
                      <a:pt x="8" y="18"/>
                    </a:lnTo>
                    <a:lnTo>
                      <a:pt x="0" y="29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Freeform 211"/>
              <p:cNvSpPr>
                <a:spLocks/>
              </p:cNvSpPr>
              <p:nvPr/>
            </p:nvSpPr>
            <p:spPr bwMode="auto">
              <a:xfrm>
                <a:off x="3311" y="3332"/>
                <a:ext cx="62" cy="107"/>
              </a:xfrm>
              <a:custGeom>
                <a:avLst/>
                <a:gdLst>
                  <a:gd name="T0" fmla="*/ 1 w 96"/>
                  <a:gd name="T1" fmla="*/ 1 h 174"/>
                  <a:gd name="T2" fmla="*/ 1 w 96"/>
                  <a:gd name="T3" fmla="*/ 1 h 174"/>
                  <a:gd name="T4" fmla="*/ 1 w 96"/>
                  <a:gd name="T5" fmla="*/ 1 h 174"/>
                  <a:gd name="T6" fmla="*/ 1 w 96"/>
                  <a:gd name="T7" fmla="*/ 1 h 174"/>
                  <a:gd name="T8" fmla="*/ 1 w 96"/>
                  <a:gd name="T9" fmla="*/ 1 h 174"/>
                  <a:gd name="T10" fmla="*/ 1 w 96"/>
                  <a:gd name="T11" fmla="*/ 1 h 174"/>
                  <a:gd name="T12" fmla="*/ 1 w 96"/>
                  <a:gd name="T13" fmla="*/ 1 h 174"/>
                  <a:gd name="T14" fmla="*/ 0 w 96"/>
                  <a:gd name="T15" fmla="*/ 0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6"/>
                  <a:gd name="T25" fmla="*/ 0 h 174"/>
                  <a:gd name="T26" fmla="*/ 96 w 96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6" h="174">
                    <a:moveTo>
                      <a:pt x="96" y="174"/>
                    </a:moveTo>
                    <a:lnTo>
                      <a:pt x="96" y="94"/>
                    </a:lnTo>
                    <a:lnTo>
                      <a:pt x="59" y="94"/>
                    </a:lnTo>
                    <a:lnTo>
                      <a:pt x="59" y="75"/>
                    </a:lnTo>
                    <a:lnTo>
                      <a:pt x="44" y="71"/>
                    </a:lnTo>
                    <a:lnTo>
                      <a:pt x="36" y="63"/>
                    </a:lnTo>
                    <a:lnTo>
                      <a:pt x="36" y="4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212"/>
              <p:cNvSpPr>
                <a:spLocks/>
              </p:cNvSpPr>
              <p:nvPr/>
            </p:nvSpPr>
            <p:spPr bwMode="auto">
              <a:xfrm>
                <a:off x="3188" y="3354"/>
                <a:ext cx="58" cy="34"/>
              </a:xfrm>
              <a:custGeom>
                <a:avLst/>
                <a:gdLst>
                  <a:gd name="T0" fmla="*/ 1 w 90"/>
                  <a:gd name="T1" fmla="*/ 0 h 54"/>
                  <a:gd name="T2" fmla="*/ 1 w 90"/>
                  <a:gd name="T3" fmla="*/ 1 h 54"/>
                  <a:gd name="T4" fmla="*/ 1 w 90"/>
                  <a:gd name="T5" fmla="*/ 1 h 54"/>
                  <a:gd name="T6" fmla="*/ 0 w 90"/>
                  <a:gd name="T7" fmla="*/ 1 h 54"/>
                  <a:gd name="T8" fmla="*/ 1 w 90"/>
                  <a:gd name="T9" fmla="*/ 1 h 54"/>
                  <a:gd name="T10" fmla="*/ 1 w 90"/>
                  <a:gd name="T11" fmla="*/ 1 h 54"/>
                  <a:gd name="T12" fmla="*/ 1 w 90"/>
                  <a:gd name="T13" fmla="*/ 1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0"/>
                  <a:gd name="T22" fmla="*/ 0 h 54"/>
                  <a:gd name="T23" fmla="*/ 90 w 90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0" h="54">
                    <a:moveTo>
                      <a:pt x="11" y="0"/>
                    </a:moveTo>
                    <a:lnTo>
                      <a:pt x="11" y="2"/>
                    </a:lnTo>
                    <a:lnTo>
                      <a:pt x="5" y="23"/>
                    </a:lnTo>
                    <a:lnTo>
                      <a:pt x="0" y="33"/>
                    </a:lnTo>
                    <a:lnTo>
                      <a:pt x="21" y="54"/>
                    </a:lnTo>
                    <a:lnTo>
                      <a:pt x="74" y="31"/>
                    </a:lnTo>
                    <a:lnTo>
                      <a:pt x="90" y="35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0" name="Freeform 213"/>
              <p:cNvSpPr>
                <a:spLocks/>
              </p:cNvSpPr>
              <p:nvPr/>
            </p:nvSpPr>
            <p:spPr bwMode="auto">
              <a:xfrm>
                <a:off x="3246" y="3347"/>
                <a:ext cx="29" cy="28"/>
              </a:xfrm>
              <a:custGeom>
                <a:avLst/>
                <a:gdLst>
                  <a:gd name="T0" fmla="*/ 1 w 44"/>
                  <a:gd name="T1" fmla="*/ 0 h 46"/>
                  <a:gd name="T2" fmla="*/ 1 w 44"/>
                  <a:gd name="T3" fmla="*/ 1 h 46"/>
                  <a:gd name="T4" fmla="*/ 1 w 44"/>
                  <a:gd name="T5" fmla="*/ 1 h 46"/>
                  <a:gd name="T6" fmla="*/ 1 w 44"/>
                  <a:gd name="T7" fmla="*/ 1 h 46"/>
                  <a:gd name="T8" fmla="*/ 0 w 44"/>
                  <a:gd name="T9" fmla="*/ 1 h 46"/>
                  <a:gd name="T10" fmla="*/ 1 w 44"/>
                  <a:gd name="T11" fmla="*/ 1 h 46"/>
                  <a:gd name="T12" fmla="*/ 0 w 44"/>
                  <a:gd name="T13" fmla="*/ 1 h 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"/>
                  <a:gd name="T22" fmla="*/ 0 h 46"/>
                  <a:gd name="T23" fmla="*/ 44 w 44"/>
                  <a:gd name="T24" fmla="*/ 46 h 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" h="46">
                    <a:moveTo>
                      <a:pt x="38" y="0"/>
                    </a:moveTo>
                    <a:lnTo>
                      <a:pt x="44" y="11"/>
                    </a:lnTo>
                    <a:lnTo>
                      <a:pt x="31" y="17"/>
                    </a:lnTo>
                    <a:lnTo>
                      <a:pt x="25" y="13"/>
                    </a:lnTo>
                    <a:lnTo>
                      <a:pt x="0" y="27"/>
                    </a:lnTo>
                    <a:lnTo>
                      <a:pt x="9" y="40"/>
                    </a:lnTo>
                    <a:lnTo>
                      <a:pt x="0" y="4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214"/>
              <p:cNvSpPr>
                <a:spLocks/>
              </p:cNvSpPr>
              <p:nvPr/>
            </p:nvSpPr>
            <p:spPr bwMode="auto">
              <a:xfrm>
                <a:off x="2750" y="3297"/>
                <a:ext cx="189" cy="81"/>
              </a:xfrm>
              <a:custGeom>
                <a:avLst/>
                <a:gdLst>
                  <a:gd name="T0" fmla="*/ 2 w 290"/>
                  <a:gd name="T1" fmla="*/ 1 h 129"/>
                  <a:gd name="T2" fmla="*/ 2 w 290"/>
                  <a:gd name="T3" fmla="*/ 1 h 129"/>
                  <a:gd name="T4" fmla="*/ 1 w 290"/>
                  <a:gd name="T5" fmla="*/ 1 h 129"/>
                  <a:gd name="T6" fmla="*/ 1 w 290"/>
                  <a:gd name="T7" fmla="*/ 1 h 129"/>
                  <a:gd name="T8" fmla="*/ 1 w 290"/>
                  <a:gd name="T9" fmla="*/ 1 h 129"/>
                  <a:gd name="T10" fmla="*/ 1 w 290"/>
                  <a:gd name="T11" fmla="*/ 1 h 129"/>
                  <a:gd name="T12" fmla="*/ 1 w 290"/>
                  <a:gd name="T13" fmla="*/ 1 h 129"/>
                  <a:gd name="T14" fmla="*/ 1 w 290"/>
                  <a:gd name="T15" fmla="*/ 1 h 129"/>
                  <a:gd name="T16" fmla="*/ 1 w 290"/>
                  <a:gd name="T17" fmla="*/ 1 h 129"/>
                  <a:gd name="T18" fmla="*/ 1 w 290"/>
                  <a:gd name="T19" fmla="*/ 1 h 129"/>
                  <a:gd name="T20" fmla="*/ 1 w 290"/>
                  <a:gd name="T21" fmla="*/ 1 h 129"/>
                  <a:gd name="T22" fmla="*/ 1 w 290"/>
                  <a:gd name="T23" fmla="*/ 1 h 129"/>
                  <a:gd name="T24" fmla="*/ 1 w 290"/>
                  <a:gd name="T25" fmla="*/ 1 h 129"/>
                  <a:gd name="T26" fmla="*/ 1 w 290"/>
                  <a:gd name="T27" fmla="*/ 1 h 129"/>
                  <a:gd name="T28" fmla="*/ 1 w 290"/>
                  <a:gd name="T29" fmla="*/ 1 h 129"/>
                  <a:gd name="T30" fmla="*/ 1 w 290"/>
                  <a:gd name="T31" fmla="*/ 1 h 129"/>
                  <a:gd name="T32" fmla="*/ 1 w 290"/>
                  <a:gd name="T33" fmla="*/ 1 h 129"/>
                  <a:gd name="T34" fmla="*/ 1 w 290"/>
                  <a:gd name="T35" fmla="*/ 1 h 129"/>
                  <a:gd name="T36" fmla="*/ 1 w 290"/>
                  <a:gd name="T37" fmla="*/ 1 h 129"/>
                  <a:gd name="T38" fmla="*/ 1 w 290"/>
                  <a:gd name="T39" fmla="*/ 1 h 129"/>
                  <a:gd name="T40" fmla="*/ 1 w 290"/>
                  <a:gd name="T41" fmla="*/ 1 h 129"/>
                  <a:gd name="T42" fmla="*/ 0 w 290"/>
                  <a:gd name="T43" fmla="*/ 1 h 129"/>
                  <a:gd name="T44" fmla="*/ 0 w 290"/>
                  <a:gd name="T45" fmla="*/ 0 h 12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90"/>
                  <a:gd name="T70" fmla="*/ 0 h 129"/>
                  <a:gd name="T71" fmla="*/ 290 w 290"/>
                  <a:gd name="T72" fmla="*/ 129 h 12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90" h="129">
                    <a:moveTo>
                      <a:pt x="290" y="129"/>
                    </a:moveTo>
                    <a:lnTo>
                      <a:pt x="273" y="110"/>
                    </a:lnTo>
                    <a:lnTo>
                      <a:pt x="259" y="73"/>
                    </a:lnTo>
                    <a:lnTo>
                      <a:pt x="250" y="37"/>
                    </a:lnTo>
                    <a:lnTo>
                      <a:pt x="238" y="27"/>
                    </a:lnTo>
                    <a:lnTo>
                      <a:pt x="232" y="25"/>
                    </a:lnTo>
                    <a:lnTo>
                      <a:pt x="213" y="25"/>
                    </a:lnTo>
                    <a:lnTo>
                      <a:pt x="209" y="33"/>
                    </a:lnTo>
                    <a:lnTo>
                      <a:pt x="198" y="41"/>
                    </a:lnTo>
                    <a:lnTo>
                      <a:pt x="177" y="41"/>
                    </a:lnTo>
                    <a:lnTo>
                      <a:pt x="154" y="37"/>
                    </a:lnTo>
                    <a:lnTo>
                      <a:pt x="146" y="29"/>
                    </a:lnTo>
                    <a:lnTo>
                      <a:pt x="133" y="27"/>
                    </a:lnTo>
                    <a:lnTo>
                      <a:pt x="127" y="31"/>
                    </a:lnTo>
                    <a:lnTo>
                      <a:pt x="106" y="29"/>
                    </a:lnTo>
                    <a:lnTo>
                      <a:pt x="85" y="18"/>
                    </a:lnTo>
                    <a:lnTo>
                      <a:pt x="69" y="18"/>
                    </a:lnTo>
                    <a:lnTo>
                      <a:pt x="60" y="6"/>
                    </a:lnTo>
                    <a:lnTo>
                      <a:pt x="35" y="4"/>
                    </a:lnTo>
                    <a:lnTo>
                      <a:pt x="27" y="16"/>
                    </a:lnTo>
                    <a:lnTo>
                      <a:pt x="12" y="18"/>
                    </a:lnTo>
                    <a:lnTo>
                      <a:pt x="0" y="10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2" name="Freeform 215"/>
              <p:cNvSpPr>
                <a:spLocks/>
              </p:cNvSpPr>
              <p:nvPr/>
            </p:nvSpPr>
            <p:spPr bwMode="auto">
              <a:xfrm>
                <a:off x="2747" y="3263"/>
                <a:ext cx="3" cy="34"/>
              </a:xfrm>
              <a:custGeom>
                <a:avLst/>
                <a:gdLst>
                  <a:gd name="T0" fmla="*/ 1 w 6"/>
                  <a:gd name="T1" fmla="*/ 1 h 57"/>
                  <a:gd name="T2" fmla="*/ 1 w 6"/>
                  <a:gd name="T3" fmla="*/ 1 h 57"/>
                  <a:gd name="T4" fmla="*/ 0 w 6"/>
                  <a:gd name="T5" fmla="*/ 1 h 57"/>
                  <a:gd name="T6" fmla="*/ 1 w 6"/>
                  <a:gd name="T7" fmla="*/ 1 h 57"/>
                  <a:gd name="T8" fmla="*/ 1 w 6"/>
                  <a:gd name="T9" fmla="*/ 1 h 57"/>
                  <a:gd name="T10" fmla="*/ 1 w 6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57"/>
                  <a:gd name="T20" fmla="*/ 6 w 6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57">
                    <a:moveTo>
                      <a:pt x="6" y="57"/>
                    </a:moveTo>
                    <a:lnTo>
                      <a:pt x="2" y="40"/>
                    </a:lnTo>
                    <a:lnTo>
                      <a:pt x="0" y="27"/>
                    </a:lnTo>
                    <a:lnTo>
                      <a:pt x="6" y="19"/>
                    </a:lnTo>
                    <a:lnTo>
                      <a:pt x="6" y="5"/>
                    </a:lnTo>
                    <a:lnTo>
                      <a:pt x="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216"/>
              <p:cNvSpPr>
                <a:spLocks/>
              </p:cNvSpPr>
              <p:nvPr/>
            </p:nvSpPr>
            <p:spPr bwMode="auto">
              <a:xfrm>
                <a:off x="2704" y="3297"/>
                <a:ext cx="68" cy="227"/>
              </a:xfrm>
              <a:custGeom>
                <a:avLst/>
                <a:gdLst>
                  <a:gd name="T0" fmla="*/ 0 w 104"/>
                  <a:gd name="T1" fmla="*/ 1 h 367"/>
                  <a:gd name="T2" fmla="*/ 1 w 104"/>
                  <a:gd name="T3" fmla="*/ 1 h 367"/>
                  <a:gd name="T4" fmla="*/ 1 w 104"/>
                  <a:gd name="T5" fmla="*/ 1 h 367"/>
                  <a:gd name="T6" fmla="*/ 1 w 104"/>
                  <a:gd name="T7" fmla="*/ 0 h 3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367"/>
                  <a:gd name="T14" fmla="*/ 104 w 104"/>
                  <a:gd name="T15" fmla="*/ 367 h 3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Freeform 217"/>
              <p:cNvSpPr>
                <a:spLocks/>
              </p:cNvSpPr>
              <p:nvPr/>
            </p:nvSpPr>
            <p:spPr bwMode="auto">
              <a:xfrm>
                <a:off x="2546" y="3329"/>
                <a:ext cx="36" cy="79"/>
              </a:xfrm>
              <a:custGeom>
                <a:avLst/>
                <a:gdLst>
                  <a:gd name="T0" fmla="*/ 1 w 56"/>
                  <a:gd name="T1" fmla="*/ 1 h 127"/>
                  <a:gd name="T2" fmla="*/ 1 w 56"/>
                  <a:gd name="T3" fmla="*/ 1 h 127"/>
                  <a:gd name="T4" fmla="*/ 1 w 56"/>
                  <a:gd name="T5" fmla="*/ 1 h 127"/>
                  <a:gd name="T6" fmla="*/ 0 w 56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127"/>
                  <a:gd name="T14" fmla="*/ 56 w 56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127">
                    <a:moveTo>
                      <a:pt x="56" y="127"/>
                    </a:moveTo>
                    <a:lnTo>
                      <a:pt x="27" y="75"/>
                    </a:lnTo>
                    <a:lnTo>
                      <a:pt x="37" y="48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5" name="Line 218"/>
              <p:cNvSpPr>
                <a:spLocks noChangeShapeType="1"/>
              </p:cNvSpPr>
              <p:nvPr/>
            </p:nvSpPr>
            <p:spPr bwMode="auto">
              <a:xfrm flipH="1">
                <a:off x="3024" y="3448"/>
                <a:ext cx="113" cy="3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Line 219"/>
              <p:cNvSpPr>
                <a:spLocks noChangeShapeType="1"/>
              </p:cNvSpPr>
              <p:nvPr/>
            </p:nvSpPr>
            <p:spPr bwMode="auto">
              <a:xfrm flipV="1">
                <a:off x="2713" y="3394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7" name="Line 220"/>
              <p:cNvSpPr>
                <a:spLocks noChangeShapeType="1"/>
              </p:cNvSpPr>
              <p:nvPr/>
            </p:nvSpPr>
            <p:spPr bwMode="auto">
              <a:xfrm>
                <a:off x="2713" y="3394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Line 221"/>
              <p:cNvSpPr>
                <a:spLocks noChangeShapeType="1"/>
              </p:cNvSpPr>
              <p:nvPr/>
            </p:nvSpPr>
            <p:spPr bwMode="auto">
              <a:xfrm>
                <a:off x="2718" y="3394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Line 222"/>
              <p:cNvSpPr>
                <a:spLocks noChangeShapeType="1"/>
              </p:cNvSpPr>
              <p:nvPr/>
            </p:nvSpPr>
            <p:spPr bwMode="auto">
              <a:xfrm flipH="1">
                <a:off x="2713" y="3399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Freeform 223"/>
              <p:cNvSpPr>
                <a:spLocks/>
              </p:cNvSpPr>
              <p:nvPr/>
            </p:nvSpPr>
            <p:spPr bwMode="auto">
              <a:xfrm>
                <a:off x="3331" y="3589"/>
                <a:ext cx="122" cy="135"/>
              </a:xfrm>
              <a:custGeom>
                <a:avLst/>
                <a:gdLst>
                  <a:gd name="T0" fmla="*/ 0 w 188"/>
                  <a:gd name="T1" fmla="*/ 0 h 221"/>
                  <a:gd name="T2" fmla="*/ 1 w 188"/>
                  <a:gd name="T3" fmla="*/ 1 h 221"/>
                  <a:gd name="T4" fmla="*/ 1 w 188"/>
                  <a:gd name="T5" fmla="*/ 1 h 221"/>
                  <a:gd name="T6" fmla="*/ 1 w 188"/>
                  <a:gd name="T7" fmla="*/ 1 h 221"/>
                  <a:gd name="T8" fmla="*/ 1 w 188"/>
                  <a:gd name="T9" fmla="*/ 1 h 221"/>
                  <a:gd name="T10" fmla="*/ 1 w 188"/>
                  <a:gd name="T11" fmla="*/ 1 h 221"/>
                  <a:gd name="T12" fmla="*/ 1 w 188"/>
                  <a:gd name="T13" fmla="*/ 1 h 221"/>
                  <a:gd name="T14" fmla="*/ 1 w 188"/>
                  <a:gd name="T15" fmla="*/ 1 h 221"/>
                  <a:gd name="T16" fmla="*/ 1 w 188"/>
                  <a:gd name="T17" fmla="*/ 1 h 2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8"/>
                  <a:gd name="T28" fmla="*/ 0 h 221"/>
                  <a:gd name="T29" fmla="*/ 188 w 188"/>
                  <a:gd name="T30" fmla="*/ 221 h 2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8" h="221">
                    <a:moveTo>
                      <a:pt x="0" y="0"/>
                    </a:moveTo>
                    <a:lnTo>
                      <a:pt x="14" y="4"/>
                    </a:lnTo>
                    <a:lnTo>
                      <a:pt x="23" y="12"/>
                    </a:lnTo>
                    <a:lnTo>
                      <a:pt x="27" y="14"/>
                    </a:lnTo>
                    <a:lnTo>
                      <a:pt x="35" y="20"/>
                    </a:lnTo>
                    <a:lnTo>
                      <a:pt x="35" y="93"/>
                    </a:lnTo>
                    <a:lnTo>
                      <a:pt x="167" y="150"/>
                    </a:lnTo>
                    <a:lnTo>
                      <a:pt x="171" y="165"/>
                    </a:lnTo>
                    <a:lnTo>
                      <a:pt x="188" y="22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Freeform 224"/>
              <p:cNvSpPr>
                <a:spLocks/>
              </p:cNvSpPr>
              <p:nvPr/>
            </p:nvSpPr>
            <p:spPr bwMode="auto">
              <a:xfrm>
                <a:off x="3331" y="3485"/>
                <a:ext cx="55" cy="104"/>
              </a:xfrm>
              <a:custGeom>
                <a:avLst/>
                <a:gdLst>
                  <a:gd name="T0" fmla="*/ 0 w 85"/>
                  <a:gd name="T1" fmla="*/ 1 h 165"/>
                  <a:gd name="T2" fmla="*/ 1 w 85"/>
                  <a:gd name="T3" fmla="*/ 1 h 165"/>
                  <a:gd name="T4" fmla="*/ 1 w 85"/>
                  <a:gd name="T5" fmla="*/ 1 h 165"/>
                  <a:gd name="T6" fmla="*/ 1 w 85"/>
                  <a:gd name="T7" fmla="*/ 0 h 1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5"/>
                  <a:gd name="T13" fmla="*/ 0 h 165"/>
                  <a:gd name="T14" fmla="*/ 85 w 85"/>
                  <a:gd name="T15" fmla="*/ 165 h 1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5" h="165">
                    <a:moveTo>
                      <a:pt x="0" y="165"/>
                    </a:moveTo>
                    <a:lnTo>
                      <a:pt x="52" y="110"/>
                    </a:lnTo>
                    <a:lnTo>
                      <a:pt x="77" y="69"/>
                    </a:lnTo>
                    <a:lnTo>
                      <a:pt x="85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225"/>
              <p:cNvSpPr>
                <a:spLocks/>
              </p:cNvSpPr>
              <p:nvPr/>
            </p:nvSpPr>
            <p:spPr bwMode="auto">
              <a:xfrm>
                <a:off x="3373" y="3439"/>
                <a:ext cx="13" cy="46"/>
              </a:xfrm>
              <a:custGeom>
                <a:avLst/>
                <a:gdLst>
                  <a:gd name="T0" fmla="*/ 1 w 21"/>
                  <a:gd name="T1" fmla="*/ 1 h 73"/>
                  <a:gd name="T2" fmla="*/ 0 w 21"/>
                  <a:gd name="T3" fmla="*/ 1 h 73"/>
                  <a:gd name="T4" fmla="*/ 0 w 21"/>
                  <a:gd name="T5" fmla="*/ 0 h 73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73"/>
                  <a:gd name="T11" fmla="*/ 21 w 21"/>
                  <a:gd name="T12" fmla="*/ 73 h 7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73">
                    <a:moveTo>
                      <a:pt x="21" y="73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Freeform 226"/>
              <p:cNvSpPr>
                <a:spLocks/>
              </p:cNvSpPr>
              <p:nvPr/>
            </p:nvSpPr>
            <p:spPr bwMode="auto">
              <a:xfrm>
                <a:off x="3264" y="3452"/>
                <a:ext cx="21" cy="13"/>
              </a:xfrm>
              <a:custGeom>
                <a:avLst/>
                <a:gdLst>
                  <a:gd name="T0" fmla="*/ 0 w 30"/>
                  <a:gd name="T1" fmla="*/ 0 h 23"/>
                  <a:gd name="T2" fmla="*/ 1 w 30"/>
                  <a:gd name="T3" fmla="*/ 1 h 23"/>
                  <a:gd name="T4" fmla="*/ 1 w 30"/>
                  <a:gd name="T5" fmla="*/ 1 h 23"/>
                  <a:gd name="T6" fmla="*/ 1 w 30"/>
                  <a:gd name="T7" fmla="*/ 1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23"/>
                  <a:gd name="T14" fmla="*/ 30 w 30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23">
                    <a:moveTo>
                      <a:pt x="0" y="0"/>
                    </a:moveTo>
                    <a:lnTo>
                      <a:pt x="19" y="21"/>
                    </a:lnTo>
                    <a:lnTo>
                      <a:pt x="25" y="23"/>
                    </a:lnTo>
                    <a:lnTo>
                      <a:pt x="30" y="23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Freeform 227"/>
              <p:cNvSpPr>
                <a:spLocks/>
              </p:cNvSpPr>
              <p:nvPr/>
            </p:nvSpPr>
            <p:spPr bwMode="auto">
              <a:xfrm>
                <a:off x="3285" y="3458"/>
                <a:ext cx="101" cy="31"/>
              </a:xfrm>
              <a:custGeom>
                <a:avLst/>
                <a:gdLst>
                  <a:gd name="T0" fmla="*/ 0 w 158"/>
                  <a:gd name="T1" fmla="*/ 1 h 52"/>
                  <a:gd name="T2" fmla="*/ 1 w 158"/>
                  <a:gd name="T3" fmla="*/ 1 h 52"/>
                  <a:gd name="T4" fmla="*/ 1 w 158"/>
                  <a:gd name="T5" fmla="*/ 1 h 52"/>
                  <a:gd name="T6" fmla="*/ 1 w 158"/>
                  <a:gd name="T7" fmla="*/ 0 h 52"/>
                  <a:gd name="T8" fmla="*/ 1 w 158"/>
                  <a:gd name="T9" fmla="*/ 0 h 52"/>
                  <a:gd name="T10" fmla="*/ 1 w 158"/>
                  <a:gd name="T11" fmla="*/ 1 h 52"/>
                  <a:gd name="T12" fmla="*/ 1 w 158"/>
                  <a:gd name="T13" fmla="*/ 1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"/>
                  <a:gd name="T22" fmla="*/ 0 h 52"/>
                  <a:gd name="T23" fmla="*/ 158 w 158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" h="52">
                    <a:moveTo>
                      <a:pt x="0" y="14"/>
                    </a:moveTo>
                    <a:lnTo>
                      <a:pt x="4" y="14"/>
                    </a:lnTo>
                    <a:lnTo>
                      <a:pt x="10" y="6"/>
                    </a:lnTo>
                    <a:lnTo>
                      <a:pt x="18" y="0"/>
                    </a:lnTo>
                    <a:lnTo>
                      <a:pt x="102" y="0"/>
                    </a:lnTo>
                    <a:lnTo>
                      <a:pt x="102" y="52"/>
                    </a:lnTo>
                    <a:lnTo>
                      <a:pt x="158" y="4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Freeform 228"/>
              <p:cNvSpPr>
                <a:spLocks/>
              </p:cNvSpPr>
              <p:nvPr/>
            </p:nvSpPr>
            <p:spPr bwMode="auto">
              <a:xfrm>
                <a:off x="3221" y="3537"/>
                <a:ext cx="81" cy="40"/>
              </a:xfrm>
              <a:custGeom>
                <a:avLst/>
                <a:gdLst>
                  <a:gd name="T0" fmla="*/ 1 w 127"/>
                  <a:gd name="T1" fmla="*/ 0 h 63"/>
                  <a:gd name="T2" fmla="*/ 1 w 127"/>
                  <a:gd name="T3" fmla="*/ 1 h 63"/>
                  <a:gd name="T4" fmla="*/ 1 w 127"/>
                  <a:gd name="T5" fmla="*/ 1 h 63"/>
                  <a:gd name="T6" fmla="*/ 1 w 127"/>
                  <a:gd name="T7" fmla="*/ 1 h 63"/>
                  <a:gd name="T8" fmla="*/ 1 w 127"/>
                  <a:gd name="T9" fmla="*/ 1 h 63"/>
                  <a:gd name="T10" fmla="*/ 1 w 127"/>
                  <a:gd name="T11" fmla="*/ 1 h 63"/>
                  <a:gd name="T12" fmla="*/ 1 w 127"/>
                  <a:gd name="T13" fmla="*/ 1 h 63"/>
                  <a:gd name="T14" fmla="*/ 0 w 127"/>
                  <a:gd name="T15" fmla="*/ 1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7"/>
                  <a:gd name="T25" fmla="*/ 0 h 63"/>
                  <a:gd name="T26" fmla="*/ 127 w 127"/>
                  <a:gd name="T27" fmla="*/ 63 h 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7" h="63">
                    <a:moveTo>
                      <a:pt x="127" y="0"/>
                    </a:moveTo>
                    <a:lnTo>
                      <a:pt x="83" y="17"/>
                    </a:lnTo>
                    <a:lnTo>
                      <a:pt x="12" y="17"/>
                    </a:lnTo>
                    <a:lnTo>
                      <a:pt x="20" y="40"/>
                    </a:lnTo>
                    <a:lnTo>
                      <a:pt x="23" y="52"/>
                    </a:lnTo>
                    <a:lnTo>
                      <a:pt x="20" y="57"/>
                    </a:lnTo>
                    <a:lnTo>
                      <a:pt x="14" y="59"/>
                    </a:lnTo>
                    <a:lnTo>
                      <a:pt x="0" y="63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Freeform 229"/>
              <p:cNvSpPr>
                <a:spLocks/>
              </p:cNvSpPr>
              <p:nvPr/>
            </p:nvSpPr>
            <p:spPr bwMode="auto">
              <a:xfrm>
                <a:off x="3209" y="3577"/>
                <a:ext cx="12" cy="1"/>
              </a:xfrm>
              <a:custGeom>
                <a:avLst/>
                <a:gdLst>
                  <a:gd name="T0" fmla="*/ 0 w 17"/>
                  <a:gd name="T1" fmla="*/ 1 h 2"/>
                  <a:gd name="T2" fmla="*/ 1 w 17"/>
                  <a:gd name="T3" fmla="*/ 1 h 2"/>
                  <a:gd name="T4" fmla="*/ 1 w 17"/>
                  <a:gd name="T5" fmla="*/ 1 h 2"/>
                  <a:gd name="T6" fmla="*/ 1 w 17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2"/>
                  <a:gd name="T14" fmla="*/ 17 w 17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2">
                    <a:moveTo>
                      <a:pt x="0" y="2"/>
                    </a:moveTo>
                    <a:lnTo>
                      <a:pt x="4" y="2"/>
                    </a:lnTo>
                    <a:lnTo>
                      <a:pt x="17" y="2"/>
                    </a:lnTo>
                    <a:lnTo>
                      <a:pt x="17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30"/>
              <p:cNvSpPr>
                <a:spLocks/>
              </p:cNvSpPr>
              <p:nvPr/>
            </p:nvSpPr>
            <p:spPr bwMode="auto">
              <a:xfrm>
                <a:off x="3168" y="3577"/>
                <a:ext cx="41" cy="33"/>
              </a:xfrm>
              <a:custGeom>
                <a:avLst/>
                <a:gdLst>
                  <a:gd name="T0" fmla="*/ 1 w 63"/>
                  <a:gd name="T1" fmla="*/ 1 h 54"/>
                  <a:gd name="T2" fmla="*/ 1 w 63"/>
                  <a:gd name="T3" fmla="*/ 0 h 54"/>
                  <a:gd name="T4" fmla="*/ 1 w 63"/>
                  <a:gd name="T5" fmla="*/ 1 h 54"/>
                  <a:gd name="T6" fmla="*/ 1 w 63"/>
                  <a:gd name="T7" fmla="*/ 1 h 54"/>
                  <a:gd name="T8" fmla="*/ 1 w 63"/>
                  <a:gd name="T9" fmla="*/ 1 h 54"/>
                  <a:gd name="T10" fmla="*/ 1 w 63"/>
                  <a:gd name="T11" fmla="*/ 1 h 54"/>
                  <a:gd name="T12" fmla="*/ 1 w 63"/>
                  <a:gd name="T13" fmla="*/ 1 h 54"/>
                  <a:gd name="T14" fmla="*/ 1 w 63"/>
                  <a:gd name="T15" fmla="*/ 1 h 54"/>
                  <a:gd name="T16" fmla="*/ 1 w 63"/>
                  <a:gd name="T17" fmla="*/ 1 h 54"/>
                  <a:gd name="T18" fmla="*/ 1 w 63"/>
                  <a:gd name="T19" fmla="*/ 1 h 54"/>
                  <a:gd name="T20" fmla="*/ 0 w 63"/>
                  <a:gd name="T21" fmla="*/ 1 h 5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3"/>
                  <a:gd name="T34" fmla="*/ 0 h 54"/>
                  <a:gd name="T35" fmla="*/ 63 w 63"/>
                  <a:gd name="T36" fmla="*/ 54 h 5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3" h="54">
                    <a:moveTo>
                      <a:pt x="63" y="2"/>
                    </a:moveTo>
                    <a:lnTo>
                      <a:pt x="59" y="0"/>
                    </a:lnTo>
                    <a:lnTo>
                      <a:pt x="50" y="2"/>
                    </a:lnTo>
                    <a:lnTo>
                      <a:pt x="38" y="10"/>
                    </a:lnTo>
                    <a:lnTo>
                      <a:pt x="25" y="10"/>
                    </a:lnTo>
                    <a:lnTo>
                      <a:pt x="19" y="10"/>
                    </a:lnTo>
                    <a:lnTo>
                      <a:pt x="13" y="14"/>
                    </a:lnTo>
                    <a:lnTo>
                      <a:pt x="13" y="19"/>
                    </a:lnTo>
                    <a:lnTo>
                      <a:pt x="15" y="33"/>
                    </a:lnTo>
                    <a:lnTo>
                      <a:pt x="11" y="40"/>
                    </a:lnTo>
                    <a:lnTo>
                      <a:pt x="0" y="54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Freeform 231"/>
              <p:cNvSpPr>
                <a:spLocks/>
              </p:cNvSpPr>
              <p:nvPr/>
            </p:nvSpPr>
            <p:spPr bwMode="auto">
              <a:xfrm>
                <a:off x="3315" y="3572"/>
                <a:ext cx="16" cy="17"/>
              </a:xfrm>
              <a:custGeom>
                <a:avLst/>
                <a:gdLst>
                  <a:gd name="T0" fmla="*/ 0 w 25"/>
                  <a:gd name="T1" fmla="*/ 0 h 26"/>
                  <a:gd name="T2" fmla="*/ 1 w 25"/>
                  <a:gd name="T3" fmla="*/ 1 h 26"/>
                  <a:gd name="T4" fmla="*/ 1 w 25"/>
                  <a:gd name="T5" fmla="*/ 1 h 26"/>
                  <a:gd name="T6" fmla="*/ 1 w 25"/>
                  <a:gd name="T7" fmla="*/ 1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6"/>
                  <a:gd name="T14" fmla="*/ 25 w 2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6">
                    <a:moveTo>
                      <a:pt x="0" y="0"/>
                    </a:moveTo>
                    <a:lnTo>
                      <a:pt x="4" y="7"/>
                    </a:lnTo>
                    <a:lnTo>
                      <a:pt x="6" y="17"/>
                    </a:lnTo>
                    <a:lnTo>
                      <a:pt x="25" y="2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Freeform 232"/>
              <p:cNvSpPr>
                <a:spLocks/>
              </p:cNvSpPr>
              <p:nvPr/>
            </p:nvSpPr>
            <p:spPr bwMode="auto">
              <a:xfrm>
                <a:off x="3302" y="3537"/>
                <a:ext cx="13" cy="35"/>
              </a:xfrm>
              <a:custGeom>
                <a:avLst/>
                <a:gdLst>
                  <a:gd name="T0" fmla="*/ 0 w 19"/>
                  <a:gd name="T1" fmla="*/ 0 h 54"/>
                  <a:gd name="T2" fmla="*/ 1 w 19"/>
                  <a:gd name="T3" fmla="*/ 1 h 54"/>
                  <a:gd name="T4" fmla="*/ 1 w 19"/>
                  <a:gd name="T5" fmla="*/ 1 h 54"/>
                  <a:gd name="T6" fmla="*/ 1 w 19"/>
                  <a:gd name="T7" fmla="*/ 1 h 54"/>
                  <a:gd name="T8" fmla="*/ 1 w 19"/>
                  <a:gd name="T9" fmla="*/ 1 h 54"/>
                  <a:gd name="T10" fmla="*/ 1 w 19"/>
                  <a:gd name="T11" fmla="*/ 1 h 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54"/>
                  <a:gd name="T20" fmla="*/ 19 w 19"/>
                  <a:gd name="T21" fmla="*/ 54 h 5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54">
                    <a:moveTo>
                      <a:pt x="0" y="0"/>
                    </a:moveTo>
                    <a:lnTo>
                      <a:pt x="4" y="13"/>
                    </a:lnTo>
                    <a:lnTo>
                      <a:pt x="10" y="27"/>
                    </a:lnTo>
                    <a:lnTo>
                      <a:pt x="14" y="32"/>
                    </a:lnTo>
                    <a:lnTo>
                      <a:pt x="14" y="44"/>
                    </a:lnTo>
                    <a:lnTo>
                      <a:pt x="19" y="54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Freeform 233"/>
              <p:cNvSpPr>
                <a:spLocks/>
              </p:cNvSpPr>
              <p:nvPr/>
            </p:nvSpPr>
            <p:spPr bwMode="auto">
              <a:xfrm>
                <a:off x="3268" y="3465"/>
                <a:ext cx="34" cy="72"/>
              </a:xfrm>
              <a:custGeom>
                <a:avLst/>
                <a:gdLst>
                  <a:gd name="T0" fmla="*/ 1 w 54"/>
                  <a:gd name="T1" fmla="*/ 0 h 117"/>
                  <a:gd name="T2" fmla="*/ 1 w 54"/>
                  <a:gd name="T3" fmla="*/ 1 h 117"/>
                  <a:gd name="T4" fmla="*/ 1 w 54"/>
                  <a:gd name="T5" fmla="*/ 1 h 117"/>
                  <a:gd name="T6" fmla="*/ 0 w 54"/>
                  <a:gd name="T7" fmla="*/ 1 h 117"/>
                  <a:gd name="T8" fmla="*/ 1 w 54"/>
                  <a:gd name="T9" fmla="*/ 1 h 117"/>
                  <a:gd name="T10" fmla="*/ 1 w 54"/>
                  <a:gd name="T11" fmla="*/ 1 h 117"/>
                  <a:gd name="T12" fmla="*/ 1 w 54"/>
                  <a:gd name="T13" fmla="*/ 1 h 117"/>
                  <a:gd name="T14" fmla="*/ 1 w 54"/>
                  <a:gd name="T15" fmla="*/ 1 h 117"/>
                  <a:gd name="T16" fmla="*/ 1 w 54"/>
                  <a:gd name="T17" fmla="*/ 1 h 117"/>
                  <a:gd name="T18" fmla="*/ 1 w 54"/>
                  <a:gd name="T19" fmla="*/ 1 h 117"/>
                  <a:gd name="T20" fmla="*/ 1 w 54"/>
                  <a:gd name="T21" fmla="*/ 1 h 117"/>
                  <a:gd name="T22" fmla="*/ 1 w 54"/>
                  <a:gd name="T23" fmla="*/ 1 h 11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"/>
                  <a:gd name="T37" fmla="*/ 0 h 117"/>
                  <a:gd name="T38" fmla="*/ 54 w 54"/>
                  <a:gd name="T39" fmla="*/ 117 h 11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" h="117">
                    <a:moveTo>
                      <a:pt x="25" y="0"/>
                    </a:moveTo>
                    <a:lnTo>
                      <a:pt x="18" y="7"/>
                    </a:lnTo>
                    <a:lnTo>
                      <a:pt x="6" y="27"/>
                    </a:lnTo>
                    <a:lnTo>
                      <a:pt x="0" y="46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2" y="98"/>
                    </a:lnTo>
                    <a:lnTo>
                      <a:pt x="27" y="109"/>
                    </a:lnTo>
                    <a:lnTo>
                      <a:pt x="35" y="113"/>
                    </a:lnTo>
                    <a:lnTo>
                      <a:pt x="43" y="109"/>
                    </a:lnTo>
                    <a:lnTo>
                      <a:pt x="50" y="111"/>
                    </a:lnTo>
                    <a:lnTo>
                      <a:pt x="54" y="11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Line 234"/>
              <p:cNvSpPr>
                <a:spLocks noChangeShapeType="1"/>
              </p:cNvSpPr>
              <p:nvPr/>
            </p:nvSpPr>
            <p:spPr bwMode="auto">
              <a:xfrm flipV="1">
                <a:off x="3277" y="3643"/>
                <a:ext cx="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Line 235"/>
              <p:cNvSpPr>
                <a:spLocks noChangeShapeType="1"/>
              </p:cNvSpPr>
              <p:nvPr/>
            </p:nvSpPr>
            <p:spPr bwMode="auto">
              <a:xfrm>
                <a:off x="3277" y="3643"/>
                <a:ext cx="6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Line 236"/>
              <p:cNvSpPr>
                <a:spLocks noChangeShapeType="1"/>
              </p:cNvSpPr>
              <p:nvPr/>
            </p:nvSpPr>
            <p:spPr bwMode="auto">
              <a:xfrm>
                <a:off x="3283" y="3643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Line 237"/>
              <p:cNvSpPr>
                <a:spLocks noChangeShapeType="1"/>
              </p:cNvSpPr>
              <p:nvPr/>
            </p:nvSpPr>
            <p:spPr bwMode="auto">
              <a:xfrm flipH="1">
                <a:off x="3277" y="3648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Freeform 238"/>
              <p:cNvSpPr>
                <a:spLocks/>
              </p:cNvSpPr>
              <p:nvPr/>
            </p:nvSpPr>
            <p:spPr bwMode="auto">
              <a:xfrm>
                <a:off x="3209" y="3375"/>
                <a:ext cx="37" cy="29"/>
              </a:xfrm>
              <a:custGeom>
                <a:avLst/>
                <a:gdLst>
                  <a:gd name="T0" fmla="*/ 0 w 56"/>
                  <a:gd name="T1" fmla="*/ 1 h 48"/>
                  <a:gd name="T2" fmla="*/ 1 w 56"/>
                  <a:gd name="T3" fmla="*/ 1 h 48"/>
                  <a:gd name="T4" fmla="*/ 1 w 56"/>
                  <a:gd name="T5" fmla="*/ 1 h 48"/>
                  <a:gd name="T6" fmla="*/ 1 w 56"/>
                  <a:gd name="T7" fmla="*/ 1 h 48"/>
                  <a:gd name="T8" fmla="*/ 1 w 56"/>
                  <a:gd name="T9" fmla="*/ 1 h 48"/>
                  <a:gd name="T10" fmla="*/ 1 w 56"/>
                  <a:gd name="T11" fmla="*/ 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48"/>
                  <a:gd name="T20" fmla="*/ 56 w 56"/>
                  <a:gd name="T21" fmla="*/ 48 h 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48">
                    <a:moveTo>
                      <a:pt x="0" y="48"/>
                    </a:moveTo>
                    <a:lnTo>
                      <a:pt x="8" y="36"/>
                    </a:lnTo>
                    <a:lnTo>
                      <a:pt x="19" y="38"/>
                    </a:lnTo>
                    <a:lnTo>
                      <a:pt x="21" y="29"/>
                    </a:lnTo>
                    <a:lnTo>
                      <a:pt x="56" y="17"/>
                    </a:lnTo>
                    <a:lnTo>
                      <a:pt x="56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Freeform 239"/>
              <p:cNvSpPr>
                <a:spLocks/>
              </p:cNvSpPr>
              <p:nvPr/>
            </p:nvSpPr>
            <p:spPr bwMode="auto">
              <a:xfrm>
                <a:off x="3159" y="3403"/>
                <a:ext cx="50" cy="7"/>
              </a:xfrm>
              <a:custGeom>
                <a:avLst/>
                <a:gdLst>
                  <a:gd name="T0" fmla="*/ 0 w 78"/>
                  <a:gd name="T1" fmla="*/ 0 h 12"/>
                  <a:gd name="T2" fmla="*/ 1 w 78"/>
                  <a:gd name="T3" fmla="*/ 1 h 12"/>
                  <a:gd name="T4" fmla="*/ 1 w 78"/>
                  <a:gd name="T5" fmla="*/ 1 h 12"/>
                  <a:gd name="T6" fmla="*/ 0 60000 65536"/>
                  <a:gd name="T7" fmla="*/ 0 60000 65536"/>
                  <a:gd name="T8" fmla="*/ 0 60000 65536"/>
                  <a:gd name="T9" fmla="*/ 0 w 78"/>
                  <a:gd name="T10" fmla="*/ 0 h 12"/>
                  <a:gd name="T11" fmla="*/ 78 w 78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8" h="12">
                    <a:moveTo>
                      <a:pt x="0" y="0"/>
                    </a:moveTo>
                    <a:lnTo>
                      <a:pt x="36" y="12"/>
                    </a:lnTo>
                    <a:lnTo>
                      <a:pt x="78" y="4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240"/>
              <p:cNvSpPr>
                <a:spLocks/>
              </p:cNvSpPr>
              <p:nvPr/>
            </p:nvSpPr>
            <p:spPr bwMode="auto">
              <a:xfrm>
                <a:off x="3137" y="3390"/>
                <a:ext cx="22" cy="13"/>
              </a:xfrm>
              <a:custGeom>
                <a:avLst/>
                <a:gdLst>
                  <a:gd name="T0" fmla="*/ 1 w 35"/>
                  <a:gd name="T1" fmla="*/ 1 h 21"/>
                  <a:gd name="T2" fmla="*/ 1 w 35"/>
                  <a:gd name="T3" fmla="*/ 1 h 21"/>
                  <a:gd name="T4" fmla="*/ 0 w 35"/>
                  <a:gd name="T5" fmla="*/ 0 h 21"/>
                  <a:gd name="T6" fmla="*/ 0 60000 65536"/>
                  <a:gd name="T7" fmla="*/ 0 60000 65536"/>
                  <a:gd name="T8" fmla="*/ 0 60000 65536"/>
                  <a:gd name="T9" fmla="*/ 0 w 35"/>
                  <a:gd name="T10" fmla="*/ 0 h 21"/>
                  <a:gd name="T11" fmla="*/ 35 w 35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5" h="21">
                    <a:moveTo>
                      <a:pt x="35" y="21"/>
                    </a:moveTo>
                    <a:lnTo>
                      <a:pt x="35" y="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241"/>
              <p:cNvSpPr>
                <a:spLocks/>
              </p:cNvSpPr>
              <p:nvPr/>
            </p:nvSpPr>
            <p:spPr bwMode="auto">
              <a:xfrm>
                <a:off x="3137" y="3448"/>
                <a:ext cx="37" cy="39"/>
              </a:xfrm>
              <a:custGeom>
                <a:avLst/>
                <a:gdLst>
                  <a:gd name="T0" fmla="*/ 0 w 56"/>
                  <a:gd name="T1" fmla="*/ 0 h 65"/>
                  <a:gd name="T2" fmla="*/ 1 w 56"/>
                  <a:gd name="T3" fmla="*/ 1 h 65"/>
                  <a:gd name="T4" fmla="*/ 1 w 56"/>
                  <a:gd name="T5" fmla="*/ 1 h 65"/>
                  <a:gd name="T6" fmla="*/ 1 w 56"/>
                  <a:gd name="T7" fmla="*/ 1 h 65"/>
                  <a:gd name="T8" fmla="*/ 1 w 56"/>
                  <a:gd name="T9" fmla="*/ 1 h 65"/>
                  <a:gd name="T10" fmla="*/ 1 w 56"/>
                  <a:gd name="T11" fmla="*/ 1 h 65"/>
                  <a:gd name="T12" fmla="*/ 1 w 56"/>
                  <a:gd name="T13" fmla="*/ 1 h 65"/>
                  <a:gd name="T14" fmla="*/ 1 w 56"/>
                  <a:gd name="T15" fmla="*/ 1 h 6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"/>
                  <a:gd name="T25" fmla="*/ 0 h 65"/>
                  <a:gd name="T26" fmla="*/ 56 w 56"/>
                  <a:gd name="T27" fmla="*/ 65 h 6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" h="65">
                    <a:moveTo>
                      <a:pt x="0" y="0"/>
                    </a:moveTo>
                    <a:lnTo>
                      <a:pt x="4" y="4"/>
                    </a:lnTo>
                    <a:lnTo>
                      <a:pt x="6" y="17"/>
                    </a:lnTo>
                    <a:lnTo>
                      <a:pt x="11" y="35"/>
                    </a:lnTo>
                    <a:lnTo>
                      <a:pt x="21" y="48"/>
                    </a:lnTo>
                    <a:lnTo>
                      <a:pt x="36" y="54"/>
                    </a:lnTo>
                    <a:lnTo>
                      <a:pt x="52" y="65"/>
                    </a:lnTo>
                    <a:lnTo>
                      <a:pt x="56" y="63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Freeform 242"/>
              <p:cNvSpPr>
                <a:spLocks/>
              </p:cNvSpPr>
              <p:nvPr/>
            </p:nvSpPr>
            <p:spPr bwMode="auto">
              <a:xfrm>
                <a:off x="3174" y="3452"/>
                <a:ext cx="90" cy="33"/>
              </a:xfrm>
              <a:custGeom>
                <a:avLst/>
                <a:gdLst>
                  <a:gd name="T0" fmla="*/ 1 w 142"/>
                  <a:gd name="T1" fmla="*/ 0 h 55"/>
                  <a:gd name="T2" fmla="*/ 1 w 142"/>
                  <a:gd name="T3" fmla="*/ 1 h 55"/>
                  <a:gd name="T4" fmla="*/ 0 w 142"/>
                  <a:gd name="T5" fmla="*/ 1 h 55"/>
                  <a:gd name="T6" fmla="*/ 0 60000 65536"/>
                  <a:gd name="T7" fmla="*/ 0 60000 65536"/>
                  <a:gd name="T8" fmla="*/ 0 60000 65536"/>
                  <a:gd name="T9" fmla="*/ 0 w 142"/>
                  <a:gd name="T10" fmla="*/ 0 h 55"/>
                  <a:gd name="T11" fmla="*/ 142 w 142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2" h="55">
                    <a:moveTo>
                      <a:pt x="142" y="0"/>
                    </a:moveTo>
                    <a:lnTo>
                      <a:pt x="82" y="36"/>
                    </a:lnTo>
                    <a:lnTo>
                      <a:pt x="0" y="55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Freeform 243"/>
              <p:cNvSpPr>
                <a:spLocks/>
              </p:cNvSpPr>
              <p:nvPr/>
            </p:nvSpPr>
            <p:spPr bwMode="auto">
              <a:xfrm>
                <a:off x="3209" y="3404"/>
                <a:ext cx="55" cy="48"/>
              </a:xfrm>
              <a:custGeom>
                <a:avLst/>
                <a:gdLst>
                  <a:gd name="T0" fmla="*/ 0 w 85"/>
                  <a:gd name="T1" fmla="*/ 1 h 77"/>
                  <a:gd name="T2" fmla="*/ 1 w 85"/>
                  <a:gd name="T3" fmla="*/ 0 h 77"/>
                  <a:gd name="T4" fmla="*/ 1 w 85"/>
                  <a:gd name="T5" fmla="*/ 1 h 77"/>
                  <a:gd name="T6" fmla="*/ 0 60000 65536"/>
                  <a:gd name="T7" fmla="*/ 0 60000 65536"/>
                  <a:gd name="T8" fmla="*/ 0 60000 65536"/>
                  <a:gd name="T9" fmla="*/ 0 w 85"/>
                  <a:gd name="T10" fmla="*/ 0 h 77"/>
                  <a:gd name="T11" fmla="*/ 85 w 85"/>
                  <a:gd name="T12" fmla="*/ 77 h 7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" h="77">
                    <a:moveTo>
                      <a:pt x="0" y="2"/>
                    </a:moveTo>
                    <a:lnTo>
                      <a:pt x="14" y="0"/>
                    </a:lnTo>
                    <a:lnTo>
                      <a:pt x="85" y="7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Freeform 244"/>
              <p:cNvSpPr>
                <a:spLocks/>
              </p:cNvSpPr>
              <p:nvPr/>
            </p:nvSpPr>
            <p:spPr bwMode="auto">
              <a:xfrm>
                <a:off x="3158" y="3403"/>
                <a:ext cx="16" cy="82"/>
              </a:xfrm>
              <a:custGeom>
                <a:avLst/>
                <a:gdLst>
                  <a:gd name="T0" fmla="*/ 1 w 25"/>
                  <a:gd name="T1" fmla="*/ 1 h 134"/>
                  <a:gd name="T2" fmla="*/ 1 w 25"/>
                  <a:gd name="T3" fmla="*/ 1 h 134"/>
                  <a:gd name="T4" fmla="*/ 1 w 25"/>
                  <a:gd name="T5" fmla="*/ 1 h 134"/>
                  <a:gd name="T6" fmla="*/ 1 w 25"/>
                  <a:gd name="T7" fmla="*/ 1 h 134"/>
                  <a:gd name="T8" fmla="*/ 1 w 25"/>
                  <a:gd name="T9" fmla="*/ 1 h 134"/>
                  <a:gd name="T10" fmla="*/ 0 w 25"/>
                  <a:gd name="T11" fmla="*/ 1 h 134"/>
                  <a:gd name="T12" fmla="*/ 1 w 25"/>
                  <a:gd name="T13" fmla="*/ 1 h 134"/>
                  <a:gd name="T14" fmla="*/ 1 w 25"/>
                  <a:gd name="T15" fmla="*/ 1 h 134"/>
                  <a:gd name="T16" fmla="*/ 1 w 25"/>
                  <a:gd name="T17" fmla="*/ 1 h 134"/>
                  <a:gd name="T18" fmla="*/ 1 w 25"/>
                  <a:gd name="T19" fmla="*/ 1 h 134"/>
                  <a:gd name="T20" fmla="*/ 1 w 25"/>
                  <a:gd name="T21" fmla="*/ 1 h 134"/>
                  <a:gd name="T22" fmla="*/ 1 w 25"/>
                  <a:gd name="T23" fmla="*/ 1 h 134"/>
                  <a:gd name="T24" fmla="*/ 1 w 25"/>
                  <a:gd name="T25" fmla="*/ 1 h 134"/>
                  <a:gd name="T26" fmla="*/ 1 w 25"/>
                  <a:gd name="T27" fmla="*/ 1 h 134"/>
                  <a:gd name="T28" fmla="*/ 1 w 25"/>
                  <a:gd name="T29" fmla="*/ 0 h 1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5"/>
                  <a:gd name="T46" fmla="*/ 0 h 134"/>
                  <a:gd name="T47" fmla="*/ 25 w 25"/>
                  <a:gd name="T48" fmla="*/ 134 h 13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5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Freeform 245"/>
              <p:cNvSpPr>
                <a:spLocks/>
              </p:cNvSpPr>
              <p:nvPr/>
            </p:nvSpPr>
            <p:spPr bwMode="auto">
              <a:xfrm>
                <a:off x="3168" y="3485"/>
                <a:ext cx="53" cy="92"/>
              </a:xfrm>
              <a:custGeom>
                <a:avLst/>
                <a:gdLst>
                  <a:gd name="T0" fmla="*/ 1 w 80"/>
                  <a:gd name="T1" fmla="*/ 0 h 148"/>
                  <a:gd name="T2" fmla="*/ 0 w 80"/>
                  <a:gd name="T3" fmla="*/ 1 h 148"/>
                  <a:gd name="T4" fmla="*/ 1 w 80"/>
                  <a:gd name="T5" fmla="*/ 1 h 148"/>
                  <a:gd name="T6" fmla="*/ 1 w 80"/>
                  <a:gd name="T7" fmla="*/ 1 h 1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0"/>
                  <a:gd name="T13" fmla="*/ 0 h 148"/>
                  <a:gd name="T14" fmla="*/ 80 w 80"/>
                  <a:gd name="T15" fmla="*/ 148 h 1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0" h="148">
                    <a:moveTo>
                      <a:pt x="6" y="0"/>
                    </a:moveTo>
                    <a:lnTo>
                      <a:pt x="0" y="31"/>
                    </a:lnTo>
                    <a:lnTo>
                      <a:pt x="38" y="73"/>
                    </a:lnTo>
                    <a:lnTo>
                      <a:pt x="80" y="1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Line 246"/>
              <p:cNvSpPr>
                <a:spLocks noChangeShapeType="1"/>
              </p:cNvSpPr>
              <p:nvPr/>
            </p:nvSpPr>
            <p:spPr bwMode="auto">
              <a:xfrm flipV="1">
                <a:off x="3149" y="3539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Line 247"/>
              <p:cNvSpPr>
                <a:spLocks noChangeShapeType="1"/>
              </p:cNvSpPr>
              <p:nvPr/>
            </p:nvSpPr>
            <p:spPr bwMode="auto">
              <a:xfrm>
                <a:off x="3149" y="3539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Line 248"/>
              <p:cNvSpPr>
                <a:spLocks noChangeShapeType="1"/>
              </p:cNvSpPr>
              <p:nvPr/>
            </p:nvSpPr>
            <p:spPr bwMode="auto">
              <a:xfrm>
                <a:off x="3154" y="3539"/>
                <a:ext cx="1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Line 249"/>
              <p:cNvSpPr>
                <a:spLocks noChangeShapeType="1"/>
              </p:cNvSpPr>
              <p:nvPr/>
            </p:nvSpPr>
            <p:spPr bwMode="auto">
              <a:xfrm flipH="1">
                <a:off x="3149" y="3545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250"/>
              <p:cNvSpPr>
                <a:spLocks/>
              </p:cNvSpPr>
              <p:nvPr/>
            </p:nvSpPr>
            <p:spPr bwMode="auto">
              <a:xfrm>
                <a:off x="3125" y="3390"/>
                <a:ext cx="12" cy="58"/>
              </a:xfrm>
              <a:custGeom>
                <a:avLst/>
                <a:gdLst>
                  <a:gd name="T0" fmla="*/ 1 w 19"/>
                  <a:gd name="T1" fmla="*/ 0 h 92"/>
                  <a:gd name="T2" fmla="*/ 1 w 19"/>
                  <a:gd name="T3" fmla="*/ 1 h 92"/>
                  <a:gd name="T4" fmla="*/ 1 w 19"/>
                  <a:gd name="T5" fmla="*/ 1 h 92"/>
                  <a:gd name="T6" fmla="*/ 1 w 19"/>
                  <a:gd name="T7" fmla="*/ 1 h 92"/>
                  <a:gd name="T8" fmla="*/ 1 w 19"/>
                  <a:gd name="T9" fmla="*/ 1 h 92"/>
                  <a:gd name="T10" fmla="*/ 0 w 19"/>
                  <a:gd name="T11" fmla="*/ 1 h 92"/>
                  <a:gd name="T12" fmla="*/ 1 w 19"/>
                  <a:gd name="T13" fmla="*/ 1 h 92"/>
                  <a:gd name="T14" fmla="*/ 1 w 19"/>
                  <a:gd name="T15" fmla="*/ 1 h 92"/>
                  <a:gd name="T16" fmla="*/ 1 w 19"/>
                  <a:gd name="T17" fmla="*/ 1 h 92"/>
                  <a:gd name="T18" fmla="*/ 1 w 19"/>
                  <a:gd name="T19" fmla="*/ 1 h 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92"/>
                  <a:gd name="T32" fmla="*/ 19 w 19"/>
                  <a:gd name="T33" fmla="*/ 92 h 9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92">
                    <a:moveTo>
                      <a:pt x="19" y="0"/>
                    </a:move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Line 251"/>
              <p:cNvSpPr>
                <a:spLocks noChangeShapeType="1"/>
              </p:cNvSpPr>
              <p:nvPr/>
            </p:nvSpPr>
            <p:spPr bwMode="auto">
              <a:xfrm flipV="1">
                <a:off x="3154" y="3414"/>
                <a:ext cx="1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Line 252"/>
              <p:cNvSpPr>
                <a:spLocks noChangeShapeType="1"/>
              </p:cNvSpPr>
              <p:nvPr/>
            </p:nvSpPr>
            <p:spPr bwMode="auto">
              <a:xfrm>
                <a:off x="3154" y="3414"/>
                <a:ext cx="5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Line 253"/>
              <p:cNvSpPr>
                <a:spLocks noChangeShapeType="1"/>
              </p:cNvSpPr>
              <p:nvPr/>
            </p:nvSpPr>
            <p:spPr bwMode="auto">
              <a:xfrm>
                <a:off x="3159" y="3414"/>
                <a:ext cx="2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Line 254"/>
              <p:cNvSpPr>
                <a:spLocks noChangeShapeType="1"/>
              </p:cNvSpPr>
              <p:nvPr/>
            </p:nvSpPr>
            <p:spPr bwMode="auto">
              <a:xfrm flipH="1">
                <a:off x="3154" y="3420"/>
                <a:ext cx="5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Line 255"/>
              <p:cNvSpPr>
                <a:spLocks noChangeShapeType="1"/>
              </p:cNvSpPr>
              <p:nvPr/>
            </p:nvSpPr>
            <p:spPr bwMode="auto">
              <a:xfrm flipV="1">
                <a:off x="3153" y="3369"/>
                <a:ext cx="1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Line 256"/>
              <p:cNvSpPr>
                <a:spLocks noChangeShapeType="1"/>
              </p:cNvSpPr>
              <p:nvPr/>
            </p:nvSpPr>
            <p:spPr bwMode="auto">
              <a:xfrm>
                <a:off x="3153" y="3369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Line 257"/>
              <p:cNvSpPr>
                <a:spLocks noChangeShapeType="1"/>
              </p:cNvSpPr>
              <p:nvPr/>
            </p:nvSpPr>
            <p:spPr bwMode="auto">
              <a:xfrm>
                <a:off x="3159" y="3369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Line 258"/>
              <p:cNvSpPr>
                <a:spLocks noChangeShapeType="1"/>
              </p:cNvSpPr>
              <p:nvPr/>
            </p:nvSpPr>
            <p:spPr bwMode="auto">
              <a:xfrm flipH="1">
                <a:off x="3153" y="3375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Line 259"/>
              <p:cNvSpPr>
                <a:spLocks noChangeShapeType="1"/>
              </p:cNvSpPr>
              <p:nvPr/>
            </p:nvSpPr>
            <p:spPr bwMode="auto">
              <a:xfrm flipV="1">
                <a:off x="3226" y="3507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Line 260"/>
              <p:cNvSpPr>
                <a:spLocks noChangeShapeType="1"/>
              </p:cNvSpPr>
              <p:nvPr/>
            </p:nvSpPr>
            <p:spPr bwMode="auto">
              <a:xfrm>
                <a:off x="3226" y="3507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Line 261"/>
              <p:cNvSpPr>
                <a:spLocks noChangeShapeType="1"/>
              </p:cNvSpPr>
              <p:nvPr/>
            </p:nvSpPr>
            <p:spPr bwMode="auto">
              <a:xfrm>
                <a:off x="3231" y="3507"/>
                <a:ext cx="3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Line 262"/>
              <p:cNvSpPr>
                <a:spLocks noChangeShapeType="1"/>
              </p:cNvSpPr>
              <p:nvPr/>
            </p:nvSpPr>
            <p:spPr bwMode="auto">
              <a:xfrm flipH="1">
                <a:off x="3226" y="3512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0" name="Line 263"/>
              <p:cNvSpPr>
                <a:spLocks noChangeShapeType="1"/>
              </p:cNvSpPr>
              <p:nvPr/>
            </p:nvSpPr>
            <p:spPr bwMode="auto">
              <a:xfrm flipV="1">
                <a:off x="3335" y="3519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Line 264"/>
              <p:cNvSpPr>
                <a:spLocks noChangeShapeType="1"/>
              </p:cNvSpPr>
              <p:nvPr/>
            </p:nvSpPr>
            <p:spPr bwMode="auto">
              <a:xfrm>
                <a:off x="3335" y="3519"/>
                <a:ext cx="8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Line 265"/>
              <p:cNvSpPr>
                <a:spLocks noChangeShapeType="1"/>
              </p:cNvSpPr>
              <p:nvPr/>
            </p:nvSpPr>
            <p:spPr bwMode="auto">
              <a:xfrm>
                <a:off x="3343" y="3519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Line 266"/>
              <p:cNvSpPr>
                <a:spLocks noChangeShapeType="1"/>
              </p:cNvSpPr>
              <p:nvPr/>
            </p:nvSpPr>
            <p:spPr bwMode="auto">
              <a:xfrm flipH="1">
                <a:off x="3335" y="3524"/>
                <a:ext cx="8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Line 267"/>
              <p:cNvSpPr>
                <a:spLocks noChangeShapeType="1"/>
              </p:cNvSpPr>
              <p:nvPr/>
            </p:nvSpPr>
            <p:spPr bwMode="auto">
              <a:xfrm flipV="1">
                <a:off x="3206" y="341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Line 268"/>
              <p:cNvSpPr>
                <a:spLocks noChangeShapeType="1"/>
              </p:cNvSpPr>
              <p:nvPr/>
            </p:nvSpPr>
            <p:spPr bwMode="auto">
              <a:xfrm>
                <a:off x="3206" y="3412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Line 269"/>
              <p:cNvSpPr>
                <a:spLocks noChangeShapeType="1"/>
              </p:cNvSpPr>
              <p:nvPr/>
            </p:nvSpPr>
            <p:spPr bwMode="auto">
              <a:xfrm>
                <a:off x="3212" y="3412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Line 270"/>
              <p:cNvSpPr>
                <a:spLocks noChangeShapeType="1"/>
              </p:cNvSpPr>
              <p:nvPr/>
            </p:nvSpPr>
            <p:spPr bwMode="auto">
              <a:xfrm flipH="1">
                <a:off x="3206" y="3417"/>
                <a:ext cx="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Line 271"/>
              <p:cNvSpPr>
                <a:spLocks noChangeShapeType="1"/>
              </p:cNvSpPr>
              <p:nvPr/>
            </p:nvSpPr>
            <p:spPr bwMode="auto">
              <a:xfrm flipV="1">
                <a:off x="3267" y="3405"/>
                <a:ext cx="1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Line 272"/>
              <p:cNvSpPr>
                <a:spLocks noChangeShapeType="1"/>
              </p:cNvSpPr>
              <p:nvPr/>
            </p:nvSpPr>
            <p:spPr bwMode="auto">
              <a:xfrm>
                <a:off x="3267" y="3405"/>
                <a:ext cx="6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Line 273"/>
              <p:cNvSpPr>
                <a:spLocks noChangeShapeType="1"/>
              </p:cNvSpPr>
              <p:nvPr/>
            </p:nvSpPr>
            <p:spPr bwMode="auto">
              <a:xfrm>
                <a:off x="3273" y="3405"/>
                <a:ext cx="0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Line 274"/>
              <p:cNvSpPr>
                <a:spLocks noChangeShapeType="1"/>
              </p:cNvSpPr>
              <p:nvPr/>
            </p:nvSpPr>
            <p:spPr bwMode="auto">
              <a:xfrm flipH="1">
                <a:off x="3267" y="3412"/>
                <a:ext cx="6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Line 275"/>
              <p:cNvSpPr>
                <a:spLocks noChangeShapeType="1"/>
              </p:cNvSpPr>
              <p:nvPr/>
            </p:nvSpPr>
            <p:spPr bwMode="auto">
              <a:xfrm flipV="1">
                <a:off x="3390" y="3548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Line 276"/>
              <p:cNvSpPr>
                <a:spLocks noChangeShapeType="1"/>
              </p:cNvSpPr>
              <p:nvPr/>
            </p:nvSpPr>
            <p:spPr bwMode="auto">
              <a:xfrm>
                <a:off x="3390" y="3548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Line 277"/>
              <p:cNvSpPr>
                <a:spLocks noChangeShapeType="1"/>
              </p:cNvSpPr>
              <p:nvPr/>
            </p:nvSpPr>
            <p:spPr bwMode="auto">
              <a:xfrm>
                <a:off x="3395" y="3548"/>
                <a:ext cx="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Line 278"/>
              <p:cNvSpPr>
                <a:spLocks noChangeShapeType="1"/>
              </p:cNvSpPr>
              <p:nvPr/>
            </p:nvSpPr>
            <p:spPr bwMode="auto">
              <a:xfrm flipH="1">
                <a:off x="3390" y="3553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Line 279"/>
              <p:cNvSpPr>
                <a:spLocks noChangeShapeType="1"/>
              </p:cNvSpPr>
              <p:nvPr/>
            </p:nvSpPr>
            <p:spPr bwMode="auto">
              <a:xfrm flipV="1">
                <a:off x="3373" y="3424"/>
                <a:ext cx="42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Line 280"/>
              <p:cNvSpPr>
                <a:spLocks noChangeShapeType="1"/>
              </p:cNvSpPr>
              <p:nvPr/>
            </p:nvSpPr>
            <p:spPr bwMode="auto">
              <a:xfrm>
                <a:off x="3415" y="3424"/>
                <a:ext cx="21" cy="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Line 281"/>
              <p:cNvSpPr>
                <a:spLocks noChangeShapeType="1"/>
              </p:cNvSpPr>
              <p:nvPr/>
            </p:nvSpPr>
            <p:spPr bwMode="auto">
              <a:xfrm flipV="1">
                <a:off x="3436" y="3427"/>
                <a:ext cx="26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Freeform 282"/>
              <p:cNvSpPr>
                <a:spLocks/>
              </p:cNvSpPr>
              <p:nvPr/>
            </p:nvSpPr>
            <p:spPr bwMode="auto">
              <a:xfrm>
                <a:off x="3373" y="3424"/>
                <a:ext cx="96" cy="15"/>
              </a:xfrm>
              <a:custGeom>
                <a:avLst/>
                <a:gdLst>
                  <a:gd name="T0" fmla="*/ 1 w 147"/>
                  <a:gd name="T1" fmla="*/ 0 h 26"/>
                  <a:gd name="T2" fmla="*/ 1 w 147"/>
                  <a:gd name="T3" fmla="*/ 1 h 26"/>
                  <a:gd name="T4" fmla="*/ 1 w 147"/>
                  <a:gd name="T5" fmla="*/ 0 h 26"/>
                  <a:gd name="T6" fmla="*/ 0 w 147"/>
                  <a:gd name="T7" fmla="*/ 1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7"/>
                  <a:gd name="T13" fmla="*/ 0 h 26"/>
                  <a:gd name="T14" fmla="*/ 147 w 147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7" h="26">
                    <a:moveTo>
                      <a:pt x="147" y="0"/>
                    </a:moveTo>
                    <a:lnTo>
                      <a:pt x="97" y="13"/>
                    </a:lnTo>
                    <a:lnTo>
                      <a:pt x="65" y="0"/>
                    </a:lnTo>
                    <a:lnTo>
                      <a:pt x="0" y="2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Line 283"/>
              <p:cNvSpPr>
                <a:spLocks noChangeShapeType="1"/>
              </p:cNvSpPr>
              <p:nvPr/>
            </p:nvSpPr>
            <p:spPr bwMode="auto">
              <a:xfrm flipV="1">
                <a:off x="3380" y="3370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Line 284"/>
              <p:cNvSpPr>
                <a:spLocks noChangeShapeType="1"/>
              </p:cNvSpPr>
              <p:nvPr/>
            </p:nvSpPr>
            <p:spPr bwMode="auto">
              <a:xfrm>
                <a:off x="3380" y="3370"/>
                <a:ext cx="4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Line 285"/>
              <p:cNvSpPr>
                <a:spLocks noChangeShapeType="1"/>
              </p:cNvSpPr>
              <p:nvPr/>
            </p:nvSpPr>
            <p:spPr bwMode="auto">
              <a:xfrm>
                <a:off x="3384" y="3370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Line 286"/>
              <p:cNvSpPr>
                <a:spLocks noChangeShapeType="1"/>
              </p:cNvSpPr>
              <p:nvPr/>
            </p:nvSpPr>
            <p:spPr bwMode="auto">
              <a:xfrm flipH="1">
                <a:off x="3380" y="3375"/>
                <a:ext cx="4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287"/>
              <p:cNvSpPr>
                <a:spLocks/>
              </p:cNvSpPr>
              <p:nvPr/>
            </p:nvSpPr>
            <p:spPr bwMode="auto">
              <a:xfrm>
                <a:off x="2939" y="3155"/>
                <a:ext cx="183" cy="108"/>
              </a:xfrm>
              <a:custGeom>
                <a:avLst/>
                <a:gdLst>
                  <a:gd name="T0" fmla="*/ 0 w 284"/>
                  <a:gd name="T1" fmla="*/ 1 h 173"/>
                  <a:gd name="T2" fmla="*/ 1 w 284"/>
                  <a:gd name="T3" fmla="*/ 0 h 173"/>
                  <a:gd name="T4" fmla="*/ 1 w 284"/>
                  <a:gd name="T5" fmla="*/ 1 h 173"/>
                  <a:gd name="T6" fmla="*/ 1 w 284"/>
                  <a:gd name="T7" fmla="*/ 1 h 173"/>
                  <a:gd name="T8" fmla="*/ 2 w 284"/>
                  <a:gd name="T9" fmla="*/ 1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4"/>
                  <a:gd name="T16" fmla="*/ 0 h 173"/>
                  <a:gd name="T17" fmla="*/ 284 w 284"/>
                  <a:gd name="T18" fmla="*/ 173 h 1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4" h="173">
                    <a:moveTo>
                      <a:pt x="0" y="38"/>
                    </a:moveTo>
                    <a:lnTo>
                      <a:pt x="148" y="0"/>
                    </a:lnTo>
                    <a:lnTo>
                      <a:pt x="184" y="67"/>
                    </a:lnTo>
                    <a:lnTo>
                      <a:pt x="247" y="86"/>
                    </a:lnTo>
                    <a:lnTo>
                      <a:pt x="284" y="173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5" name="Freeform 288"/>
              <p:cNvSpPr>
                <a:spLocks/>
              </p:cNvSpPr>
              <p:nvPr/>
            </p:nvSpPr>
            <p:spPr bwMode="auto">
              <a:xfrm>
                <a:off x="2897" y="2768"/>
                <a:ext cx="76" cy="179"/>
              </a:xfrm>
              <a:custGeom>
                <a:avLst/>
                <a:gdLst>
                  <a:gd name="T0" fmla="*/ 0 w 115"/>
                  <a:gd name="T1" fmla="*/ 1 h 288"/>
                  <a:gd name="T2" fmla="*/ 1 w 115"/>
                  <a:gd name="T3" fmla="*/ 1 h 288"/>
                  <a:gd name="T4" fmla="*/ 1 w 115"/>
                  <a:gd name="T5" fmla="*/ 1 h 288"/>
                  <a:gd name="T6" fmla="*/ 1 w 115"/>
                  <a:gd name="T7" fmla="*/ 1 h 288"/>
                  <a:gd name="T8" fmla="*/ 1 w 115"/>
                  <a:gd name="T9" fmla="*/ 1 h 288"/>
                  <a:gd name="T10" fmla="*/ 1 w 115"/>
                  <a:gd name="T11" fmla="*/ 1 h 288"/>
                  <a:gd name="T12" fmla="*/ 1 w 115"/>
                  <a:gd name="T13" fmla="*/ 0 h 2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288"/>
                  <a:gd name="T23" fmla="*/ 115 w 115"/>
                  <a:gd name="T24" fmla="*/ 288 h 2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288">
                    <a:moveTo>
                      <a:pt x="0" y="288"/>
                    </a:moveTo>
                    <a:lnTo>
                      <a:pt x="26" y="223"/>
                    </a:lnTo>
                    <a:lnTo>
                      <a:pt x="92" y="204"/>
                    </a:lnTo>
                    <a:lnTo>
                      <a:pt x="71" y="98"/>
                    </a:lnTo>
                    <a:lnTo>
                      <a:pt x="92" y="83"/>
                    </a:lnTo>
                    <a:lnTo>
                      <a:pt x="74" y="46"/>
                    </a:lnTo>
                    <a:lnTo>
                      <a:pt x="115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Freeform 289"/>
              <p:cNvSpPr>
                <a:spLocks/>
              </p:cNvSpPr>
              <p:nvPr/>
            </p:nvSpPr>
            <p:spPr bwMode="auto">
              <a:xfrm>
                <a:off x="2744" y="3130"/>
                <a:ext cx="62" cy="133"/>
              </a:xfrm>
              <a:custGeom>
                <a:avLst/>
                <a:gdLst>
                  <a:gd name="T0" fmla="*/ 1 w 96"/>
                  <a:gd name="T1" fmla="*/ 0 h 215"/>
                  <a:gd name="T2" fmla="*/ 1 w 96"/>
                  <a:gd name="T3" fmla="*/ 1 h 215"/>
                  <a:gd name="T4" fmla="*/ 1 w 96"/>
                  <a:gd name="T5" fmla="*/ 1 h 215"/>
                  <a:gd name="T6" fmla="*/ 1 w 96"/>
                  <a:gd name="T7" fmla="*/ 1 h 215"/>
                  <a:gd name="T8" fmla="*/ 0 w 96"/>
                  <a:gd name="T9" fmla="*/ 1 h 215"/>
                  <a:gd name="T10" fmla="*/ 1 w 96"/>
                  <a:gd name="T11" fmla="*/ 1 h 215"/>
                  <a:gd name="T12" fmla="*/ 1 w 96"/>
                  <a:gd name="T13" fmla="*/ 1 h 2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6"/>
                  <a:gd name="T22" fmla="*/ 0 h 215"/>
                  <a:gd name="T23" fmla="*/ 96 w 96"/>
                  <a:gd name="T24" fmla="*/ 215 h 2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6" h="215">
                    <a:moveTo>
                      <a:pt x="85" y="0"/>
                    </a:moveTo>
                    <a:lnTo>
                      <a:pt x="96" y="34"/>
                    </a:lnTo>
                    <a:lnTo>
                      <a:pt x="50" y="125"/>
                    </a:lnTo>
                    <a:lnTo>
                      <a:pt x="27" y="125"/>
                    </a:lnTo>
                    <a:lnTo>
                      <a:pt x="0" y="190"/>
                    </a:lnTo>
                    <a:lnTo>
                      <a:pt x="6" y="207"/>
                    </a:lnTo>
                    <a:lnTo>
                      <a:pt x="8" y="215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7" name="Freeform 290"/>
              <p:cNvSpPr>
                <a:spLocks/>
              </p:cNvSpPr>
              <p:nvPr/>
            </p:nvSpPr>
            <p:spPr bwMode="auto">
              <a:xfrm>
                <a:off x="2765" y="2914"/>
                <a:ext cx="41" cy="216"/>
              </a:xfrm>
              <a:custGeom>
                <a:avLst/>
                <a:gdLst>
                  <a:gd name="T0" fmla="*/ 1 w 63"/>
                  <a:gd name="T1" fmla="*/ 1 h 346"/>
                  <a:gd name="T2" fmla="*/ 1 w 63"/>
                  <a:gd name="T3" fmla="*/ 1 h 346"/>
                  <a:gd name="T4" fmla="*/ 1 w 63"/>
                  <a:gd name="T5" fmla="*/ 1 h 346"/>
                  <a:gd name="T6" fmla="*/ 1 w 63"/>
                  <a:gd name="T7" fmla="*/ 1 h 346"/>
                  <a:gd name="T8" fmla="*/ 0 w 63"/>
                  <a:gd name="T9" fmla="*/ 1 h 346"/>
                  <a:gd name="T10" fmla="*/ 1 w 63"/>
                  <a:gd name="T11" fmla="*/ 0 h 3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346"/>
                  <a:gd name="T20" fmla="*/ 63 w 63"/>
                  <a:gd name="T21" fmla="*/ 346 h 3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346">
                    <a:moveTo>
                      <a:pt x="52" y="346"/>
                    </a:moveTo>
                    <a:lnTo>
                      <a:pt x="63" y="292"/>
                    </a:lnTo>
                    <a:lnTo>
                      <a:pt x="54" y="231"/>
                    </a:lnTo>
                    <a:lnTo>
                      <a:pt x="35" y="231"/>
                    </a:lnTo>
                    <a:lnTo>
                      <a:pt x="0" y="115"/>
                    </a:lnTo>
                    <a:lnTo>
                      <a:pt x="2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Line 291"/>
              <p:cNvSpPr>
                <a:spLocks noChangeShapeType="1"/>
              </p:cNvSpPr>
              <p:nvPr/>
            </p:nvSpPr>
            <p:spPr bwMode="auto">
              <a:xfrm flipV="1">
                <a:off x="2767" y="2899"/>
                <a:ext cx="61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9" name="Line 292"/>
              <p:cNvSpPr>
                <a:spLocks noChangeShapeType="1"/>
              </p:cNvSpPr>
              <p:nvPr/>
            </p:nvSpPr>
            <p:spPr bwMode="auto">
              <a:xfrm>
                <a:off x="2828" y="2899"/>
                <a:ext cx="69" cy="4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293"/>
              <p:cNvSpPr>
                <a:spLocks/>
              </p:cNvSpPr>
              <p:nvPr/>
            </p:nvSpPr>
            <p:spPr bwMode="auto">
              <a:xfrm>
                <a:off x="2613" y="2908"/>
                <a:ext cx="154" cy="94"/>
              </a:xfrm>
              <a:custGeom>
                <a:avLst/>
                <a:gdLst>
                  <a:gd name="T0" fmla="*/ 1 w 238"/>
                  <a:gd name="T1" fmla="*/ 1 h 155"/>
                  <a:gd name="T2" fmla="*/ 1 w 238"/>
                  <a:gd name="T3" fmla="*/ 0 h 155"/>
                  <a:gd name="T4" fmla="*/ 1 w 238"/>
                  <a:gd name="T5" fmla="*/ 1 h 155"/>
                  <a:gd name="T6" fmla="*/ 0 w 238"/>
                  <a:gd name="T7" fmla="*/ 1 h 1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8"/>
                  <a:gd name="T13" fmla="*/ 0 h 155"/>
                  <a:gd name="T14" fmla="*/ 238 w 238"/>
                  <a:gd name="T15" fmla="*/ 155 h 1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8" h="155">
                    <a:moveTo>
                      <a:pt x="238" y="13"/>
                    </a:move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Line 294"/>
              <p:cNvSpPr>
                <a:spLocks noChangeShapeType="1"/>
              </p:cNvSpPr>
              <p:nvPr/>
            </p:nvSpPr>
            <p:spPr bwMode="auto">
              <a:xfrm flipH="1">
                <a:off x="2548" y="3002"/>
                <a:ext cx="65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Freeform 295"/>
              <p:cNvSpPr>
                <a:spLocks/>
              </p:cNvSpPr>
              <p:nvPr/>
            </p:nvSpPr>
            <p:spPr bwMode="auto">
              <a:xfrm>
                <a:off x="2536" y="3002"/>
                <a:ext cx="85" cy="143"/>
              </a:xfrm>
              <a:custGeom>
                <a:avLst/>
                <a:gdLst>
                  <a:gd name="T0" fmla="*/ 1 w 132"/>
                  <a:gd name="T1" fmla="*/ 0 h 231"/>
                  <a:gd name="T2" fmla="*/ 1 w 132"/>
                  <a:gd name="T3" fmla="*/ 1 h 231"/>
                  <a:gd name="T4" fmla="*/ 0 w 132"/>
                  <a:gd name="T5" fmla="*/ 1 h 231"/>
                  <a:gd name="T6" fmla="*/ 1 w 132"/>
                  <a:gd name="T7" fmla="*/ 1 h 231"/>
                  <a:gd name="T8" fmla="*/ 1 w 132"/>
                  <a:gd name="T9" fmla="*/ 1 h 231"/>
                  <a:gd name="T10" fmla="*/ 1 w 132"/>
                  <a:gd name="T11" fmla="*/ 1 h 231"/>
                  <a:gd name="T12" fmla="*/ 1 w 132"/>
                  <a:gd name="T13" fmla="*/ 1 h 2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2"/>
                  <a:gd name="T22" fmla="*/ 0 h 231"/>
                  <a:gd name="T23" fmla="*/ 132 w 132"/>
                  <a:gd name="T24" fmla="*/ 231 h 2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2" h="231">
                    <a:moveTo>
                      <a:pt x="19" y="0"/>
                    </a:move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3" name="Freeform 296"/>
              <p:cNvSpPr>
                <a:spLocks/>
              </p:cNvSpPr>
              <p:nvPr/>
            </p:nvSpPr>
            <p:spPr bwMode="auto">
              <a:xfrm>
                <a:off x="2621" y="3118"/>
                <a:ext cx="147" cy="15"/>
              </a:xfrm>
              <a:custGeom>
                <a:avLst/>
                <a:gdLst>
                  <a:gd name="T0" fmla="*/ 0 w 227"/>
                  <a:gd name="T1" fmla="*/ 1 h 26"/>
                  <a:gd name="T2" fmla="*/ 1 w 227"/>
                  <a:gd name="T3" fmla="*/ 0 h 26"/>
                  <a:gd name="T4" fmla="*/ 1 w 227"/>
                  <a:gd name="T5" fmla="*/ 1 h 26"/>
                  <a:gd name="T6" fmla="*/ 1 w 227"/>
                  <a:gd name="T7" fmla="*/ 1 h 26"/>
                  <a:gd name="T8" fmla="*/ 1 w 227"/>
                  <a:gd name="T9" fmla="*/ 1 h 26"/>
                  <a:gd name="T10" fmla="*/ 1 w 227"/>
                  <a:gd name="T11" fmla="*/ 1 h 26"/>
                  <a:gd name="T12" fmla="*/ 1 w 227"/>
                  <a:gd name="T13" fmla="*/ 1 h 26"/>
                  <a:gd name="T14" fmla="*/ 1 w 227"/>
                  <a:gd name="T15" fmla="*/ 1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7"/>
                  <a:gd name="T25" fmla="*/ 0 h 26"/>
                  <a:gd name="T26" fmla="*/ 227 w 227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7" h="26">
                    <a:moveTo>
                      <a:pt x="0" y="26"/>
                    </a:moveTo>
                    <a:lnTo>
                      <a:pt x="125" y="0"/>
                    </a:lnTo>
                    <a:lnTo>
                      <a:pt x="129" y="7"/>
                    </a:lnTo>
                    <a:lnTo>
                      <a:pt x="150" y="15"/>
                    </a:lnTo>
                    <a:lnTo>
                      <a:pt x="179" y="13"/>
                    </a:lnTo>
                    <a:lnTo>
                      <a:pt x="190" y="23"/>
                    </a:lnTo>
                    <a:lnTo>
                      <a:pt x="208" y="23"/>
                    </a:lnTo>
                    <a:lnTo>
                      <a:pt x="227" y="2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Line 297"/>
              <p:cNvSpPr>
                <a:spLocks noChangeShapeType="1"/>
              </p:cNvSpPr>
              <p:nvPr/>
            </p:nvSpPr>
            <p:spPr bwMode="auto">
              <a:xfrm flipV="1">
                <a:off x="2768" y="3130"/>
                <a:ext cx="30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5" name="Freeform 298"/>
              <p:cNvSpPr>
                <a:spLocks/>
              </p:cNvSpPr>
              <p:nvPr/>
            </p:nvSpPr>
            <p:spPr bwMode="auto">
              <a:xfrm>
                <a:off x="2613" y="3002"/>
                <a:ext cx="155" cy="130"/>
              </a:xfrm>
              <a:custGeom>
                <a:avLst/>
                <a:gdLst>
                  <a:gd name="T0" fmla="*/ 1 w 240"/>
                  <a:gd name="T1" fmla="*/ 1 h 206"/>
                  <a:gd name="T2" fmla="*/ 1 w 240"/>
                  <a:gd name="T3" fmla="*/ 1 h 206"/>
                  <a:gd name="T4" fmla="*/ 1 w 240"/>
                  <a:gd name="T5" fmla="*/ 1 h 206"/>
                  <a:gd name="T6" fmla="*/ 0 w 240"/>
                  <a:gd name="T7" fmla="*/ 0 h 2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"/>
                  <a:gd name="T13" fmla="*/ 0 h 206"/>
                  <a:gd name="T14" fmla="*/ 240 w 240"/>
                  <a:gd name="T15" fmla="*/ 206 h 2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" h="206">
                    <a:moveTo>
                      <a:pt x="240" y="206"/>
                    </a:moveTo>
                    <a:lnTo>
                      <a:pt x="202" y="135"/>
                    </a:lnTo>
                    <a:lnTo>
                      <a:pt x="40" y="69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6" name="Freeform 299"/>
              <p:cNvSpPr>
                <a:spLocks/>
              </p:cNvSpPr>
              <p:nvPr/>
            </p:nvSpPr>
            <p:spPr bwMode="auto">
              <a:xfrm>
                <a:off x="2559" y="3259"/>
                <a:ext cx="189" cy="90"/>
              </a:xfrm>
              <a:custGeom>
                <a:avLst/>
                <a:gdLst>
                  <a:gd name="T0" fmla="*/ 0 w 295"/>
                  <a:gd name="T1" fmla="*/ 1 h 146"/>
                  <a:gd name="T2" fmla="*/ 1 w 295"/>
                  <a:gd name="T3" fmla="*/ 1 h 146"/>
                  <a:gd name="T4" fmla="*/ 1 w 295"/>
                  <a:gd name="T5" fmla="*/ 1 h 146"/>
                  <a:gd name="T6" fmla="*/ 1 w 295"/>
                  <a:gd name="T7" fmla="*/ 1 h 146"/>
                  <a:gd name="T8" fmla="*/ 1 w 295"/>
                  <a:gd name="T9" fmla="*/ 1 h 146"/>
                  <a:gd name="T10" fmla="*/ 1 w 295"/>
                  <a:gd name="T11" fmla="*/ 1 h 146"/>
                  <a:gd name="T12" fmla="*/ 1 w 295"/>
                  <a:gd name="T13" fmla="*/ 1 h 146"/>
                  <a:gd name="T14" fmla="*/ 1 w 295"/>
                  <a:gd name="T15" fmla="*/ 1 h 146"/>
                  <a:gd name="T16" fmla="*/ 1 w 295"/>
                  <a:gd name="T17" fmla="*/ 1 h 146"/>
                  <a:gd name="T18" fmla="*/ 1 w 295"/>
                  <a:gd name="T19" fmla="*/ 1 h 146"/>
                  <a:gd name="T20" fmla="*/ 1 w 295"/>
                  <a:gd name="T21" fmla="*/ 1 h 146"/>
                  <a:gd name="T22" fmla="*/ 1 w 295"/>
                  <a:gd name="T23" fmla="*/ 1 h 146"/>
                  <a:gd name="T24" fmla="*/ 1 w 295"/>
                  <a:gd name="T25" fmla="*/ 1 h 146"/>
                  <a:gd name="T26" fmla="*/ 1 w 295"/>
                  <a:gd name="T27" fmla="*/ 1 h 146"/>
                  <a:gd name="T28" fmla="*/ 1 w 295"/>
                  <a:gd name="T29" fmla="*/ 1 h 146"/>
                  <a:gd name="T30" fmla="*/ 1 w 295"/>
                  <a:gd name="T31" fmla="*/ 0 h 146"/>
                  <a:gd name="T32" fmla="*/ 1 w 295"/>
                  <a:gd name="T33" fmla="*/ 1 h 14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5"/>
                  <a:gd name="T52" fmla="*/ 0 h 146"/>
                  <a:gd name="T53" fmla="*/ 295 w 295"/>
                  <a:gd name="T54" fmla="*/ 146 h 14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5" h="146">
                    <a:moveTo>
                      <a:pt x="0" y="77"/>
                    </a:moveTo>
                    <a:lnTo>
                      <a:pt x="17" y="102"/>
                    </a:lnTo>
                    <a:lnTo>
                      <a:pt x="40" y="92"/>
                    </a:lnTo>
                    <a:lnTo>
                      <a:pt x="48" y="94"/>
                    </a:lnTo>
                    <a:lnTo>
                      <a:pt x="55" y="102"/>
                    </a:lnTo>
                    <a:lnTo>
                      <a:pt x="67" y="103"/>
                    </a:lnTo>
                    <a:lnTo>
                      <a:pt x="82" y="100"/>
                    </a:lnTo>
                    <a:lnTo>
                      <a:pt x="97" y="103"/>
                    </a:lnTo>
                    <a:lnTo>
                      <a:pt x="105" y="113"/>
                    </a:lnTo>
                    <a:lnTo>
                      <a:pt x="126" y="144"/>
                    </a:lnTo>
                    <a:lnTo>
                      <a:pt x="132" y="146"/>
                    </a:lnTo>
                    <a:lnTo>
                      <a:pt x="142" y="146"/>
                    </a:lnTo>
                    <a:lnTo>
                      <a:pt x="215" y="96"/>
                    </a:lnTo>
                    <a:lnTo>
                      <a:pt x="226" y="88"/>
                    </a:lnTo>
                    <a:lnTo>
                      <a:pt x="192" y="17"/>
                    </a:lnTo>
                    <a:lnTo>
                      <a:pt x="203" y="0"/>
                    </a:lnTo>
                    <a:lnTo>
                      <a:pt x="295" y="4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7" name="Line 300"/>
              <p:cNvSpPr>
                <a:spLocks noChangeShapeType="1"/>
              </p:cNvSpPr>
              <p:nvPr/>
            </p:nvSpPr>
            <p:spPr bwMode="auto">
              <a:xfrm flipV="1">
                <a:off x="2527" y="3349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8" name="Line 301"/>
              <p:cNvSpPr>
                <a:spLocks noChangeShapeType="1"/>
              </p:cNvSpPr>
              <p:nvPr/>
            </p:nvSpPr>
            <p:spPr bwMode="auto">
              <a:xfrm>
                <a:off x="2527" y="3349"/>
                <a:ext cx="2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9" name="Line 302"/>
              <p:cNvSpPr>
                <a:spLocks noChangeShapeType="1"/>
              </p:cNvSpPr>
              <p:nvPr/>
            </p:nvSpPr>
            <p:spPr bwMode="auto">
              <a:xfrm>
                <a:off x="2529" y="3349"/>
                <a:ext cx="3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0" name="Line 303"/>
              <p:cNvSpPr>
                <a:spLocks noChangeShapeType="1"/>
              </p:cNvSpPr>
              <p:nvPr/>
            </p:nvSpPr>
            <p:spPr bwMode="auto">
              <a:xfrm flipH="1">
                <a:off x="2527" y="3354"/>
                <a:ext cx="2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1" name="Line 304"/>
              <p:cNvSpPr>
                <a:spLocks noChangeShapeType="1"/>
              </p:cNvSpPr>
              <p:nvPr/>
            </p:nvSpPr>
            <p:spPr bwMode="auto">
              <a:xfrm flipV="1">
                <a:off x="2651" y="3208"/>
                <a:ext cx="0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2" name="Line 305"/>
              <p:cNvSpPr>
                <a:spLocks noChangeShapeType="1"/>
              </p:cNvSpPr>
              <p:nvPr/>
            </p:nvSpPr>
            <p:spPr bwMode="auto">
              <a:xfrm>
                <a:off x="2651" y="3208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3" name="Line 306"/>
              <p:cNvSpPr>
                <a:spLocks noChangeShapeType="1"/>
              </p:cNvSpPr>
              <p:nvPr/>
            </p:nvSpPr>
            <p:spPr bwMode="auto">
              <a:xfrm>
                <a:off x="2655" y="3208"/>
                <a:ext cx="2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4" name="Line 307"/>
              <p:cNvSpPr>
                <a:spLocks noChangeShapeType="1"/>
              </p:cNvSpPr>
              <p:nvPr/>
            </p:nvSpPr>
            <p:spPr bwMode="auto">
              <a:xfrm flipH="1">
                <a:off x="2651" y="3210"/>
                <a:ext cx="4" cy="3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5" name="Line 308"/>
              <p:cNvSpPr>
                <a:spLocks noChangeShapeType="1"/>
              </p:cNvSpPr>
              <p:nvPr/>
            </p:nvSpPr>
            <p:spPr bwMode="auto">
              <a:xfrm flipV="1">
                <a:off x="2638" y="3090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6" name="Line 309"/>
              <p:cNvSpPr>
                <a:spLocks noChangeShapeType="1"/>
              </p:cNvSpPr>
              <p:nvPr/>
            </p:nvSpPr>
            <p:spPr bwMode="auto">
              <a:xfrm>
                <a:off x="2638" y="3090"/>
                <a:ext cx="7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7" name="Line 310"/>
              <p:cNvSpPr>
                <a:spLocks noChangeShapeType="1"/>
              </p:cNvSpPr>
              <p:nvPr/>
            </p:nvSpPr>
            <p:spPr bwMode="auto">
              <a:xfrm>
                <a:off x="2645" y="3090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8" name="Line 311"/>
              <p:cNvSpPr>
                <a:spLocks noChangeShapeType="1"/>
              </p:cNvSpPr>
              <p:nvPr/>
            </p:nvSpPr>
            <p:spPr bwMode="auto">
              <a:xfrm flipH="1">
                <a:off x="2638" y="3095"/>
                <a:ext cx="7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9" name="Line 312"/>
              <p:cNvSpPr>
                <a:spLocks noChangeShapeType="1"/>
              </p:cNvSpPr>
              <p:nvPr/>
            </p:nvSpPr>
            <p:spPr bwMode="auto">
              <a:xfrm flipV="1">
                <a:off x="2674" y="2982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0" name="Line 313"/>
              <p:cNvSpPr>
                <a:spLocks noChangeShapeType="1"/>
              </p:cNvSpPr>
              <p:nvPr/>
            </p:nvSpPr>
            <p:spPr bwMode="auto">
              <a:xfrm>
                <a:off x="2674" y="2982"/>
                <a:ext cx="5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1" name="Line 314"/>
              <p:cNvSpPr>
                <a:spLocks noChangeShapeType="1"/>
              </p:cNvSpPr>
              <p:nvPr/>
            </p:nvSpPr>
            <p:spPr bwMode="auto">
              <a:xfrm>
                <a:off x="2679" y="2982"/>
                <a:ext cx="1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2" name="Line 315"/>
              <p:cNvSpPr>
                <a:spLocks noChangeShapeType="1"/>
              </p:cNvSpPr>
              <p:nvPr/>
            </p:nvSpPr>
            <p:spPr bwMode="auto">
              <a:xfrm flipH="1">
                <a:off x="2674" y="2988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3" name="Freeform 316"/>
              <p:cNvSpPr>
                <a:spLocks/>
              </p:cNvSpPr>
              <p:nvPr/>
            </p:nvSpPr>
            <p:spPr bwMode="auto">
              <a:xfrm>
                <a:off x="2869" y="2947"/>
                <a:ext cx="75" cy="233"/>
              </a:xfrm>
              <a:custGeom>
                <a:avLst/>
                <a:gdLst>
                  <a:gd name="T0" fmla="*/ 1 w 116"/>
                  <a:gd name="T1" fmla="*/ 0 h 376"/>
                  <a:gd name="T2" fmla="*/ 0 w 116"/>
                  <a:gd name="T3" fmla="*/ 1 h 376"/>
                  <a:gd name="T4" fmla="*/ 1 w 116"/>
                  <a:gd name="T5" fmla="*/ 1 h 376"/>
                  <a:gd name="T6" fmla="*/ 1 w 116"/>
                  <a:gd name="T7" fmla="*/ 1 h 376"/>
                  <a:gd name="T8" fmla="*/ 1 w 116"/>
                  <a:gd name="T9" fmla="*/ 1 h 376"/>
                  <a:gd name="T10" fmla="*/ 1 w 116"/>
                  <a:gd name="T11" fmla="*/ 1 h 376"/>
                  <a:gd name="T12" fmla="*/ 1 w 116"/>
                  <a:gd name="T13" fmla="*/ 1 h 376"/>
                  <a:gd name="T14" fmla="*/ 1 w 116"/>
                  <a:gd name="T15" fmla="*/ 1 h 376"/>
                  <a:gd name="T16" fmla="*/ 1 w 116"/>
                  <a:gd name="T17" fmla="*/ 1 h 376"/>
                  <a:gd name="T18" fmla="*/ 1 w 116"/>
                  <a:gd name="T19" fmla="*/ 1 h 376"/>
                  <a:gd name="T20" fmla="*/ 1 w 116"/>
                  <a:gd name="T21" fmla="*/ 1 h 376"/>
                  <a:gd name="T22" fmla="*/ 1 w 116"/>
                  <a:gd name="T23" fmla="*/ 1 h 376"/>
                  <a:gd name="T24" fmla="*/ 1 w 116"/>
                  <a:gd name="T25" fmla="*/ 1 h 376"/>
                  <a:gd name="T26" fmla="*/ 1 w 116"/>
                  <a:gd name="T27" fmla="*/ 1 h 376"/>
                  <a:gd name="T28" fmla="*/ 1 w 116"/>
                  <a:gd name="T29" fmla="*/ 1 h 376"/>
                  <a:gd name="T30" fmla="*/ 1 w 116"/>
                  <a:gd name="T31" fmla="*/ 1 h 376"/>
                  <a:gd name="T32" fmla="*/ 1 w 116"/>
                  <a:gd name="T33" fmla="*/ 1 h 376"/>
                  <a:gd name="T34" fmla="*/ 1 w 116"/>
                  <a:gd name="T35" fmla="*/ 1 h 376"/>
                  <a:gd name="T36" fmla="*/ 1 w 116"/>
                  <a:gd name="T37" fmla="*/ 1 h 376"/>
                  <a:gd name="T38" fmla="*/ 1 w 116"/>
                  <a:gd name="T39" fmla="*/ 1 h 376"/>
                  <a:gd name="T40" fmla="*/ 1 w 116"/>
                  <a:gd name="T41" fmla="*/ 1 h 376"/>
                  <a:gd name="T42" fmla="*/ 1 w 116"/>
                  <a:gd name="T43" fmla="*/ 1 h 37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16"/>
                  <a:gd name="T67" fmla="*/ 0 h 376"/>
                  <a:gd name="T68" fmla="*/ 116 w 116"/>
                  <a:gd name="T69" fmla="*/ 376 h 37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16" h="376">
                    <a:moveTo>
                      <a:pt x="45" y="0"/>
                    </a:moveTo>
                    <a:lnTo>
                      <a:pt x="0" y="60"/>
                    </a:lnTo>
                    <a:lnTo>
                      <a:pt x="4" y="75"/>
                    </a:lnTo>
                    <a:lnTo>
                      <a:pt x="45" y="52"/>
                    </a:lnTo>
                    <a:lnTo>
                      <a:pt x="50" y="67"/>
                    </a:lnTo>
                    <a:lnTo>
                      <a:pt x="64" y="73"/>
                    </a:lnTo>
                    <a:lnTo>
                      <a:pt x="116" y="213"/>
                    </a:lnTo>
                    <a:lnTo>
                      <a:pt x="73" y="234"/>
                    </a:lnTo>
                    <a:lnTo>
                      <a:pt x="77" y="238"/>
                    </a:lnTo>
                    <a:lnTo>
                      <a:pt x="89" y="246"/>
                    </a:lnTo>
                    <a:lnTo>
                      <a:pt x="96" y="254"/>
                    </a:lnTo>
                    <a:lnTo>
                      <a:pt x="106" y="259"/>
                    </a:lnTo>
                    <a:lnTo>
                      <a:pt x="110" y="273"/>
                    </a:lnTo>
                    <a:lnTo>
                      <a:pt x="108" y="282"/>
                    </a:lnTo>
                    <a:lnTo>
                      <a:pt x="102" y="290"/>
                    </a:lnTo>
                    <a:lnTo>
                      <a:pt x="102" y="311"/>
                    </a:lnTo>
                    <a:lnTo>
                      <a:pt x="102" y="336"/>
                    </a:lnTo>
                    <a:lnTo>
                      <a:pt x="110" y="342"/>
                    </a:lnTo>
                    <a:lnTo>
                      <a:pt x="114" y="348"/>
                    </a:lnTo>
                    <a:lnTo>
                      <a:pt x="108" y="353"/>
                    </a:lnTo>
                    <a:lnTo>
                      <a:pt x="108" y="365"/>
                    </a:lnTo>
                    <a:lnTo>
                      <a:pt x="110" y="37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4" name="Freeform 317"/>
              <p:cNvSpPr>
                <a:spLocks/>
              </p:cNvSpPr>
              <p:nvPr/>
            </p:nvSpPr>
            <p:spPr bwMode="auto">
              <a:xfrm>
                <a:off x="2939" y="3180"/>
                <a:ext cx="55" cy="189"/>
              </a:xfrm>
              <a:custGeom>
                <a:avLst/>
                <a:gdLst>
                  <a:gd name="T0" fmla="*/ 0 w 82"/>
                  <a:gd name="T1" fmla="*/ 0 h 307"/>
                  <a:gd name="T2" fmla="*/ 1 w 82"/>
                  <a:gd name="T3" fmla="*/ 1 h 307"/>
                  <a:gd name="T4" fmla="*/ 1 w 82"/>
                  <a:gd name="T5" fmla="*/ 1 h 307"/>
                  <a:gd name="T6" fmla="*/ 1 w 82"/>
                  <a:gd name="T7" fmla="*/ 1 h 307"/>
                  <a:gd name="T8" fmla="*/ 1 w 82"/>
                  <a:gd name="T9" fmla="*/ 1 h 307"/>
                  <a:gd name="T10" fmla="*/ 1 w 82"/>
                  <a:gd name="T11" fmla="*/ 1 h 307"/>
                  <a:gd name="T12" fmla="*/ 1 w 82"/>
                  <a:gd name="T13" fmla="*/ 1 h 307"/>
                  <a:gd name="T14" fmla="*/ 1 w 82"/>
                  <a:gd name="T15" fmla="*/ 1 h 307"/>
                  <a:gd name="T16" fmla="*/ 1 w 82"/>
                  <a:gd name="T17" fmla="*/ 1 h 307"/>
                  <a:gd name="T18" fmla="*/ 1 w 82"/>
                  <a:gd name="T19" fmla="*/ 1 h 307"/>
                  <a:gd name="T20" fmla="*/ 1 w 82"/>
                  <a:gd name="T21" fmla="*/ 1 h 307"/>
                  <a:gd name="T22" fmla="*/ 1 w 82"/>
                  <a:gd name="T23" fmla="*/ 1 h 307"/>
                  <a:gd name="T24" fmla="*/ 1 w 82"/>
                  <a:gd name="T25" fmla="*/ 1 h 307"/>
                  <a:gd name="T26" fmla="*/ 1 w 82"/>
                  <a:gd name="T27" fmla="*/ 1 h 307"/>
                  <a:gd name="T28" fmla="*/ 1 w 82"/>
                  <a:gd name="T29" fmla="*/ 1 h 307"/>
                  <a:gd name="T30" fmla="*/ 1 w 82"/>
                  <a:gd name="T31" fmla="*/ 1 h 307"/>
                  <a:gd name="T32" fmla="*/ 1 w 82"/>
                  <a:gd name="T33" fmla="*/ 1 h 307"/>
                  <a:gd name="T34" fmla="*/ 1 w 82"/>
                  <a:gd name="T35" fmla="*/ 1 h 307"/>
                  <a:gd name="T36" fmla="*/ 1 w 82"/>
                  <a:gd name="T37" fmla="*/ 1 h 307"/>
                  <a:gd name="T38" fmla="*/ 1 w 82"/>
                  <a:gd name="T39" fmla="*/ 1 h 307"/>
                  <a:gd name="T40" fmla="*/ 1 w 82"/>
                  <a:gd name="T41" fmla="*/ 1 h 307"/>
                  <a:gd name="T42" fmla="*/ 1 w 82"/>
                  <a:gd name="T43" fmla="*/ 1 h 307"/>
                  <a:gd name="T44" fmla="*/ 1 w 82"/>
                  <a:gd name="T45" fmla="*/ 1 h 307"/>
                  <a:gd name="T46" fmla="*/ 1 w 82"/>
                  <a:gd name="T47" fmla="*/ 1 h 30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82"/>
                  <a:gd name="T73" fmla="*/ 0 h 307"/>
                  <a:gd name="T74" fmla="*/ 82 w 82"/>
                  <a:gd name="T75" fmla="*/ 307 h 307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82" h="307">
                    <a:moveTo>
                      <a:pt x="0" y="0"/>
                    </a:moveTo>
                    <a:lnTo>
                      <a:pt x="6" y="12"/>
                    </a:lnTo>
                    <a:lnTo>
                      <a:pt x="7" y="25"/>
                    </a:lnTo>
                    <a:lnTo>
                      <a:pt x="11" y="37"/>
                    </a:lnTo>
                    <a:lnTo>
                      <a:pt x="23" y="41"/>
                    </a:lnTo>
                    <a:lnTo>
                      <a:pt x="31" y="46"/>
                    </a:lnTo>
                    <a:lnTo>
                      <a:pt x="36" y="60"/>
                    </a:lnTo>
                    <a:lnTo>
                      <a:pt x="50" y="69"/>
                    </a:lnTo>
                    <a:lnTo>
                      <a:pt x="57" y="79"/>
                    </a:lnTo>
                    <a:lnTo>
                      <a:pt x="67" y="83"/>
                    </a:lnTo>
                    <a:lnTo>
                      <a:pt x="71" y="79"/>
                    </a:lnTo>
                    <a:lnTo>
                      <a:pt x="78" y="87"/>
                    </a:lnTo>
                    <a:lnTo>
                      <a:pt x="78" y="94"/>
                    </a:lnTo>
                    <a:lnTo>
                      <a:pt x="75" y="100"/>
                    </a:lnTo>
                    <a:lnTo>
                      <a:pt x="71" y="112"/>
                    </a:lnTo>
                    <a:lnTo>
                      <a:pt x="71" y="127"/>
                    </a:lnTo>
                    <a:lnTo>
                      <a:pt x="59" y="215"/>
                    </a:lnTo>
                    <a:lnTo>
                      <a:pt x="80" y="233"/>
                    </a:lnTo>
                    <a:lnTo>
                      <a:pt x="82" y="244"/>
                    </a:lnTo>
                    <a:lnTo>
                      <a:pt x="78" y="254"/>
                    </a:lnTo>
                    <a:lnTo>
                      <a:pt x="57" y="259"/>
                    </a:lnTo>
                    <a:lnTo>
                      <a:pt x="50" y="279"/>
                    </a:lnTo>
                    <a:lnTo>
                      <a:pt x="40" y="296"/>
                    </a:lnTo>
                    <a:lnTo>
                      <a:pt x="34" y="30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5" name="Line 318"/>
              <p:cNvSpPr>
                <a:spLocks noChangeShapeType="1"/>
              </p:cNvSpPr>
              <p:nvPr/>
            </p:nvSpPr>
            <p:spPr bwMode="auto">
              <a:xfrm flipV="1">
                <a:off x="2763" y="3340"/>
                <a:ext cx="0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6" name="Line 319"/>
              <p:cNvSpPr>
                <a:spLocks noChangeShapeType="1"/>
              </p:cNvSpPr>
              <p:nvPr/>
            </p:nvSpPr>
            <p:spPr bwMode="auto">
              <a:xfrm>
                <a:off x="2763" y="3340"/>
                <a:ext cx="6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7" name="Line 320"/>
              <p:cNvSpPr>
                <a:spLocks noChangeShapeType="1"/>
              </p:cNvSpPr>
              <p:nvPr/>
            </p:nvSpPr>
            <p:spPr bwMode="auto">
              <a:xfrm>
                <a:off x="2769" y="3340"/>
                <a:ext cx="0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8" name="Line 321"/>
              <p:cNvSpPr>
                <a:spLocks noChangeShapeType="1"/>
              </p:cNvSpPr>
              <p:nvPr/>
            </p:nvSpPr>
            <p:spPr bwMode="auto">
              <a:xfrm flipH="1">
                <a:off x="2763" y="3347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9" name="Line 322"/>
              <p:cNvSpPr>
                <a:spLocks noChangeShapeType="1"/>
              </p:cNvSpPr>
              <p:nvPr/>
            </p:nvSpPr>
            <p:spPr bwMode="auto">
              <a:xfrm flipV="1">
                <a:off x="2839" y="3143"/>
                <a:ext cx="0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0" name="Line 323"/>
              <p:cNvSpPr>
                <a:spLocks noChangeShapeType="1"/>
              </p:cNvSpPr>
              <p:nvPr/>
            </p:nvSpPr>
            <p:spPr bwMode="auto">
              <a:xfrm>
                <a:off x="2839" y="3143"/>
                <a:ext cx="5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1" name="Line 324"/>
              <p:cNvSpPr>
                <a:spLocks noChangeShapeType="1"/>
              </p:cNvSpPr>
              <p:nvPr/>
            </p:nvSpPr>
            <p:spPr bwMode="auto">
              <a:xfrm>
                <a:off x="2844" y="3143"/>
                <a:ext cx="2" cy="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2" name="Line 325"/>
              <p:cNvSpPr>
                <a:spLocks noChangeShapeType="1"/>
              </p:cNvSpPr>
              <p:nvPr/>
            </p:nvSpPr>
            <p:spPr bwMode="auto">
              <a:xfrm flipH="1">
                <a:off x="2839" y="3147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3" name="Line 326"/>
              <p:cNvSpPr>
                <a:spLocks noChangeShapeType="1"/>
              </p:cNvSpPr>
              <p:nvPr/>
            </p:nvSpPr>
            <p:spPr bwMode="auto">
              <a:xfrm flipV="1">
                <a:off x="2667" y="2782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Line 327"/>
              <p:cNvSpPr>
                <a:spLocks noChangeShapeType="1"/>
              </p:cNvSpPr>
              <p:nvPr/>
            </p:nvSpPr>
            <p:spPr bwMode="auto">
              <a:xfrm>
                <a:off x="2667" y="2782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5" name="Line 328"/>
              <p:cNvSpPr>
                <a:spLocks noChangeShapeType="1"/>
              </p:cNvSpPr>
              <p:nvPr/>
            </p:nvSpPr>
            <p:spPr bwMode="auto">
              <a:xfrm>
                <a:off x="2674" y="2782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6" name="Line 329"/>
              <p:cNvSpPr>
                <a:spLocks noChangeShapeType="1"/>
              </p:cNvSpPr>
              <p:nvPr/>
            </p:nvSpPr>
            <p:spPr bwMode="auto">
              <a:xfrm flipH="1">
                <a:off x="2667" y="2787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7" name="Freeform 330"/>
              <p:cNvSpPr>
                <a:spLocks/>
              </p:cNvSpPr>
              <p:nvPr/>
            </p:nvSpPr>
            <p:spPr bwMode="auto">
              <a:xfrm>
                <a:off x="3128" y="2797"/>
                <a:ext cx="136" cy="392"/>
              </a:xfrm>
              <a:custGeom>
                <a:avLst/>
                <a:gdLst>
                  <a:gd name="T0" fmla="*/ 0 w 211"/>
                  <a:gd name="T1" fmla="*/ 0 h 634"/>
                  <a:gd name="T2" fmla="*/ 0 w 211"/>
                  <a:gd name="T3" fmla="*/ 1 h 634"/>
                  <a:gd name="T4" fmla="*/ 1 w 211"/>
                  <a:gd name="T5" fmla="*/ 1 h 634"/>
                  <a:gd name="T6" fmla="*/ 1 w 211"/>
                  <a:gd name="T7" fmla="*/ 1 h 634"/>
                  <a:gd name="T8" fmla="*/ 1 w 211"/>
                  <a:gd name="T9" fmla="*/ 1 h 634"/>
                  <a:gd name="T10" fmla="*/ 1 w 211"/>
                  <a:gd name="T11" fmla="*/ 1 h 634"/>
                  <a:gd name="T12" fmla="*/ 1 w 211"/>
                  <a:gd name="T13" fmla="*/ 1 h 634"/>
                  <a:gd name="T14" fmla="*/ 1 w 211"/>
                  <a:gd name="T15" fmla="*/ 1 h 634"/>
                  <a:gd name="T16" fmla="*/ 1 w 211"/>
                  <a:gd name="T17" fmla="*/ 1 h 634"/>
                  <a:gd name="T18" fmla="*/ 1 w 211"/>
                  <a:gd name="T19" fmla="*/ 1 h 634"/>
                  <a:gd name="T20" fmla="*/ 1 w 211"/>
                  <a:gd name="T21" fmla="*/ 1 h 634"/>
                  <a:gd name="T22" fmla="*/ 1 w 211"/>
                  <a:gd name="T23" fmla="*/ 1 h 634"/>
                  <a:gd name="T24" fmla="*/ 1 w 211"/>
                  <a:gd name="T25" fmla="*/ 1 h 634"/>
                  <a:gd name="T26" fmla="*/ 1 w 211"/>
                  <a:gd name="T27" fmla="*/ 1 h 634"/>
                  <a:gd name="T28" fmla="*/ 1 w 211"/>
                  <a:gd name="T29" fmla="*/ 1 h 634"/>
                  <a:gd name="T30" fmla="*/ 1 w 211"/>
                  <a:gd name="T31" fmla="*/ 1 h 634"/>
                  <a:gd name="T32" fmla="*/ 1 w 211"/>
                  <a:gd name="T33" fmla="*/ 1 h 634"/>
                  <a:gd name="T34" fmla="*/ 1 w 211"/>
                  <a:gd name="T35" fmla="*/ 2 h 634"/>
                  <a:gd name="T36" fmla="*/ 1 w 211"/>
                  <a:gd name="T37" fmla="*/ 2 h 634"/>
                  <a:gd name="T38" fmla="*/ 1 w 211"/>
                  <a:gd name="T39" fmla="*/ 2 h 63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11"/>
                  <a:gd name="T61" fmla="*/ 0 h 634"/>
                  <a:gd name="T62" fmla="*/ 211 w 211"/>
                  <a:gd name="T63" fmla="*/ 634 h 63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11" h="634">
                    <a:moveTo>
                      <a:pt x="0" y="0"/>
                    </a:moveTo>
                    <a:lnTo>
                      <a:pt x="0" y="108"/>
                    </a:lnTo>
                    <a:lnTo>
                      <a:pt x="46" y="244"/>
                    </a:lnTo>
                    <a:lnTo>
                      <a:pt x="147" y="283"/>
                    </a:lnTo>
                    <a:lnTo>
                      <a:pt x="144" y="325"/>
                    </a:lnTo>
                    <a:lnTo>
                      <a:pt x="119" y="332"/>
                    </a:lnTo>
                    <a:lnTo>
                      <a:pt x="88" y="496"/>
                    </a:lnTo>
                    <a:lnTo>
                      <a:pt x="144" y="524"/>
                    </a:lnTo>
                    <a:lnTo>
                      <a:pt x="190" y="524"/>
                    </a:lnTo>
                    <a:lnTo>
                      <a:pt x="188" y="532"/>
                    </a:lnTo>
                    <a:lnTo>
                      <a:pt x="184" y="542"/>
                    </a:lnTo>
                    <a:lnTo>
                      <a:pt x="188" y="549"/>
                    </a:lnTo>
                    <a:lnTo>
                      <a:pt x="197" y="549"/>
                    </a:lnTo>
                    <a:lnTo>
                      <a:pt x="203" y="557"/>
                    </a:lnTo>
                    <a:lnTo>
                      <a:pt x="203" y="568"/>
                    </a:lnTo>
                    <a:lnTo>
                      <a:pt x="192" y="572"/>
                    </a:lnTo>
                    <a:lnTo>
                      <a:pt x="192" y="582"/>
                    </a:lnTo>
                    <a:lnTo>
                      <a:pt x="186" y="615"/>
                    </a:lnTo>
                    <a:lnTo>
                      <a:pt x="211" y="624"/>
                    </a:lnTo>
                    <a:lnTo>
                      <a:pt x="209" y="634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8" name="Line 331"/>
              <p:cNvSpPr>
                <a:spLocks noChangeShapeType="1"/>
              </p:cNvSpPr>
              <p:nvPr/>
            </p:nvSpPr>
            <p:spPr bwMode="auto">
              <a:xfrm>
                <a:off x="3263" y="3189"/>
                <a:ext cx="87" cy="4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9" name="Freeform 332"/>
              <p:cNvSpPr>
                <a:spLocks/>
              </p:cNvSpPr>
              <p:nvPr/>
            </p:nvSpPr>
            <p:spPr bwMode="auto">
              <a:xfrm>
                <a:off x="3390" y="2782"/>
                <a:ext cx="92" cy="320"/>
              </a:xfrm>
              <a:custGeom>
                <a:avLst/>
                <a:gdLst>
                  <a:gd name="T0" fmla="*/ 1 w 142"/>
                  <a:gd name="T1" fmla="*/ 1 h 519"/>
                  <a:gd name="T2" fmla="*/ 1 w 142"/>
                  <a:gd name="T3" fmla="*/ 1 h 519"/>
                  <a:gd name="T4" fmla="*/ 1 w 142"/>
                  <a:gd name="T5" fmla="*/ 1 h 519"/>
                  <a:gd name="T6" fmla="*/ 1 w 142"/>
                  <a:gd name="T7" fmla="*/ 1 h 519"/>
                  <a:gd name="T8" fmla="*/ 1 w 142"/>
                  <a:gd name="T9" fmla="*/ 1 h 519"/>
                  <a:gd name="T10" fmla="*/ 1 w 142"/>
                  <a:gd name="T11" fmla="*/ 1 h 519"/>
                  <a:gd name="T12" fmla="*/ 1 w 142"/>
                  <a:gd name="T13" fmla="*/ 1 h 519"/>
                  <a:gd name="T14" fmla="*/ 1 w 142"/>
                  <a:gd name="T15" fmla="*/ 1 h 519"/>
                  <a:gd name="T16" fmla="*/ 1 w 142"/>
                  <a:gd name="T17" fmla="*/ 1 h 519"/>
                  <a:gd name="T18" fmla="*/ 1 w 142"/>
                  <a:gd name="T19" fmla="*/ 1 h 519"/>
                  <a:gd name="T20" fmla="*/ 1 w 142"/>
                  <a:gd name="T21" fmla="*/ 1 h 519"/>
                  <a:gd name="T22" fmla="*/ 1 w 142"/>
                  <a:gd name="T23" fmla="*/ 1 h 519"/>
                  <a:gd name="T24" fmla="*/ 1 w 142"/>
                  <a:gd name="T25" fmla="*/ 1 h 519"/>
                  <a:gd name="T26" fmla="*/ 1 w 142"/>
                  <a:gd name="T27" fmla="*/ 1 h 519"/>
                  <a:gd name="T28" fmla="*/ 1 w 142"/>
                  <a:gd name="T29" fmla="*/ 1 h 519"/>
                  <a:gd name="T30" fmla="*/ 1 w 142"/>
                  <a:gd name="T31" fmla="*/ 1 h 519"/>
                  <a:gd name="T32" fmla="*/ 1 w 142"/>
                  <a:gd name="T33" fmla="*/ 1 h 519"/>
                  <a:gd name="T34" fmla="*/ 1 w 142"/>
                  <a:gd name="T35" fmla="*/ 1 h 519"/>
                  <a:gd name="T36" fmla="*/ 1 w 142"/>
                  <a:gd name="T37" fmla="*/ 1 h 519"/>
                  <a:gd name="T38" fmla="*/ 1 w 142"/>
                  <a:gd name="T39" fmla="*/ 1 h 519"/>
                  <a:gd name="T40" fmla="*/ 1 w 142"/>
                  <a:gd name="T41" fmla="*/ 1 h 519"/>
                  <a:gd name="T42" fmla="*/ 1 w 142"/>
                  <a:gd name="T43" fmla="*/ 1 h 519"/>
                  <a:gd name="T44" fmla="*/ 1 w 142"/>
                  <a:gd name="T45" fmla="*/ 1 h 519"/>
                  <a:gd name="T46" fmla="*/ 1 w 142"/>
                  <a:gd name="T47" fmla="*/ 1 h 519"/>
                  <a:gd name="T48" fmla="*/ 1 w 142"/>
                  <a:gd name="T49" fmla="*/ 1 h 519"/>
                  <a:gd name="T50" fmla="*/ 1 w 142"/>
                  <a:gd name="T51" fmla="*/ 1 h 519"/>
                  <a:gd name="T52" fmla="*/ 1 w 142"/>
                  <a:gd name="T53" fmla="*/ 1 h 519"/>
                  <a:gd name="T54" fmla="*/ 1 w 142"/>
                  <a:gd name="T55" fmla="*/ 1 h 519"/>
                  <a:gd name="T56" fmla="*/ 1 w 142"/>
                  <a:gd name="T57" fmla="*/ 1 h 519"/>
                  <a:gd name="T58" fmla="*/ 0 w 142"/>
                  <a:gd name="T59" fmla="*/ 0 h 51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42"/>
                  <a:gd name="T91" fmla="*/ 0 h 519"/>
                  <a:gd name="T92" fmla="*/ 142 w 142"/>
                  <a:gd name="T93" fmla="*/ 519 h 519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42" h="519">
                    <a:moveTo>
                      <a:pt x="142" y="519"/>
                    </a:moveTo>
                    <a:lnTo>
                      <a:pt x="131" y="480"/>
                    </a:lnTo>
                    <a:lnTo>
                      <a:pt x="87" y="442"/>
                    </a:lnTo>
                    <a:lnTo>
                      <a:pt x="60" y="430"/>
                    </a:lnTo>
                    <a:lnTo>
                      <a:pt x="60" y="415"/>
                    </a:lnTo>
                    <a:lnTo>
                      <a:pt x="60" y="403"/>
                    </a:lnTo>
                    <a:lnTo>
                      <a:pt x="52" y="388"/>
                    </a:lnTo>
                    <a:lnTo>
                      <a:pt x="50" y="369"/>
                    </a:lnTo>
                    <a:lnTo>
                      <a:pt x="56" y="348"/>
                    </a:lnTo>
                    <a:lnTo>
                      <a:pt x="62" y="332"/>
                    </a:lnTo>
                    <a:lnTo>
                      <a:pt x="58" y="315"/>
                    </a:lnTo>
                    <a:lnTo>
                      <a:pt x="52" y="309"/>
                    </a:lnTo>
                    <a:lnTo>
                      <a:pt x="47" y="286"/>
                    </a:lnTo>
                    <a:lnTo>
                      <a:pt x="48" y="283"/>
                    </a:lnTo>
                    <a:lnTo>
                      <a:pt x="56" y="277"/>
                    </a:lnTo>
                    <a:lnTo>
                      <a:pt x="56" y="271"/>
                    </a:lnTo>
                    <a:lnTo>
                      <a:pt x="52" y="256"/>
                    </a:lnTo>
                    <a:lnTo>
                      <a:pt x="50" y="248"/>
                    </a:lnTo>
                    <a:lnTo>
                      <a:pt x="52" y="237"/>
                    </a:lnTo>
                    <a:lnTo>
                      <a:pt x="56" y="225"/>
                    </a:lnTo>
                    <a:lnTo>
                      <a:pt x="56" y="213"/>
                    </a:lnTo>
                    <a:lnTo>
                      <a:pt x="54" y="190"/>
                    </a:lnTo>
                    <a:lnTo>
                      <a:pt x="52" y="169"/>
                    </a:lnTo>
                    <a:lnTo>
                      <a:pt x="45" y="160"/>
                    </a:lnTo>
                    <a:lnTo>
                      <a:pt x="39" y="146"/>
                    </a:lnTo>
                    <a:lnTo>
                      <a:pt x="31" y="139"/>
                    </a:lnTo>
                    <a:lnTo>
                      <a:pt x="22" y="129"/>
                    </a:lnTo>
                    <a:lnTo>
                      <a:pt x="16" y="127"/>
                    </a:lnTo>
                    <a:lnTo>
                      <a:pt x="2" y="100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0" name="Freeform 333"/>
              <p:cNvSpPr>
                <a:spLocks/>
              </p:cNvSpPr>
              <p:nvPr/>
            </p:nvSpPr>
            <p:spPr bwMode="auto">
              <a:xfrm>
                <a:off x="3311" y="3307"/>
                <a:ext cx="79" cy="25"/>
              </a:xfrm>
              <a:custGeom>
                <a:avLst/>
                <a:gdLst>
                  <a:gd name="T0" fmla="*/ 0 w 122"/>
                  <a:gd name="T1" fmla="*/ 1 h 42"/>
                  <a:gd name="T2" fmla="*/ 1 w 122"/>
                  <a:gd name="T3" fmla="*/ 1 h 42"/>
                  <a:gd name="T4" fmla="*/ 1 w 122"/>
                  <a:gd name="T5" fmla="*/ 0 h 42"/>
                  <a:gd name="T6" fmla="*/ 0 60000 65536"/>
                  <a:gd name="T7" fmla="*/ 0 60000 65536"/>
                  <a:gd name="T8" fmla="*/ 0 60000 65536"/>
                  <a:gd name="T9" fmla="*/ 0 w 122"/>
                  <a:gd name="T10" fmla="*/ 0 h 42"/>
                  <a:gd name="T11" fmla="*/ 122 w 122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2" h="42">
                    <a:moveTo>
                      <a:pt x="0" y="42"/>
                    </a:moveTo>
                    <a:lnTo>
                      <a:pt x="101" y="36"/>
                    </a:lnTo>
                    <a:lnTo>
                      <a:pt x="122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1" name="Line 334"/>
              <p:cNvSpPr>
                <a:spLocks noChangeShapeType="1"/>
              </p:cNvSpPr>
              <p:nvPr/>
            </p:nvSpPr>
            <p:spPr bwMode="auto">
              <a:xfrm flipH="1" flipV="1">
                <a:off x="3390" y="3307"/>
                <a:ext cx="42" cy="2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2" name="Freeform 335"/>
              <p:cNvSpPr>
                <a:spLocks/>
              </p:cNvSpPr>
              <p:nvPr/>
            </p:nvSpPr>
            <p:spPr bwMode="auto">
              <a:xfrm>
                <a:off x="3335" y="3238"/>
                <a:ext cx="55" cy="69"/>
              </a:xfrm>
              <a:custGeom>
                <a:avLst/>
                <a:gdLst>
                  <a:gd name="T0" fmla="*/ 1 w 84"/>
                  <a:gd name="T1" fmla="*/ 0 h 114"/>
                  <a:gd name="T2" fmla="*/ 0 w 84"/>
                  <a:gd name="T3" fmla="*/ 1 h 114"/>
                  <a:gd name="T4" fmla="*/ 1 w 84"/>
                  <a:gd name="T5" fmla="*/ 1 h 114"/>
                  <a:gd name="T6" fmla="*/ 0 60000 65536"/>
                  <a:gd name="T7" fmla="*/ 0 60000 65536"/>
                  <a:gd name="T8" fmla="*/ 0 60000 65536"/>
                  <a:gd name="T9" fmla="*/ 0 w 84"/>
                  <a:gd name="T10" fmla="*/ 0 h 114"/>
                  <a:gd name="T11" fmla="*/ 84 w 84"/>
                  <a:gd name="T12" fmla="*/ 114 h 1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4" h="114">
                    <a:moveTo>
                      <a:pt x="23" y="0"/>
                    </a:moveTo>
                    <a:lnTo>
                      <a:pt x="0" y="64"/>
                    </a:lnTo>
                    <a:lnTo>
                      <a:pt x="84" y="114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3" name="Line 336"/>
              <p:cNvSpPr>
                <a:spLocks noChangeShapeType="1"/>
              </p:cNvSpPr>
              <p:nvPr/>
            </p:nvSpPr>
            <p:spPr bwMode="auto">
              <a:xfrm flipV="1">
                <a:off x="3418" y="3108"/>
                <a:ext cx="40" cy="24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4" name="Line 337"/>
              <p:cNvSpPr>
                <a:spLocks noChangeShapeType="1"/>
              </p:cNvSpPr>
              <p:nvPr/>
            </p:nvSpPr>
            <p:spPr bwMode="auto">
              <a:xfrm flipV="1">
                <a:off x="3348" y="3132"/>
                <a:ext cx="70" cy="3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5" name="Line 338"/>
              <p:cNvSpPr>
                <a:spLocks noChangeShapeType="1"/>
              </p:cNvSpPr>
              <p:nvPr/>
            </p:nvSpPr>
            <p:spPr bwMode="auto">
              <a:xfrm flipH="1" flipV="1">
                <a:off x="3348" y="3169"/>
                <a:ext cx="29" cy="49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6" name="Line 339"/>
              <p:cNvSpPr>
                <a:spLocks noChangeShapeType="1"/>
              </p:cNvSpPr>
              <p:nvPr/>
            </p:nvSpPr>
            <p:spPr bwMode="auto">
              <a:xfrm flipV="1">
                <a:off x="3350" y="3218"/>
                <a:ext cx="27" cy="2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7" name="Freeform 340"/>
              <p:cNvSpPr>
                <a:spLocks/>
              </p:cNvSpPr>
              <p:nvPr/>
            </p:nvSpPr>
            <p:spPr bwMode="auto">
              <a:xfrm>
                <a:off x="3196" y="3332"/>
                <a:ext cx="75" cy="22"/>
              </a:xfrm>
              <a:custGeom>
                <a:avLst/>
                <a:gdLst>
                  <a:gd name="T0" fmla="*/ 1 w 117"/>
                  <a:gd name="T1" fmla="*/ 1 h 36"/>
                  <a:gd name="T2" fmla="*/ 1 w 117"/>
                  <a:gd name="T3" fmla="*/ 1 h 36"/>
                  <a:gd name="T4" fmla="*/ 1 w 117"/>
                  <a:gd name="T5" fmla="*/ 1 h 36"/>
                  <a:gd name="T6" fmla="*/ 1 w 117"/>
                  <a:gd name="T7" fmla="*/ 0 h 36"/>
                  <a:gd name="T8" fmla="*/ 1 w 117"/>
                  <a:gd name="T9" fmla="*/ 1 h 36"/>
                  <a:gd name="T10" fmla="*/ 1 w 117"/>
                  <a:gd name="T11" fmla="*/ 1 h 36"/>
                  <a:gd name="T12" fmla="*/ 0 w 117"/>
                  <a:gd name="T13" fmla="*/ 1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36"/>
                  <a:gd name="T23" fmla="*/ 117 w 117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36">
                    <a:moveTo>
                      <a:pt x="117" y="25"/>
                    </a:moveTo>
                    <a:lnTo>
                      <a:pt x="111" y="13"/>
                    </a:lnTo>
                    <a:lnTo>
                      <a:pt x="79" y="23"/>
                    </a:lnTo>
                    <a:lnTo>
                      <a:pt x="63" y="0"/>
                    </a:lnTo>
                    <a:lnTo>
                      <a:pt x="44" y="8"/>
                    </a:lnTo>
                    <a:lnTo>
                      <a:pt x="48" y="23"/>
                    </a:lnTo>
                    <a:lnTo>
                      <a:pt x="0" y="36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8" name="Freeform 341"/>
              <p:cNvSpPr>
                <a:spLocks/>
              </p:cNvSpPr>
              <p:nvPr/>
            </p:nvSpPr>
            <p:spPr bwMode="auto">
              <a:xfrm>
                <a:off x="3122" y="3189"/>
                <a:ext cx="141" cy="75"/>
              </a:xfrm>
              <a:custGeom>
                <a:avLst/>
                <a:gdLst>
                  <a:gd name="T0" fmla="*/ 0 w 215"/>
                  <a:gd name="T1" fmla="*/ 1 h 123"/>
                  <a:gd name="T2" fmla="*/ 1 w 215"/>
                  <a:gd name="T3" fmla="*/ 1 h 123"/>
                  <a:gd name="T4" fmla="*/ 1 w 215"/>
                  <a:gd name="T5" fmla="*/ 1 h 123"/>
                  <a:gd name="T6" fmla="*/ 1 w 215"/>
                  <a:gd name="T7" fmla="*/ 1 h 123"/>
                  <a:gd name="T8" fmla="*/ 1 w 215"/>
                  <a:gd name="T9" fmla="*/ 1 h 123"/>
                  <a:gd name="T10" fmla="*/ 1 w 215"/>
                  <a:gd name="T11" fmla="*/ 1 h 123"/>
                  <a:gd name="T12" fmla="*/ 1 w 215"/>
                  <a:gd name="T13" fmla="*/ 1 h 123"/>
                  <a:gd name="T14" fmla="*/ 1 w 215"/>
                  <a:gd name="T15" fmla="*/ 1 h 123"/>
                  <a:gd name="T16" fmla="*/ 1 w 215"/>
                  <a:gd name="T17" fmla="*/ 1 h 123"/>
                  <a:gd name="T18" fmla="*/ 1 w 215"/>
                  <a:gd name="T19" fmla="*/ 1 h 123"/>
                  <a:gd name="T20" fmla="*/ 1 w 215"/>
                  <a:gd name="T21" fmla="*/ 1 h 123"/>
                  <a:gd name="T22" fmla="*/ 1 w 215"/>
                  <a:gd name="T23" fmla="*/ 1 h 123"/>
                  <a:gd name="T24" fmla="*/ 1 w 215"/>
                  <a:gd name="T25" fmla="*/ 1 h 123"/>
                  <a:gd name="T26" fmla="*/ 1 w 215"/>
                  <a:gd name="T27" fmla="*/ 1 h 123"/>
                  <a:gd name="T28" fmla="*/ 1 w 215"/>
                  <a:gd name="T29" fmla="*/ 1 h 123"/>
                  <a:gd name="T30" fmla="*/ 1 w 215"/>
                  <a:gd name="T31" fmla="*/ 1 h 123"/>
                  <a:gd name="T32" fmla="*/ 1 w 215"/>
                  <a:gd name="T33" fmla="*/ 1 h 123"/>
                  <a:gd name="T34" fmla="*/ 1 w 215"/>
                  <a:gd name="T35" fmla="*/ 1 h 123"/>
                  <a:gd name="T36" fmla="*/ 1 w 215"/>
                  <a:gd name="T37" fmla="*/ 1 h 123"/>
                  <a:gd name="T38" fmla="*/ 1 w 215"/>
                  <a:gd name="T39" fmla="*/ 1 h 123"/>
                  <a:gd name="T40" fmla="*/ 1 w 215"/>
                  <a:gd name="T41" fmla="*/ 1 h 123"/>
                  <a:gd name="T42" fmla="*/ 1 w 215"/>
                  <a:gd name="T43" fmla="*/ 1 h 123"/>
                  <a:gd name="T44" fmla="*/ 1 w 215"/>
                  <a:gd name="T45" fmla="*/ 1 h 123"/>
                  <a:gd name="T46" fmla="*/ 1 w 215"/>
                  <a:gd name="T47" fmla="*/ 1 h 123"/>
                  <a:gd name="T48" fmla="*/ 1 w 215"/>
                  <a:gd name="T49" fmla="*/ 1 h 123"/>
                  <a:gd name="T50" fmla="*/ 1 w 215"/>
                  <a:gd name="T51" fmla="*/ 1 h 123"/>
                  <a:gd name="T52" fmla="*/ 1 w 215"/>
                  <a:gd name="T53" fmla="*/ 0 h 12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15"/>
                  <a:gd name="T82" fmla="*/ 0 h 123"/>
                  <a:gd name="T83" fmla="*/ 215 w 215"/>
                  <a:gd name="T84" fmla="*/ 123 h 12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15" h="123">
                    <a:moveTo>
                      <a:pt x="0" y="119"/>
                    </a:moveTo>
                    <a:lnTo>
                      <a:pt x="59" y="119"/>
                    </a:lnTo>
                    <a:lnTo>
                      <a:pt x="67" y="119"/>
                    </a:lnTo>
                    <a:lnTo>
                      <a:pt x="80" y="123"/>
                    </a:lnTo>
                    <a:lnTo>
                      <a:pt x="92" y="119"/>
                    </a:lnTo>
                    <a:lnTo>
                      <a:pt x="109" y="119"/>
                    </a:lnTo>
                    <a:lnTo>
                      <a:pt x="113" y="111"/>
                    </a:lnTo>
                    <a:lnTo>
                      <a:pt x="113" y="101"/>
                    </a:lnTo>
                    <a:lnTo>
                      <a:pt x="113" y="96"/>
                    </a:lnTo>
                    <a:lnTo>
                      <a:pt x="121" y="90"/>
                    </a:lnTo>
                    <a:lnTo>
                      <a:pt x="128" y="90"/>
                    </a:lnTo>
                    <a:lnTo>
                      <a:pt x="132" y="88"/>
                    </a:lnTo>
                    <a:lnTo>
                      <a:pt x="132" y="82"/>
                    </a:lnTo>
                    <a:lnTo>
                      <a:pt x="136" y="78"/>
                    </a:lnTo>
                    <a:lnTo>
                      <a:pt x="146" y="80"/>
                    </a:lnTo>
                    <a:lnTo>
                      <a:pt x="151" y="78"/>
                    </a:lnTo>
                    <a:lnTo>
                      <a:pt x="157" y="69"/>
                    </a:lnTo>
                    <a:lnTo>
                      <a:pt x="165" y="65"/>
                    </a:lnTo>
                    <a:lnTo>
                      <a:pt x="165" y="57"/>
                    </a:lnTo>
                    <a:lnTo>
                      <a:pt x="174" y="53"/>
                    </a:lnTo>
                    <a:lnTo>
                      <a:pt x="182" y="46"/>
                    </a:lnTo>
                    <a:lnTo>
                      <a:pt x="192" y="36"/>
                    </a:lnTo>
                    <a:lnTo>
                      <a:pt x="182" y="30"/>
                    </a:lnTo>
                    <a:lnTo>
                      <a:pt x="192" y="23"/>
                    </a:lnTo>
                    <a:lnTo>
                      <a:pt x="199" y="17"/>
                    </a:lnTo>
                    <a:lnTo>
                      <a:pt x="207" y="13"/>
                    </a:lnTo>
                    <a:lnTo>
                      <a:pt x="215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9" name="Freeform 342"/>
              <p:cNvSpPr>
                <a:spLocks/>
              </p:cNvSpPr>
              <p:nvPr/>
            </p:nvSpPr>
            <p:spPr bwMode="auto">
              <a:xfrm>
                <a:off x="3115" y="3263"/>
                <a:ext cx="25" cy="16"/>
              </a:xfrm>
              <a:custGeom>
                <a:avLst/>
                <a:gdLst>
                  <a:gd name="T0" fmla="*/ 1 w 39"/>
                  <a:gd name="T1" fmla="*/ 1 h 28"/>
                  <a:gd name="T2" fmla="*/ 1 w 39"/>
                  <a:gd name="T3" fmla="*/ 1 h 28"/>
                  <a:gd name="T4" fmla="*/ 0 w 39"/>
                  <a:gd name="T5" fmla="*/ 0 h 28"/>
                  <a:gd name="T6" fmla="*/ 1 w 39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28"/>
                  <a:gd name="T14" fmla="*/ 39 w 39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28">
                    <a:moveTo>
                      <a:pt x="39" y="28"/>
                    </a:moveTo>
                    <a:lnTo>
                      <a:pt x="22" y="21"/>
                    </a:ln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0" name="Line 343"/>
              <p:cNvSpPr>
                <a:spLocks noChangeShapeType="1"/>
              </p:cNvSpPr>
              <p:nvPr/>
            </p:nvSpPr>
            <p:spPr bwMode="auto">
              <a:xfrm flipV="1">
                <a:off x="3115" y="3362"/>
                <a:ext cx="1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1" name="Line 344"/>
              <p:cNvSpPr>
                <a:spLocks noChangeShapeType="1"/>
              </p:cNvSpPr>
              <p:nvPr/>
            </p:nvSpPr>
            <p:spPr bwMode="auto">
              <a:xfrm>
                <a:off x="3115" y="3362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2" name="Line 345"/>
              <p:cNvSpPr>
                <a:spLocks noChangeShapeType="1"/>
              </p:cNvSpPr>
              <p:nvPr/>
            </p:nvSpPr>
            <p:spPr bwMode="auto">
              <a:xfrm>
                <a:off x="3119" y="3362"/>
                <a:ext cx="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3" name="Line 346"/>
              <p:cNvSpPr>
                <a:spLocks noChangeShapeType="1"/>
              </p:cNvSpPr>
              <p:nvPr/>
            </p:nvSpPr>
            <p:spPr bwMode="auto">
              <a:xfrm flipH="1">
                <a:off x="3115" y="3367"/>
                <a:ext cx="4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4" name="Line 347"/>
              <p:cNvSpPr>
                <a:spLocks noChangeShapeType="1"/>
              </p:cNvSpPr>
              <p:nvPr/>
            </p:nvSpPr>
            <p:spPr bwMode="auto">
              <a:xfrm>
                <a:off x="3140" y="3279"/>
                <a:ext cx="35" cy="1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5" name="Freeform 348"/>
              <p:cNvSpPr>
                <a:spLocks/>
              </p:cNvSpPr>
              <p:nvPr/>
            </p:nvSpPr>
            <p:spPr bwMode="auto">
              <a:xfrm>
                <a:off x="3140" y="3279"/>
                <a:ext cx="60" cy="75"/>
              </a:xfrm>
              <a:custGeom>
                <a:avLst/>
                <a:gdLst>
                  <a:gd name="T0" fmla="*/ 0 w 94"/>
                  <a:gd name="T1" fmla="*/ 0 h 121"/>
                  <a:gd name="T2" fmla="*/ 1 w 94"/>
                  <a:gd name="T3" fmla="*/ 1 h 121"/>
                  <a:gd name="T4" fmla="*/ 1 w 94"/>
                  <a:gd name="T5" fmla="*/ 1 h 121"/>
                  <a:gd name="T6" fmla="*/ 1 w 94"/>
                  <a:gd name="T7" fmla="*/ 1 h 121"/>
                  <a:gd name="T8" fmla="*/ 1 w 94"/>
                  <a:gd name="T9" fmla="*/ 1 h 121"/>
                  <a:gd name="T10" fmla="*/ 1 w 94"/>
                  <a:gd name="T11" fmla="*/ 1 h 121"/>
                  <a:gd name="T12" fmla="*/ 1 w 94"/>
                  <a:gd name="T13" fmla="*/ 1 h 121"/>
                  <a:gd name="T14" fmla="*/ 1 w 94"/>
                  <a:gd name="T15" fmla="*/ 1 h 121"/>
                  <a:gd name="T16" fmla="*/ 1 w 94"/>
                  <a:gd name="T17" fmla="*/ 1 h 121"/>
                  <a:gd name="T18" fmla="*/ 1 w 94"/>
                  <a:gd name="T19" fmla="*/ 1 h 121"/>
                  <a:gd name="T20" fmla="*/ 1 w 94"/>
                  <a:gd name="T21" fmla="*/ 1 h 121"/>
                  <a:gd name="T22" fmla="*/ 1 w 94"/>
                  <a:gd name="T23" fmla="*/ 1 h 12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4"/>
                  <a:gd name="T37" fmla="*/ 0 h 121"/>
                  <a:gd name="T38" fmla="*/ 94 w 94"/>
                  <a:gd name="T39" fmla="*/ 121 h 12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4" h="121">
                    <a:moveTo>
                      <a:pt x="0" y="0"/>
                    </a:moveTo>
                    <a:lnTo>
                      <a:pt x="54" y="27"/>
                    </a:lnTo>
                    <a:lnTo>
                      <a:pt x="54" y="68"/>
                    </a:lnTo>
                    <a:lnTo>
                      <a:pt x="94" y="81"/>
                    </a:lnTo>
                    <a:lnTo>
                      <a:pt x="94" y="83"/>
                    </a:lnTo>
                    <a:lnTo>
                      <a:pt x="92" y="89"/>
                    </a:lnTo>
                    <a:lnTo>
                      <a:pt x="82" y="100"/>
                    </a:lnTo>
                    <a:lnTo>
                      <a:pt x="75" y="102"/>
                    </a:lnTo>
                    <a:lnTo>
                      <a:pt x="71" y="106"/>
                    </a:lnTo>
                    <a:lnTo>
                      <a:pt x="75" y="112"/>
                    </a:lnTo>
                    <a:lnTo>
                      <a:pt x="84" y="118"/>
                    </a:lnTo>
                    <a:lnTo>
                      <a:pt x="86" y="12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6" name="Line 349"/>
              <p:cNvSpPr>
                <a:spLocks noChangeShapeType="1"/>
              </p:cNvSpPr>
              <p:nvPr/>
            </p:nvSpPr>
            <p:spPr bwMode="auto">
              <a:xfrm flipV="1">
                <a:off x="3271" y="3332"/>
                <a:ext cx="40" cy="1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7" name="Line 350"/>
              <p:cNvSpPr>
                <a:spLocks noChangeShapeType="1"/>
              </p:cNvSpPr>
              <p:nvPr/>
            </p:nvSpPr>
            <p:spPr bwMode="auto">
              <a:xfrm flipV="1">
                <a:off x="3212" y="3358"/>
                <a:ext cx="1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8" name="Line 351"/>
              <p:cNvSpPr>
                <a:spLocks noChangeShapeType="1"/>
              </p:cNvSpPr>
              <p:nvPr/>
            </p:nvSpPr>
            <p:spPr bwMode="auto">
              <a:xfrm>
                <a:off x="3212" y="3358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9" name="Line 352"/>
              <p:cNvSpPr>
                <a:spLocks noChangeShapeType="1"/>
              </p:cNvSpPr>
              <p:nvPr/>
            </p:nvSpPr>
            <p:spPr bwMode="auto">
              <a:xfrm>
                <a:off x="3218" y="3358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0" name="Line 353"/>
              <p:cNvSpPr>
                <a:spLocks noChangeShapeType="1"/>
              </p:cNvSpPr>
              <p:nvPr/>
            </p:nvSpPr>
            <p:spPr bwMode="auto">
              <a:xfrm flipH="1">
                <a:off x="3212" y="3364"/>
                <a:ext cx="6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1" name="Line 354"/>
              <p:cNvSpPr>
                <a:spLocks noChangeShapeType="1"/>
              </p:cNvSpPr>
              <p:nvPr/>
            </p:nvSpPr>
            <p:spPr bwMode="auto">
              <a:xfrm flipV="1">
                <a:off x="3214" y="3332"/>
                <a:ext cx="2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Line 355"/>
              <p:cNvSpPr>
                <a:spLocks noChangeShapeType="1"/>
              </p:cNvSpPr>
              <p:nvPr/>
            </p:nvSpPr>
            <p:spPr bwMode="auto">
              <a:xfrm>
                <a:off x="3214" y="3332"/>
                <a:ext cx="7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3" name="Line 356"/>
              <p:cNvSpPr>
                <a:spLocks noChangeShapeType="1"/>
              </p:cNvSpPr>
              <p:nvPr/>
            </p:nvSpPr>
            <p:spPr bwMode="auto">
              <a:xfrm>
                <a:off x="3221" y="3332"/>
                <a:ext cx="0" cy="7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4" name="Line 357"/>
              <p:cNvSpPr>
                <a:spLocks noChangeShapeType="1"/>
              </p:cNvSpPr>
              <p:nvPr/>
            </p:nvSpPr>
            <p:spPr bwMode="auto">
              <a:xfrm flipH="1">
                <a:off x="3214" y="3339"/>
                <a:ext cx="7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5" name="Line 358"/>
              <p:cNvSpPr>
                <a:spLocks noChangeShapeType="1"/>
              </p:cNvSpPr>
              <p:nvPr/>
            </p:nvSpPr>
            <p:spPr bwMode="auto">
              <a:xfrm flipV="1">
                <a:off x="3285" y="3058"/>
                <a:ext cx="0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6" name="Line 359"/>
              <p:cNvSpPr>
                <a:spLocks noChangeShapeType="1"/>
              </p:cNvSpPr>
              <p:nvPr/>
            </p:nvSpPr>
            <p:spPr bwMode="auto">
              <a:xfrm>
                <a:off x="3285" y="3058"/>
                <a:ext cx="5" cy="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7" name="Line 360"/>
              <p:cNvSpPr>
                <a:spLocks noChangeShapeType="1"/>
              </p:cNvSpPr>
              <p:nvPr/>
            </p:nvSpPr>
            <p:spPr bwMode="auto">
              <a:xfrm>
                <a:off x="3290" y="3058"/>
                <a:ext cx="2" cy="6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Line 361"/>
              <p:cNvSpPr>
                <a:spLocks noChangeShapeType="1"/>
              </p:cNvSpPr>
              <p:nvPr/>
            </p:nvSpPr>
            <p:spPr bwMode="auto">
              <a:xfrm flipH="1">
                <a:off x="3285" y="3064"/>
                <a:ext cx="5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9" name="Line 362"/>
              <p:cNvSpPr>
                <a:spLocks noChangeShapeType="1"/>
              </p:cNvSpPr>
              <p:nvPr/>
            </p:nvSpPr>
            <p:spPr bwMode="auto">
              <a:xfrm flipV="1">
                <a:off x="3436" y="3288"/>
                <a:ext cx="0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Line 363"/>
              <p:cNvSpPr>
                <a:spLocks noChangeShapeType="1"/>
              </p:cNvSpPr>
              <p:nvPr/>
            </p:nvSpPr>
            <p:spPr bwMode="auto">
              <a:xfrm>
                <a:off x="3436" y="3288"/>
                <a:ext cx="3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1" name="Line 364"/>
              <p:cNvSpPr>
                <a:spLocks noChangeShapeType="1"/>
              </p:cNvSpPr>
              <p:nvPr/>
            </p:nvSpPr>
            <p:spPr bwMode="auto">
              <a:xfrm>
                <a:off x="3439" y="3288"/>
                <a:ext cx="2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2" name="Line 365"/>
              <p:cNvSpPr>
                <a:spLocks noChangeShapeType="1"/>
              </p:cNvSpPr>
              <p:nvPr/>
            </p:nvSpPr>
            <p:spPr bwMode="auto">
              <a:xfrm flipH="1">
                <a:off x="3436" y="3293"/>
                <a:ext cx="3" cy="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3" name="Freeform 366"/>
              <p:cNvSpPr>
                <a:spLocks/>
              </p:cNvSpPr>
              <p:nvPr/>
            </p:nvSpPr>
            <p:spPr bwMode="auto">
              <a:xfrm>
                <a:off x="1817" y="1858"/>
                <a:ext cx="157" cy="302"/>
              </a:xfrm>
              <a:custGeom>
                <a:avLst/>
                <a:gdLst>
                  <a:gd name="T0" fmla="*/ 1 w 244"/>
                  <a:gd name="T1" fmla="*/ 1 h 491"/>
                  <a:gd name="T2" fmla="*/ 1 w 244"/>
                  <a:gd name="T3" fmla="*/ 1 h 491"/>
                  <a:gd name="T4" fmla="*/ 1 w 244"/>
                  <a:gd name="T5" fmla="*/ 1 h 491"/>
                  <a:gd name="T6" fmla="*/ 1 w 244"/>
                  <a:gd name="T7" fmla="*/ 1 h 491"/>
                  <a:gd name="T8" fmla="*/ 1 w 244"/>
                  <a:gd name="T9" fmla="*/ 1 h 491"/>
                  <a:gd name="T10" fmla="*/ 1 w 244"/>
                  <a:gd name="T11" fmla="*/ 1 h 491"/>
                  <a:gd name="T12" fmla="*/ 0 w 244"/>
                  <a:gd name="T13" fmla="*/ 1 h 491"/>
                  <a:gd name="T14" fmla="*/ 1 w 244"/>
                  <a:gd name="T15" fmla="*/ 1 h 491"/>
                  <a:gd name="T16" fmla="*/ 1 w 244"/>
                  <a:gd name="T17" fmla="*/ 0 h 4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4"/>
                  <a:gd name="T28" fmla="*/ 0 h 491"/>
                  <a:gd name="T29" fmla="*/ 244 w 244"/>
                  <a:gd name="T30" fmla="*/ 491 h 49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4" h="491">
                    <a:moveTo>
                      <a:pt x="244" y="491"/>
                    </a:moveTo>
                    <a:lnTo>
                      <a:pt x="146" y="477"/>
                    </a:lnTo>
                    <a:lnTo>
                      <a:pt x="88" y="376"/>
                    </a:lnTo>
                    <a:lnTo>
                      <a:pt x="127" y="335"/>
                    </a:lnTo>
                    <a:lnTo>
                      <a:pt x="104" y="201"/>
                    </a:lnTo>
                    <a:lnTo>
                      <a:pt x="11" y="155"/>
                    </a:lnTo>
                    <a:lnTo>
                      <a:pt x="0" y="92"/>
                    </a:lnTo>
                    <a:lnTo>
                      <a:pt x="33" y="84"/>
                    </a:lnTo>
                    <a:lnTo>
                      <a:pt x="27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4" name="Freeform 367"/>
              <p:cNvSpPr>
                <a:spLocks/>
              </p:cNvSpPr>
              <p:nvPr/>
            </p:nvSpPr>
            <p:spPr bwMode="auto">
              <a:xfrm>
                <a:off x="1400" y="1152"/>
                <a:ext cx="495" cy="620"/>
              </a:xfrm>
              <a:custGeom>
                <a:avLst/>
                <a:gdLst>
                  <a:gd name="T0" fmla="*/ 3 w 766"/>
                  <a:gd name="T1" fmla="*/ 2 h 1005"/>
                  <a:gd name="T2" fmla="*/ 3 w 766"/>
                  <a:gd name="T3" fmla="*/ 2 h 1005"/>
                  <a:gd name="T4" fmla="*/ 3 w 766"/>
                  <a:gd name="T5" fmla="*/ 2 h 1005"/>
                  <a:gd name="T6" fmla="*/ 3 w 766"/>
                  <a:gd name="T7" fmla="*/ 1 h 1005"/>
                  <a:gd name="T8" fmla="*/ 4 w 766"/>
                  <a:gd name="T9" fmla="*/ 1 h 1005"/>
                  <a:gd name="T10" fmla="*/ 4 w 766"/>
                  <a:gd name="T11" fmla="*/ 1 h 1005"/>
                  <a:gd name="T12" fmla="*/ 3 w 766"/>
                  <a:gd name="T13" fmla="*/ 0 h 1005"/>
                  <a:gd name="T14" fmla="*/ 3 w 766"/>
                  <a:gd name="T15" fmla="*/ 1 h 1005"/>
                  <a:gd name="T16" fmla="*/ 2 w 766"/>
                  <a:gd name="T17" fmla="*/ 1 h 1005"/>
                  <a:gd name="T18" fmla="*/ 1 w 766"/>
                  <a:gd name="T19" fmla="*/ 2 h 1005"/>
                  <a:gd name="T20" fmla="*/ 1 w 766"/>
                  <a:gd name="T21" fmla="*/ 2 h 1005"/>
                  <a:gd name="T22" fmla="*/ 0 w 766"/>
                  <a:gd name="T23" fmla="*/ 2 h 1005"/>
                  <a:gd name="T24" fmla="*/ 2 w 766"/>
                  <a:gd name="T25" fmla="*/ 4 h 1005"/>
                  <a:gd name="T26" fmla="*/ 3 w 766"/>
                  <a:gd name="T27" fmla="*/ 2 h 10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66"/>
                  <a:gd name="T43" fmla="*/ 0 h 1005"/>
                  <a:gd name="T44" fmla="*/ 766 w 766"/>
                  <a:gd name="T45" fmla="*/ 1005 h 100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66" h="1005">
                    <a:moveTo>
                      <a:pt x="505" y="963"/>
                    </a:moveTo>
                    <a:lnTo>
                      <a:pt x="560" y="852"/>
                    </a:lnTo>
                    <a:lnTo>
                      <a:pt x="549" y="748"/>
                    </a:lnTo>
                    <a:lnTo>
                      <a:pt x="620" y="572"/>
                    </a:lnTo>
                    <a:lnTo>
                      <a:pt x="766" y="455"/>
                    </a:lnTo>
                    <a:lnTo>
                      <a:pt x="743" y="247"/>
                    </a:lnTo>
                    <a:lnTo>
                      <a:pt x="545" y="0"/>
                    </a:lnTo>
                    <a:lnTo>
                      <a:pt x="486" y="125"/>
                    </a:lnTo>
                    <a:lnTo>
                      <a:pt x="340" y="192"/>
                    </a:lnTo>
                    <a:lnTo>
                      <a:pt x="46" y="708"/>
                    </a:lnTo>
                    <a:lnTo>
                      <a:pt x="13" y="727"/>
                    </a:lnTo>
                    <a:lnTo>
                      <a:pt x="0" y="739"/>
                    </a:lnTo>
                    <a:lnTo>
                      <a:pt x="315" y="1005"/>
                    </a:lnTo>
                    <a:lnTo>
                      <a:pt x="505" y="96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5" name="Freeform 368"/>
              <p:cNvSpPr>
                <a:spLocks/>
              </p:cNvSpPr>
              <p:nvPr/>
            </p:nvSpPr>
            <p:spPr bwMode="auto">
              <a:xfrm>
                <a:off x="1400" y="1152"/>
                <a:ext cx="495" cy="620"/>
              </a:xfrm>
              <a:custGeom>
                <a:avLst/>
                <a:gdLst>
                  <a:gd name="T0" fmla="*/ 3 w 766"/>
                  <a:gd name="T1" fmla="*/ 2 h 1005"/>
                  <a:gd name="T2" fmla="*/ 3 w 766"/>
                  <a:gd name="T3" fmla="*/ 2 h 1005"/>
                  <a:gd name="T4" fmla="*/ 3 w 766"/>
                  <a:gd name="T5" fmla="*/ 2 h 1005"/>
                  <a:gd name="T6" fmla="*/ 3 w 766"/>
                  <a:gd name="T7" fmla="*/ 1 h 1005"/>
                  <a:gd name="T8" fmla="*/ 4 w 766"/>
                  <a:gd name="T9" fmla="*/ 1 h 1005"/>
                  <a:gd name="T10" fmla="*/ 4 w 766"/>
                  <a:gd name="T11" fmla="*/ 1 h 1005"/>
                  <a:gd name="T12" fmla="*/ 3 w 766"/>
                  <a:gd name="T13" fmla="*/ 0 h 1005"/>
                  <a:gd name="T14" fmla="*/ 3 w 766"/>
                  <a:gd name="T15" fmla="*/ 1 h 1005"/>
                  <a:gd name="T16" fmla="*/ 2 w 766"/>
                  <a:gd name="T17" fmla="*/ 1 h 1005"/>
                  <a:gd name="T18" fmla="*/ 1 w 766"/>
                  <a:gd name="T19" fmla="*/ 2 h 1005"/>
                  <a:gd name="T20" fmla="*/ 1 w 766"/>
                  <a:gd name="T21" fmla="*/ 2 h 1005"/>
                  <a:gd name="T22" fmla="*/ 0 w 766"/>
                  <a:gd name="T23" fmla="*/ 2 h 1005"/>
                  <a:gd name="T24" fmla="*/ 2 w 766"/>
                  <a:gd name="T25" fmla="*/ 4 h 1005"/>
                  <a:gd name="T26" fmla="*/ 3 w 766"/>
                  <a:gd name="T27" fmla="*/ 2 h 10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66"/>
                  <a:gd name="T43" fmla="*/ 0 h 1005"/>
                  <a:gd name="T44" fmla="*/ 766 w 766"/>
                  <a:gd name="T45" fmla="*/ 1005 h 100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66" h="1005">
                    <a:moveTo>
                      <a:pt x="505" y="963"/>
                    </a:moveTo>
                    <a:lnTo>
                      <a:pt x="560" y="852"/>
                    </a:lnTo>
                    <a:lnTo>
                      <a:pt x="549" y="748"/>
                    </a:lnTo>
                    <a:lnTo>
                      <a:pt x="620" y="572"/>
                    </a:lnTo>
                    <a:lnTo>
                      <a:pt x="766" y="455"/>
                    </a:lnTo>
                    <a:lnTo>
                      <a:pt x="743" y="247"/>
                    </a:lnTo>
                    <a:lnTo>
                      <a:pt x="545" y="0"/>
                    </a:lnTo>
                    <a:lnTo>
                      <a:pt x="486" y="125"/>
                    </a:lnTo>
                    <a:lnTo>
                      <a:pt x="340" y="192"/>
                    </a:lnTo>
                    <a:lnTo>
                      <a:pt x="46" y="708"/>
                    </a:lnTo>
                    <a:lnTo>
                      <a:pt x="13" y="727"/>
                    </a:lnTo>
                    <a:lnTo>
                      <a:pt x="0" y="739"/>
                    </a:lnTo>
                    <a:lnTo>
                      <a:pt x="315" y="1005"/>
                    </a:lnTo>
                    <a:lnTo>
                      <a:pt x="505" y="963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6" name="Freeform 369"/>
              <p:cNvSpPr>
                <a:spLocks/>
              </p:cNvSpPr>
              <p:nvPr/>
            </p:nvSpPr>
            <p:spPr bwMode="auto">
              <a:xfrm>
                <a:off x="1344" y="1607"/>
                <a:ext cx="436" cy="396"/>
              </a:xfrm>
              <a:custGeom>
                <a:avLst/>
                <a:gdLst>
                  <a:gd name="T0" fmla="*/ 1 w 677"/>
                  <a:gd name="T1" fmla="*/ 1 h 641"/>
                  <a:gd name="T2" fmla="*/ 1 w 677"/>
                  <a:gd name="T3" fmla="*/ 1 h 641"/>
                  <a:gd name="T4" fmla="*/ 1 w 677"/>
                  <a:gd name="T5" fmla="*/ 1 h 641"/>
                  <a:gd name="T6" fmla="*/ 1 w 677"/>
                  <a:gd name="T7" fmla="*/ 1 h 641"/>
                  <a:gd name="T8" fmla="*/ 0 w 677"/>
                  <a:gd name="T9" fmla="*/ 1 h 641"/>
                  <a:gd name="T10" fmla="*/ 1 w 677"/>
                  <a:gd name="T11" fmla="*/ 0 h 641"/>
                  <a:gd name="T12" fmla="*/ 2 w 677"/>
                  <a:gd name="T13" fmla="*/ 1 h 641"/>
                  <a:gd name="T14" fmla="*/ 3 w 677"/>
                  <a:gd name="T15" fmla="*/ 1 h 641"/>
                  <a:gd name="T16" fmla="*/ 3 w 677"/>
                  <a:gd name="T17" fmla="*/ 1 h 641"/>
                  <a:gd name="T18" fmla="*/ 3 w 677"/>
                  <a:gd name="T19" fmla="*/ 1 h 641"/>
                  <a:gd name="T20" fmla="*/ 3 w 677"/>
                  <a:gd name="T21" fmla="*/ 1 h 641"/>
                  <a:gd name="T22" fmla="*/ 3 w 677"/>
                  <a:gd name="T23" fmla="*/ 1 h 641"/>
                  <a:gd name="T24" fmla="*/ 3 w 677"/>
                  <a:gd name="T25" fmla="*/ 1 h 641"/>
                  <a:gd name="T26" fmla="*/ 3 w 677"/>
                  <a:gd name="T27" fmla="*/ 1 h 641"/>
                  <a:gd name="T28" fmla="*/ 3 w 677"/>
                  <a:gd name="T29" fmla="*/ 1 h 641"/>
                  <a:gd name="T30" fmla="*/ 3 w 677"/>
                  <a:gd name="T31" fmla="*/ 1 h 641"/>
                  <a:gd name="T32" fmla="*/ 3 w 677"/>
                  <a:gd name="T33" fmla="*/ 1 h 641"/>
                  <a:gd name="T34" fmla="*/ 3 w 677"/>
                  <a:gd name="T35" fmla="*/ 1 h 641"/>
                  <a:gd name="T36" fmla="*/ 3 w 677"/>
                  <a:gd name="T37" fmla="*/ 1 h 641"/>
                  <a:gd name="T38" fmla="*/ 3 w 677"/>
                  <a:gd name="T39" fmla="*/ 2 h 641"/>
                  <a:gd name="T40" fmla="*/ 2 w 677"/>
                  <a:gd name="T41" fmla="*/ 1 h 641"/>
                  <a:gd name="T42" fmla="*/ 1 w 677"/>
                  <a:gd name="T43" fmla="*/ 1 h 641"/>
                  <a:gd name="T44" fmla="*/ 1 w 677"/>
                  <a:gd name="T45" fmla="*/ 1 h 641"/>
                  <a:gd name="T46" fmla="*/ 1 w 677"/>
                  <a:gd name="T47" fmla="*/ 1 h 641"/>
                  <a:gd name="T48" fmla="*/ 1 w 677"/>
                  <a:gd name="T49" fmla="*/ 1 h 641"/>
                  <a:gd name="T50" fmla="*/ 1 w 677"/>
                  <a:gd name="T51" fmla="*/ 1 h 641"/>
                  <a:gd name="T52" fmla="*/ 1 w 677"/>
                  <a:gd name="T53" fmla="*/ 1 h 6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77"/>
                  <a:gd name="T82" fmla="*/ 0 h 641"/>
                  <a:gd name="T83" fmla="*/ 677 w 677"/>
                  <a:gd name="T84" fmla="*/ 641 h 6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77" h="641">
                    <a:moveTo>
                      <a:pt x="5" y="458"/>
                    </a:moveTo>
                    <a:lnTo>
                      <a:pt x="53" y="383"/>
                    </a:lnTo>
                    <a:lnTo>
                      <a:pt x="17" y="280"/>
                    </a:lnTo>
                    <a:lnTo>
                      <a:pt x="50" y="155"/>
                    </a:lnTo>
                    <a:lnTo>
                      <a:pt x="0" y="98"/>
                    </a:lnTo>
                    <a:lnTo>
                      <a:pt x="88" y="0"/>
                    </a:lnTo>
                    <a:lnTo>
                      <a:pt x="403" y="266"/>
                    </a:lnTo>
                    <a:lnTo>
                      <a:pt x="593" y="224"/>
                    </a:lnTo>
                    <a:lnTo>
                      <a:pt x="660" y="288"/>
                    </a:lnTo>
                    <a:lnTo>
                      <a:pt x="646" y="343"/>
                    </a:lnTo>
                    <a:lnTo>
                      <a:pt x="658" y="351"/>
                    </a:lnTo>
                    <a:lnTo>
                      <a:pt x="641" y="422"/>
                    </a:lnTo>
                    <a:lnTo>
                      <a:pt x="677" y="512"/>
                    </a:lnTo>
                    <a:lnTo>
                      <a:pt x="670" y="514"/>
                    </a:lnTo>
                    <a:lnTo>
                      <a:pt x="664" y="522"/>
                    </a:lnTo>
                    <a:lnTo>
                      <a:pt x="654" y="522"/>
                    </a:lnTo>
                    <a:lnTo>
                      <a:pt x="648" y="527"/>
                    </a:lnTo>
                    <a:lnTo>
                      <a:pt x="637" y="535"/>
                    </a:lnTo>
                    <a:lnTo>
                      <a:pt x="637" y="558"/>
                    </a:lnTo>
                    <a:lnTo>
                      <a:pt x="443" y="641"/>
                    </a:lnTo>
                    <a:lnTo>
                      <a:pt x="384" y="552"/>
                    </a:lnTo>
                    <a:lnTo>
                      <a:pt x="265" y="549"/>
                    </a:lnTo>
                    <a:lnTo>
                      <a:pt x="255" y="550"/>
                    </a:lnTo>
                    <a:lnTo>
                      <a:pt x="249" y="556"/>
                    </a:lnTo>
                    <a:lnTo>
                      <a:pt x="236" y="562"/>
                    </a:lnTo>
                    <a:lnTo>
                      <a:pt x="220" y="562"/>
                    </a:lnTo>
                    <a:lnTo>
                      <a:pt x="5" y="4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7" name="Freeform 370"/>
              <p:cNvSpPr>
                <a:spLocks/>
              </p:cNvSpPr>
              <p:nvPr/>
            </p:nvSpPr>
            <p:spPr bwMode="auto">
              <a:xfrm>
                <a:off x="1344" y="1607"/>
                <a:ext cx="436" cy="396"/>
              </a:xfrm>
              <a:custGeom>
                <a:avLst/>
                <a:gdLst>
                  <a:gd name="T0" fmla="*/ 1 w 677"/>
                  <a:gd name="T1" fmla="*/ 1 h 641"/>
                  <a:gd name="T2" fmla="*/ 1 w 677"/>
                  <a:gd name="T3" fmla="*/ 1 h 641"/>
                  <a:gd name="T4" fmla="*/ 1 w 677"/>
                  <a:gd name="T5" fmla="*/ 1 h 641"/>
                  <a:gd name="T6" fmla="*/ 1 w 677"/>
                  <a:gd name="T7" fmla="*/ 1 h 641"/>
                  <a:gd name="T8" fmla="*/ 0 w 677"/>
                  <a:gd name="T9" fmla="*/ 1 h 641"/>
                  <a:gd name="T10" fmla="*/ 1 w 677"/>
                  <a:gd name="T11" fmla="*/ 0 h 641"/>
                  <a:gd name="T12" fmla="*/ 2 w 677"/>
                  <a:gd name="T13" fmla="*/ 1 h 641"/>
                  <a:gd name="T14" fmla="*/ 3 w 677"/>
                  <a:gd name="T15" fmla="*/ 1 h 641"/>
                  <a:gd name="T16" fmla="*/ 3 w 677"/>
                  <a:gd name="T17" fmla="*/ 1 h 641"/>
                  <a:gd name="T18" fmla="*/ 3 w 677"/>
                  <a:gd name="T19" fmla="*/ 1 h 641"/>
                  <a:gd name="T20" fmla="*/ 3 w 677"/>
                  <a:gd name="T21" fmla="*/ 1 h 641"/>
                  <a:gd name="T22" fmla="*/ 3 w 677"/>
                  <a:gd name="T23" fmla="*/ 1 h 641"/>
                  <a:gd name="T24" fmla="*/ 3 w 677"/>
                  <a:gd name="T25" fmla="*/ 1 h 641"/>
                  <a:gd name="T26" fmla="*/ 3 w 677"/>
                  <a:gd name="T27" fmla="*/ 1 h 641"/>
                  <a:gd name="T28" fmla="*/ 3 w 677"/>
                  <a:gd name="T29" fmla="*/ 1 h 641"/>
                  <a:gd name="T30" fmla="*/ 3 w 677"/>
                  <a:gd name="T31" fmla="*/ 1 h 641"/>
                  <a:gd name="T32" fmla="*/ 3 w 677"/>
                  <a:gd name="T33" fmla="*/ 1 h 641"/>
                  <a:gd name="T34" fmla="*/ 3 w 677"/>
                  <a:gd name="T35" fmla="*/ 1 h 641"/>
                  <a:gd name="T36" fmla="*/ 3 w 677"/>
                  <a:gd name="T37" fmla="*/ 1 h 641"/>
                  <a:gd name="T38" fmla="*/ 3 w 677"/>
                  <a:gd name="T39" fmla="*/ 2 h 641"/>
                  <a:gd name="T40" fmla="*/ 2 w 677"/>
                  <a:gd name="T41" fmla="*/ 1 h 641"/>
                  <a:gd name="T42" fmla="*/ 1 w 677"/>
                  <a:gd name="T43" fmla="*/ 1 h 641"/>
                  <a:gd name="T44" fmla="*/ 1 w 677"/>
                  <a:gd name="T45" fmla="*/ 1 h 641"/>
                  <a:gd name="T46" fmla="*/ 1 w 677"/>
                  <a:gd name="T47" fmla="*/ 1 h 641"/>
                  <a:gd name="T48" fmla="*/ 1 w 677"/>
                  <a:gd name="T49" fmla="*/ 1 h 641"/>
                  <a:gd name="T50" fmla="*/ 1 w 677"/>
                  <a:gd name="T51" fmla="*/ 1 h 641"/>
                  <a:gd name="T52" fmla="*/ 1 w 677"/>
                  <a:gd name="T53" fmla="*/ 1 h 6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77"/>
                  <a:gd name="T82" fmla="*/ 0 h 641"/>
                  <a:gd name="T83" fmla="*/ 677 w 677"/>
                  <a:gd name="T84" fmla="*/ 641 h 6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77" h="641">
                    <a:moveTo>
                      <a:pt x="5" y="458"/>
                    </a:moveTo>
                    <a:lnTo>
                      <a:pt x="53" y="383"/>
                    </a:lnTo>
                    <a:lnTo>
                      <a:pt x="17" y="280"/>
                    </a:lnTo>
                    <a:lnTo>
                      <a:pt x="50" y="155"/>
                    </a:lnTo>
                    <a:lnTo>
                      <a:pt x="0" y="98"/>
                    </a:lnTo>
                    <a:lnTo>
                      <a:pt x="88" y="0"/>
                    </a:lnTo>
                    <a:lnTo>
                      <a:pt x="403" y="266"/>
                    </a:lnTo>
                    <a:lnTo>
                      <a:pt x="593" y="224"/>
                    </a:lnTo>
                    <a:lnTo>
                      <a:pt x="660" y="288"/>
                    </a:lnTo>
                    <a:lnTo>
                      <a:pt x="646" y="343"/>
                    </a:lnTo>
                    <a:lnTo>
                      <a:pt x="658" y="351"/>
                    </a:lnTo>
                    <a:lnTo>
                      <a:pt x="641" y="422"/>
                    </a:lnTo>
                    <a:lnTo>
                      <a:pt x="677" y="512"/>
                    </a:lnTo>
                    <a:lnTo>
                      <a:pt x="670" y="514"/>
                    </a:lnTo>
                    <a:lnTo>
                      <a:pt x="664" y="522"/>
                    </a:lnTo>
                    <a:lnTo>
                      <a:pt x="654" y="522"/>
                    </a:lnTo>
                    <a:lnTo>
                      <a:pt x="648" y="527"/>
                    </a:lnTo>
                    <a:lnTo>
                      <a:pt x="637" y="535"/>
                    </a:lnTo>
                    <a:lnTo>
                      <a:pt x="637" y="558"/>
                    </a:lnTo>
                    <a:lnTo>
                      <a:pt x="443" y="641"/>
                    </a:lnTo>
                    <a:lnTo>
                      <a:pt x="384" y="552"/>
                    </a:lnTo>
                    <a:lnTo>
                      <a:pt x="265" y="549"/>
                    </a:lnTo>
                    <a:lnTo>
                      <a:pt x="255" y="550"/>
                    </a:lnTo>
                    <a:lnTo>
                      <a:pt x="249" y="556"/>
                    </a:lnTo>
                    <a:lnTo>
                      <a:pt x="236" y="562"/>
                    </a:lnTo>
                    <a:lnTo>
                      <a:pt x="220" y="562"/>
                    </a:lnTo>
                    <a:lnTo>
                      <a:pt x="5" y="45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8" name="Freeform 371"/>
              <p:cNvSpPr>
                <a:spLocks/>
              </p:cNvSpPr>
              <p:nvPr/>
            </p:nvSpPr>
            <p:spPr bwMode="auto">
              <a:xfrm>
                <a:off x="1726" y="1432"/>
                <a:ext cx="264" cy="363"/>
              </a:xfrm>
              <a:custGeom>
                <a:avLst/>
                <a:gdLst>
                  <a:gd name="T0" fmla="*/ 0 w 407"/>
                  <a:gd name="T1" fmla="*/ 1 h 589"/>
                  <a:gd name="T2" fmla="*/ 1 w 407"/>
                  <a:gd name="T3" fmla="*/ 1 h 589"/>
                  <a:gd name="T4" fmla="*/ 1 w 407"/>
                  <a:gd name="T5" fmla="*/ 1 h 589"/>
                  <a:gd name="T6" fmla="*/ 1 w 407"/>
                  <a:gd name="T7" fmla="*/ 1 h 589"/>
                  <a:gd name="T8" fmla="*/ 1 w 407"/>
                  <a:gd name="T9" fmla="*/ 0 h 589"/>
                  <a:gd name="T10" fmla="*/ 2 w 407"/>
                  <a:gd name="T11" fmla="*/ 1 h 589"/>
                  <a:gd name="T12" fmla="*/ 2 w 407"/>
                  <a:gd name="T13" fmla="*/ 1 h 589"/>
                  <a:gd name="T14" fmla="*/ 2 w 407"/>
                  <a:gd name="T15" fmla="*/ 1 h 589"/>
                  <a:gd name="T16" fmla="*/ 2 w 407"/>
                  <a:gd name="T17" fmla="*/ 1 h 589"/>
                  <a:gd name="T18" fmla="*/ 2 w 407"/>
                  <a:gd name="T19" fmla="*/ 1 h 589"/>
                  <a:gd name="T20" fmla="*/ 2 w 407"/>
                  <a:gd name="T21" fmla="*/ 1 h 589"/>
                  <a:gd name="T22" fmla="*/ 2 w 407"/>
                  <a:gd name="T23" fmla="*/ 1 h 589"/>
                  <a:gd name="T24" fmla="*/ 1 w 407"/>
                  <a:gd name="T25" fmla="*/ 1 h 589"/>
                  <a:gd name="T26" fmla="*/ 1 w 407"/>
                  <a:gd name="T27" fmla="*/ 1 h 589"/>
                  <a:gd name="T28" fmla="*/ 0 w 407"/>
                  <a:gd name="T29" fmla="*/ 1 h 58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07"/>
                  <a:gd name="T46" fmla="*/ 0 h 589"/>
                  <a:gd name="T47" fmla="*/ 407 w 407"/>
                  <a:gd name="T48" fmla="*/ 589 h 58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07" h="589">
                    <a:moveTo>
                      <a:pt x="0" y="508"/>
                    </a:moveTo>
                    <a:lnTo>
                      <a:pt x="55" y="397"/>
                    </a:lnTo>
                    <a:lnTo>
                      <a:pt x="44" y="293"/>
                    </a:lnTo>
                    <a:lnTo>
                      <a:pt x="115" y="117"/>
                    </a:lnTo>
                    <a:lnTo>
                      <a:pt x="261" y="0"/>
                    </a:lnTo>
                    <a:lnTo>
                      <a:pt x="290" y="264"/>
                    </a:lnTo>
                    <a:lnTo>
                      <a:pt x="343" y="334"/>
                    </a:lnTo>
                    <a:lnTo>
                      <a:pt x="385" y="393"/>
                    </a:lnTo>
                    <a:lnTo>
                      <a:pt x="407" y="453"/>
                    </a:lnTo>
                    <a:lnTo>
                      <a:pt x="355" y="466"/>
                    </a:lnTo>
                    <a:lnTo>
                      <a:pt x="313" y="462"/>
                    </a:lnTo>
                    <a:lnTo>
                      <a:pt x="282" y="573"/>
                    </a:lnTo>
                    <a:lnTo>
                      <a:pt x="226" y="589"/>
                    </a:lnTo>
                    <a:lnTo>
                      <a:pt x="67" y="572"/>
                    </a:lnTo>
                    <a:lnTo>
                      <a:pt x="0" y="50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9" name="Freeform 372"/>
              <p:cNvSpPr>
                <a:spLocks/>
              </p:cNvSpPr>
              <p:nvPr/>
            </p:nvSpPr>
            <p:spPr bwMode="auto">
              <a:xfrm>
                <a:off x="1726" y="1432"/>
                <a:ext cx="264" cy="363"/>
              </a:xfrm>
              <a:custGeom>
                <a:avLst/>
                <a:gdLst>
                  <a:gd name="T0" fmla="*/ 0 w 407"/>
                  <a:gd name="T1" fmla="*/ 1 h 589"/>
                  <a:gd name="T2" fmla="*/ 1 w 407"/>
                  <a:gd name="T3" fmla="*/ 1 h 589"/>
                  <a:gd name="T4" fmla="*/ 1 w 407"/>
                  <a:gd name="T5" fmla="*/ 1 h 589"/>
                  <a:gd name="T6" fmla="*/ 1 w 407"/>
                  <a:gd name="T7" fmla="*/ 1 h 589"/>
                  <a:gd name="T8" fmla="*/ 1 w 407"/>
                  <a:gd name="T9" fmla="*/ 0 h 589"/>
                  <a:gd name="T10" fmla="*/ 2 w 407"/>
                  <a:gd name="T11" fmla="*/ 1 h 589"/>
                  <a:gd name="T12" fmla="*/ 2 w 407"/>
                  <a:gd name="T13" fmla="*/ 1 h 589"/>
                  <a:gd name="T14" fmla="*/ 2 w 407"/>
                  <a:gd name="T15" fmla="*/ 1 h 589"/>
                  <a:gd name="T16" fmla="*/ 2 w 407"/>
                  <a:gd name="T17" fmla="*/ 1 h 589"/>
                  <a:gd name="T18" fmla="*/ 2 w 407"/>
                  <a:gd name="T19" fmla="*/ 1 h 589"/>
                  <a:gd name="T20" fmla="*/ 2 w 407"/>
                  <a:gd name="T21" fmla="*/ 1 h 589"/>
                  <a:gd name="T22" fmla="*/ 2 w 407"/>
                  <a:gd name="T23" fmla="*/ 1 h 589"/>
                  <a:gd name="T24" fmla="*/ 1 w 407"/>
                  <a:gd name="T25" fmla="*/ 1 h 589"/>
                  <a:gd name="T26" fmla="*/ 1 w 407"/>
                  <a:gd name="T27" fmla="*/ 1 h 589"/>
                  <a:gd name="T28" fmla="*/ 0 w 407"/>
                  <a:gd name="T29" fmla="*/ 1 h 58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07"/>
                  <a:gd name="T46" fmla="*/ 0 h 589"/>
                  <a:gd name="T47" fmla="*/ 407 w 407"/>
                  <a:gd name="T48" fmla="*/ 589 h 58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07" h="589">
                    <a:moveTo>
                      <a:pt x="0" y="508"/>
                    </a:moveTo>
                    <a:lnTo>
                      <a:pt x="55" y="397"/>
                    </a:lnTo>
                    <a:lnTo>
                      <a:pt x="44" y="293"/>
                    </a:lnTo>
                    <a:lnTo>
                      <a:pt x="115" y="117"/>
                    </a:lnTo>
                    <a:lnTo>
                      <a:pt x="261" y="0"/>
                    </a:lnTo>
                    <a:lnTo>
                      <a:pt x="290" y="264"/>
                    </a:lnTo>
                    <a:lnTo>
                      <a:pt x="343" y="334"/>
                    </a:lnTo>
                    <a:lnTo>
                      <a:pt x="385" y="393"/>
                    </a:lnTo>
                    <a:lnTo>
                      <a:pt x="407" y="453"/>
                    </a:lnTo>
                    <a:lnTo>
                      <a:pt x="355" y="466"/>
                    </a:lnTo>
                    <a:lnTo>
                      <a:pt x="313" y="462"/>
                    </a:lnTo>
                    <a:lnTo>
                      <a:pt x="282" y="573"/>
                    </a:lnTo>
                    <a:lnTo>
                      <a:pt x="226" y="589"/>
                    </a:lnTo>
                    <a:lnTo>
                      <a:pt x="67" y="572"/>
                    </a:lnTo>
                    <a:lnTo>
                      <a:pt x="0" y="50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0" name="Freeform 373"/>
              <p:cNvSpPr>
                <a:spLocks/>
              </p:cNvSpPr>
              <p:nvPr/>
            </p:nvSpPr>
            <p:spPr bwMode="auto">
              <a:xfrm>
                <a:off x="1757" y="1785"/>
                <a:ext cx="121" cy="83"/>
              </a:xfrm>
              <a:custGeom>
                <a:avLst/>
                <a:gdLst>
                  <a:gd name="T0" fmla="*/ 0 w 188"/>
                  <a:gd name="T1" fmla="*/ 1 h 134"/>
                  <a:gd name="T2" fmla="*/ 1 w 188"/>
                  <a:gd name="T3" fmla="*/ 1 h 134"/>
                  <a:gd name="T4" fmla="*/ 1 w 188"/>
                  <a:gd name="T5" fmla="*/ 1 h 134"/>
                  <a:gd name="T6" fmla="*/ 1 w 188"/>
                  <a:gd name="T7" fmla="*/ 1 h 134"/>
                  <a:gd name="T8" fmla="*/ 1 w 188"/>
                  <a:gd name="T9" fmla="*/ 1 h 134"/>
                  <a:gd name="T10" fmla="*/ 1 w 188"/>
                  <a:gd name="T11" fmla="*/ 1 h 134"/>
                  <a:gd name="T12" fmla="*/ 1 w 188"/>
                  <a:gd name="T13" fmla="*/ 1 h 134"/>
                  <a:gd name="T14" fmla="*/ 1 w 188"/>
                  <a:gd name="T15" fmla="*/ 0 h 134"/>
                  <a:gd name="T16" fmla="*/ 1 w 188"/>
                  <a:gd name="T17" fmla="*/ 1 h 134"/>
                  <a:gd name="T18" fmla="*/ 1 w 188"/>
                  <a:gd name="T19" fmla="*/ 1 h 134"/>
                  <a:gd name="T20" fmla="*/ 0 w 188"/>
                  <a:gd name="T21" fmla="*/ 1 h 1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8"/>
                  <a:gd name="T34" fmla="*/ 0 h 134"/>
                  <a:gd name="T35" fmla="*/ 188 w 188"/>
                  <a:gd name="T36" fmla="*/ 134 h 13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8" h="134">
                    <a:moveTo>
                      <a:pt x="0" y="134"/>
                    </a:moveTo>
                    <a:lnTo>
                      <a:pt x="55" y="134"/>
                    </a:lnTo>
                    <a:lnTo>
                      <a:pt x="117" y="119"/>
                    </a:lnTo>
                    <a:lnTo>
                      <a:pt x="134" y="113"/>
                    </a:lnTo>
                    <a:lnTo>
                      <a:pt x="130" y="90"/>
                    </a:lnTo>
                    <a:lnTo>
                      <a:pt x="188" y="76"/>
                    </a:lnTo>
                    <a:lnTo>
                      <a:pt x="178" y="17"/>
                    </a:lnTo>
                    <a:lnTo>
                      <a:pt x="19" y="0"/>
                    </a:ln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1" name="Freeform 374"/>
              <p:cNvSpPr>
                <a:spLocks/>
              </p:cNvSpPr>
              <p:nvPr/>
            </p:nvSpPr>
            <p:spPr bwMode="auto">
              <a:xfrm>
                <a:off x="1757" y="1785"/>
                <a:ext cx="121" cy="83"/>
              </a:xfrm>
              <a:custGeom>
                <a:avLst/>
                <a:gdLst>
                  <a:gd name="T0" fmla="*/ 0 w 188"/>
                  <a:gd name="T1" fmla="*/ 1 h 134"/>
                  <a:gd name="T2" fmla="*/ 1 w 188"/>
                  <a:gd name="T3" fmla="*/ 1 h 134"/>
                  <a:gd name="T4" fmla="*/ 1 w 188"/>
                  <a:gd name="T5" fmla="*/ 1 h 134"/>
                  <a:gd name="T6" fmla="*/ 1 w 188"/>
                  <a:gd name="T7" fmla="*/ 1 h 134"/>
                  <a:gd name="T8" fmla="*/ 1 w 188"/>
                  <a:gd name="T9" fmla="*/ 1 h 134"/>
                  <a:gd name="T10" fmla="*/ 1 w 188"/>
                  <a:gd name="T11" fmla="*/ 1 h 134"/>
                  <a:gd name="T12" fmla="*/ 1 w 188"/>
                  <a:gd name="T13" fmla="*/ 1 h 134"/>
                  <a:gd name="T14" fmla="*/ 1 w 188"/>
                  <a:gd name="T15" fmla="*/ 0 h 134"/>
                  <a:gd name="T16" fmla="*/ 1 w 188"/>
                  <a:gd name="T17" fmla="*/ 1 h 134"/>
                  <a:gd name="T18" fmla="*/ 1 w 188"/>
                  <a:gd name="T19" fmla="*/ 1 h 134"/>
                  <a:gd name="T20" fmla="*/ 0 w 188"/>
                  <a:gd name="T21" fmla="*/ 1 h 1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8"/>
                  <a:gd name="T34" fmla="*/ 0 h 134"/>
                  <a:gd name="T35" fmla="*/ 188 w 188"/>
                  <a:gd name="T36" fmla="*/ 134 h 13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8" h="134">
                    <a:moveTo>
                      <a:pt x="0" y="134"/>
                    </a:moveTo>
                    <a:lnTo>
                      <a:pt x="55" y="134"/>
                    </a:lnTo>
                    <a:lnTo>
                      <a:pt x="117" y="119"/>
                    </a:lnTo>
                    <a:lnTo>
                      <a:pt x="134" y="113"/>
                    </a:lnTo>
                    <a:lnTo>
                      <a:pt x="130" y="90"/>
                    </a:lnTo>
                    <a:lnTo>
                      <a:pt x="188" y="76"/>
                    </a:lnTo>
                    <a:lnTo>
                      <a:pt x="178" y="17"/>
                    </a:lnTo>
                    <a:lnTo>
                      <a:pt x="19" y="0"/>
                    </a:ln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2" name="Freeform 375"/>
              <p:cNvSpPr>
                <a:spLocks/>
              </p:cNvSpPr>
              <p:nvPr/>
            </p:nvSpPr>
            <p:spPr bwMode="auto">
              <a:xfrm>
                <a:off x="1817" y="1712"/>
                <a:ext cx="206" cy="457"/>
              </a:xfrm>
              <a:custGeom>
                <a:avLst/>
                <a:gdLst>
                  <a:gd name="T0" fmla="*/ 2 w 320"/>
                  <a:gd name="T1" fmla="*/ 2 h 740"/>
                  <a:gd name="T2" fmla="*/ 2 w 320"/>
                  <a:gd name="T3" fmla="*/ 2 h 740"/>
                  <a:gd name="T4" fmla="*/ 2 w 320"/>
                  <a:gd name="T5" fmla="*/ 2 h 740"/>
                  <a:gd name="T6" fmla="*/ 2 w 320"/>
                  <a:gd name="T7" fmla="*/ 1 h 740"/>
                  <a:gd name="T8" fmla="*/ 2 w 320"/>
                  <a:gd name="T9" fmla="*/ 1 h 740"/>
                  <a:gd name="T10" fmla="*/ 2 w 320"/>
                  <a:gd name="T11" fmla="*/ 1 h 740"/>
                  <a:gd name="T12" fmla="*/ 2 w 320"/>
                  <a:gd name="T13" fmla="*/ 1 h 740"/>
                  <a:gd name="T14" fmla="*/ 2 w 320"/>
                  <a:gd name="T15" fmla="*/ 1 h 740"/>
                  <a:gd name="T16" fmla="*/ 2 w 320"/>
                  <a:gd name="T17" fmla="*/ 1 h 740"/>
                  <a:gd name="T18" fmla="*/ 2 w 320"/>
                  <a:gd name="T19" fmla="*/ 1 h 740"/>
                  <a:gd name="T20" fmla="*/ 2 w 320"/>
                  <a:gd name="T21" fmla="*/ 1 h 740"/>
                  <a:gd name="T22" fmla="*/ 2 w 320"/>
                  <a:gd name="T23" fmla="*/ 1 h 740"/>
                  <a:gd name="T24" fmla="*/ 1 w 320"/>
                  <a:gd name="T25" fmla="*/ 1 h 740"/>
                  <a:gd name="T26" fmla="*/ 1 w 320"/>
                  <a:gd name="T27" fmla="*/ 0 h 740"/>
                  <a:gd name="T28" fmla="*/ 1 w 320"/>
                  <a:gd name="T29" fmla="*/ 1 h 740"/>
                  <a:gd name="T30" fmla="*/ 1 w 320"/>
                  <a:gd name="T31" fmla="*/ 1 h 740"/>
                  <a:gd name="T32" fmla="*/ 1 w 320"/>
                  <a:gd name="T33" fmla="*/ 1 h 740"/>
                  <a:gd name="T34" fmla="*/ 1 w 320"/>
                  <a:gd name="T35" fmla="*/ 1 h 740"/>
                  <a:gd name="T36" fmla="*/ 1 w 320"/>
                  <a:gd name="T37" fmla="*/ 1 h 740"/>
                  <a:gd name="T38" fmla="*/ 1 w 320"/>
                  <a:gd name="T39" fmla="*/ 1 h 740"/>
                  <a:gd name="T40" fmla="*/ 1 w 320"/>
                  <a:gd name="T41" fmla="*/ 1 h 740"/>
                  <a:gd name="T42" fmla="*/ 1 w 320"/>
                  <a:gd name="T43" fmla="*/ 1 h 740"/>
                  <a:gd name="T44" fmla="*/ 1 w 320"/>
                  <a:gd name="T45" fmla="*/ 1 h 740"/>
                  <a:gd name="T46" fmla="*/ 0 w 320"/>
                  <a:gd name="T47" fmla="*/ 1 h 740"/>
                  <a:gd name="T48" fmla="*/ 1 w 320"/>
                  <a:gd name="T49" fmla="*/ 1 h 740"/>
                  <a:gd name="T50" fmla="*/ 1 w 320"/>
                  <a:gd name="T51" fmla="*/ 1 h 740"/>
                  <a:gd name="T52" fmla="*/ 1 w 320"/>
                  <a:gd name="T53" fmla="*/ 1 h 740"/>
                  <a:gd name="T54" fmla="*/ 1 w 320"/>
                  <a:gd name="T55" fmla="*/ 2 h 740"/>
                  <a:gd name="T56" fmla="*/ 1 w 320"/>
                  <a:gd name="T57" fmla="*/ 2 h 740"/>
                  <a:gd name="T58" fmla="*/ 1 w 320"/>
                  <a:gd name="T59" fmla="*/ 2 h 740"/>
                  <a:gd name="T60" fmla="*/ 2 w 320"/>
                  <a:gd name="T61" fmla="*/ 2 h 74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20"/>
                  <a:gd name="T94" fmla="*/ 0 h 740"/>
                  <a:gd name="T95" fmla="*/ 320 w 320"/>
                  <a:gd name="T96" fmla="*/ 740 h 740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20" h="740">
                    <a:moveTo>
                      <a:pt x="320" y="740"/>
                    </a:moveTo>
                    <a:lnTo>
                      <a:pt x="295" y="692"/>
                    </a:lnTo>
                    <a:lnTo>
                      <a:pt x="292" y="652"/>
                    </a:lnTo>
                    <a:lnTo>
                      <a:pt x="294" y="598"/>
                    </a:lnTo>
                    <a:lnTo>
                      <a:pt x="292" y="535"/>
                    </a:lnTo>
                    <a:lnTo>
                      <a:pt x="299" y="439"/>
                    </a:lnTo>
                    <a:lnTo>
                      <a:pt x="311" y="399"/>
                    </a:lnTo>
                    <a:lnTo>
                      <a:pt x="288" y="332"/>
                    </a:lnTo>
                    <a:lnTo>
                      <a:pt x="292" y="268"/>
                    </a:lnTo>
                    <a:lnTo>
                      <a:pt x="303" y="222"/>
                    </a:lnTo>
                    <a:lnTo>
                      <a:pt x="315" y="165"/>
                    </a:lnTo>
                    <a:lnTo>
                      <a:pt x="292" y="113"/>
                    </a:lnTo>
                    <a:lnTo>
                      <a:pt x="271" y="67"/>
                    </a:lnTo>
                    <a:lnTo>
                      <a:pt x="269" y="0"/>
                    </a:lnTo>
                    <a:lnTo>
                      <a:pt x="217" y="13"/>
                    </a:lnTo>
                    <a:lnTo>
                      <a:pt x="175" y="9"/>
                    </a:lnTo>
                    <a:lnTo>
                      <a:pt x="144" y="120"/>
                    </a:lnTo>
                    <a:lnTo>
                      <a:pt x="88" y="136"/>
                    </a:lnTo>
                    <a:lnTo>
                      <a:pt x="98" y="195"/>
                    </a:lnTo>
                    <a:lnTo>
                      <a:pt x="40" y="209"/>
                    </a:lnTo>
                    <a:lnTo>
                      <a:pt x="44" y="232"/>
                    </a:lnTo>
                    <a:lnTo>
                      <a:pt x="27" y="238"/>
                    </a:lnTo>
                    <a:lnTo>
                      <a:pt x="33" y="322"/>
                    </a:lnTo>
                    <a:lnTo>
                      <a:pt x="0" y="330"/>
                    </a:lnTo>
                    <a:lnTo>
                      <a:pt x="11" y="393"/>
                    </a:lnTo>
                    <a:lnTo>
                      <a:pt x="104" y="439"/>
                    </a:lnTo>
                    <a:lnTo>
                      <a:pt x="127" y="573"/>
                    </a:lnTo>
                    <a:lnTo>
                      <a:pt x="88" y="614"/>
                    </a:lnTo>
                    <a:lnTo>
                      <a:pt x="146" y="715"/>
                    </a:lnTo>
                    <a:lnTo>
                      <a:pt x="244" y="729"/>
                    </a:lnTo>
                    <a:lnTo>
                      <a:pt x="320" y="7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3" name="Freeform 376"/>
              <p:cNvSpPr>
                <a:spLocks/>
              </p:cNvSpPr>
              <p:nvPr/>
            </p:nvSpPr>
            <p:spPr bwMode="auto">
              <a:xfrm>
                <a:off x="1817" y="1712"/>
                <a:ext cx="206" cy="457"/>
              </a:xfrm>
              <a:custGeom>
                <a:avLst/>
                <a:gdLst>
                  <a:gd name="T0" fmla="*/ 2 w 320"/>
                  <a:gd name="T1" fmla="*/ 2 h 740"/>
                  <a:gd name="T2" fmla="*/ 2 w 320"/>
                  <a:gd name="T3" fmla="*/ 2 h 740"/>
                  <a:gd name="T4" fmla="*/ 2 w 320"/>
                  <a:gd name="T5" fmla="*/ 2 h 740"/>
                  <a:gd name="T6" fmla="*/ 2 w 320"/>
                  <a:gd name="T7" fmla="*/ 1 h 740"/>
                  <a:gd name="T8" fmla="*/ 2 w 320"/>
                  <a:gd name="T9" fmla="*/ 1 h 740"/>
                  <a:gd name="T10" fmla="*/ 2 w 320"/>
                  <a:gd name="T11" fmla="*/ 1 h 740"/>
                  <a:gd name="T12" fmla="*/ 2 w 320"/>
                  <a:gd name="T13" fmla="*/ 1 h 740"/>
                  <a:gd name="T14" fmla="*/ 2 w 320"/>
                  <a:gd name="T15" fmla="*/ 1 h 740"/>
                  <a:gd name="T16" fmla="*/ 2 w 320"/>
                  <a:gd name="T17" fmla="*/ 1 h 740"/>
                  <a:gd name="T18" fmla="*/ 2 w 320"/>
                  <a:gd name="T19" fmla="*/ 1 h 740"/>
                  <a:gd name="T20" fmla="*/ 2 w 320"/>
                  <a:gd name="T21" fmla="*/ 1 h 740"/>
                  <a:gd name="T22" fmla="*/ 2 w 320"/>
                  <a:gd name="T23" fmla="*/ 1 h 740"/>
                  <a:gd name="T24" fmla="*/ 1 w 320"/>
                  <a:gd name="T25" fmla="*/ 1 h 740"/>
                  <a:gd name="T26" fmla="*/ 1 w 320"/>
                  <a:gd name="T27" fmla="*/ 0 h 740"/>
                  <a:gd name="T28" fmla="*/ 1 w 320"/>
                  <a:gd name="T29" fmla="*/ 1 h 740"/>
                  <a:gd name="T30" fmla="*/ 1 w 320"/>
                  <a:gd name="T31" fmla="*/ 1 h 740"/>
                  <a:gd name="T32" fmla="*/ 1 w 320"/>
                  <a:gd name="T33" fmla="*/ 1 h 740"/>
                  <a:gd name="T34" fmla="*/ 1 w 320"/>
                  <a:gd name="T35" fmla="*/ 1 h 740"/>
                  <a:gd name="T36" fmla="*/ 1 w 320"/>
                  <a:gd name="T37" fmla="*/ 1 h 740"/>
                  <a:gd name="T38" fmla="*/ 1 w 320"/>
                  <a:gd name="T39" fmla="*/ 1 h 740"/>
                  <a:gd name="T40" fmla="*/ 1 w 320"/>
                  <a:gd name="T41" fmla="*/ 1 h 740"/>
                  <a:gd name="T42" fmla="*/ 1 w 320"/>
                  <a:gd name="T43" fmla="*/ 1 h 740"/>
                  <a:gd name="T44" fmla="*/ 1 w 320"/>
                  <a:gd name="T45" fmla="*/ 1 h 740"/>
                  <a:gd name="T46" fmla="*/ 0 w 320"/>
                  <a:gd name="T47" fmla="*/ 1 h 740"/>
                  <a:gd name="T48" fmla="*/ 1 w 320"/>
                  <a:gd name="T49" fmla="*/ 1 h 740"/>
                  <a:gd name="T50" fmla="*/ 1 w 320"/>
                  <a:gd name="T51" fmla="*/ 1 h 740"/>
                  <a:gd name="T52" fmla="*/ 1 w 320"/>
                  <a:gd name="T53" fmla="*/ 1 h 740"/>
                  <a:gd name="T54" fmla="*/ 1 w 320"/>
                  <a:gd name="T55" fmla="*/ 2 h 740"/>
                  <a:gd name="T56" fmla="*/ 1 w 320"/>
                  <a:gd name="T57" fmla="*/ 2 h 740"/>
                  <a:gd name="T58" fmla="*/ 1 w 320"/>
                  <a:gd name="T59" fmla="*/ 2 h 740"/>
                  <a:gd name="T60" fmla="*/ 2 w 320"/>
                  <a:gd name="T61" fmla="*/ 2 h 74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20"/>
                  <a:gd name="T94" fmla="*/ 0 h 740"/>
                  <a:gd name="T95" fmla="*/ 320 w 320"/>
                  <a:gd name="T96" fmla="*/ 740 h 740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20" h="740">
                    <a:moveTo>
                      <a:pt x="320" y="740"/>
                    </a:moveTo>
                    <a:lnTo>
                      <a:pt x="295" y="692"/>
                    </a:lnTo>
                    <a:lnTo>
                      <a:pt x="292" y="652"/>
                    </a:lnTo>
                    <a:lnTo>
                      <a:pt x="294" y="598"/>
                    </a:lnTo>
                    <a:lnTo>
                      <a:pt x="292" y="535"/>
                    </a:lnTo>
                    <a:lnTo>
                      <a:pt x="299" y="439"/>
                    </a:lnTo>
                    <a:lnTo>
                      <a:pt x="311" y="399"/>
                    </a:lnTo>
                    <a:lnTo>
                      <a:pt x="288" y="332"/>
                    </a:lnTo>
                    <a:lnTo>
                      <a:pt x="292" y="268"/>
                    </a:lnTo>
                    <a:lnTo>
                      <a:pt x="303" y="222"/>
                    </a:lnTo>
                    <a:lnTo>
                      <a:pt x="315" y="165"/>
                    </a:lnTo>
                    <a:lnTo>
                      <a:pt x="292" y="113"/>
                    </a:lnTo>
                    <a:lnTo>
                      <a:pt x="271" y="67"/>
                    </a:lnTo>
                    <a:lnTo>
                      <a:pt x="269" y="0"/>
                    </a:lnTo>
                    <a:lnTo>
                      <a:pt x="217" y="13"/>
                    </a:lnTo>
                    <a:lnTo>
                      <a:pt x="175" y="9"/>
                    </a:lnTo>
                    <a:lnTo>
                      <a:pt x="144" y="120"/>
                    </a:lnTo>
                    <a:lnTo>
                      <a:pt x="88" y="136"/>
                    </a:lnTo>
                    <a:lnTo>
                      <a:pt x="98" y="195"/>
                    </a:lnTo>
                    <a:lnTo>
                      <a:pt x="40" y="209"/>
                    </a:lnTo>
                    <a:lnTo>
                      <a:pt x="44" y="232"/>
                    </a:lnTo>
                    <a:lnTo>
                      <a:pt x="27" y="238"/>
                    </a:lnTo>
                    <a:lnTo>
                      <a:pt x="33" y="322"/>
                    </a:lnTo>
                    <a:lnTo>
                      <a:pt x="0" y="330"/>
                    </a:lnTo>
                    <a:lnTo>
                      <a:pt x="11" y="393"/>
                    </a:lnTo>
                    <a:lnTo>
                      <a:pt x="104" y="439"/>
                    </a:lnTo>
                    <a:lnTo>
                      <a:pt x="127" y="573"/>
                    </a:lnTo>
                    <a:lnTo>
                      <a:pt x="88" y="614"/>
                    </a:lnTo>
                    <a:lnTo>
                      <a:pt x="146" y="715"/>
                    </a:lnTo>
                    <a:lnTo>
                      <a:pt x="244" y="729"/>
                    </a:lnTo>
                    <a:lnTo>
                      <a:pt x="320" y="74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4" name="Freeform 377"/>
              <p:cNvSpPr>
                <a:spLocks/>
              </p:cNvSpPr>
              <p:nvPr/>
            </p:nvSpPr>
            <p:spPr bwMode="auto">
              <a:xfrm>
                <a:off x="1916" y="2143"/>
                <a:ext cx="531" cy="565"/>
              </a:xfrm>
              <a:custGeom>
                <a:avLst/>
                <a:gdLst>
                  <a:gd name="T0" fmla="*/ 1 w 818"/>
                  <a:gd name="T1" fmla="*/ 2 h 915"/>
                  <a:gd name="T2" fmla="*/ 2 w 818"/>
                  <a:gd name="T3" fmla="*/ 2 h 915"/>
                  <a:gd name="T4" fmla="*/ 2 w 818"/>
                  <a:gd name="T5" fmla="*/ 2 h 915"/>
                  <a:gd name="T6" fmla="*/ 2 w 818"/>
                  <a:gd name="T7" fmla="*/ 2 h 915"/>
                  <a:gd name="T8" fmla="*/ 3 w 818"/>
                  <a:gd name="T9" fmla="*/ 2 h 915"/>
                  <a:gd name="T10" fmla="*/ 3 w 818"/>
                  <a:gd name="T11" fmla="*/ 2 h 915"/>
                  <a:gd name="T12" fmla="*/ 3 w 818"/>
                  <a:gd name="T13" fmla="*/ 2 h 915"/>
                  <a:gd name="T14" fmla="*/ 3 w 818"/>
                  <a:gd name="T15" fmla="*/ 2 h 915"/>
                  <a:gd name="T16" fmla="*/ 3 w 818"/>
                  <a:gd name="T17" fmla="*/ 2 h 915"/>
                  <a:gd name="T18" fmla="*/ 4 w 818"/>
                  <a:gd name="T19" fmla="*/ 2 h 915"/>
                  <a:gd name="T20" fmla="*/ 4 w 818"/>
                  <a:gd name="T21" fmla="*/ 1 h 915"/>
                  <a:gd name="T22" fmla="*/ 4 w 818"/>
                  <a:gd name="T23" fmla="*/ 1 h 915"/>
                  <a:gd name="T24" fmla="*/ 4 w 818"/>
                  <a:gd name="T25" fmla="*/ 1 h 915"/>
                  <a:gd name="T26" fmla="*/ 4 w 818"/>
                  <a:gd name="T27" fmla="*/ 1 h 915"/>
                  <a:gd name="T28" fmla="*/ 4 w 818"/>
                  <a:gd name="T29" fmla="*/ 1 h 915"/>
                  <a:gd name="T30" fmla="*/ 4 w 818"/>
                  <a:gd name="T31" fmla="*/ 1 h 915"/>
                  <a:gd name="T32" fmla="*/ 4 w 818"/>
                  <a:gd name="T33" fmla="*/ 1 h 915"/>
                  <a:gd name="T34" fmla="*/ 4 w 818"/>
                  <a:gd name="T35" fmla="*/ 1 h 915"/>
                  <a:gd name="T36" fmla="*/ 3 w 818"/>
                  <a:gd name="T37" fmla="*/ 1 h 915"/>
                  <a:gd name="T38" fmla="*/ 3 w 818"/>
                  <a:gd name="T39" fmla="*/ 1 h 915"/>
                  <a:gd name="T40" fmla="*/ 3 w 818"/>
                  <a:gd name="T41" fmla="*/ 1 h 915"/>
                  <a:gd name="T42" fmla="*/ 3 w 818"/>
                  <a:gd name="T43" fmla="*/ 1 h 915"/>
                  <a:gd name="T44" fmla="*/ 3 w 818"/>
                  <a:gd name="T45" fmla="*/ 1 h 915"/>
                  <a:gd name="T46" fmla="*/ 3 w 818"/>
                  <a:gd name="T47" fmla="*/ 1 h 915"/>
                  <a:gd name="T48" fmla="*/ 3 w 818"/>
                  <a:gd name="T49" fmla="*/ 1 h 915"/>
                  <a:gd name="T50" fmla="*/ 3 w 818"/>
                  <a:gd name="T51" fmla="*/ 1 h 915"/>
                  <a:gd name="T52" fmla="*/ 3 w 818"/>
                  <a:gd name="T53" fmla="*/ 1 h 915"/>
                  <a:gd name="T54" fmla="*/ 3 w 818"/>
                  <a:gd name="T55" fmla="*/ 1 h 915"/>
                  <a:gd name="T56" fmla="*/ 3 w 818"/>
                  <a:gd name="T57" fmla="*/ 1 h 915"/>
                  <a:gd name="T58" fmla="*/ 3 w 818"/>
                  <a:gd name="T59" fmla="*/ 1 h 915"/>
                  <a:gd name="T60" fmla="*/ 3 w 818"/>
                  <a:gd name="T61" fmla="*/ 0 h 915"/>
                  <a:gd name="T62" fmla="*/ 2 w 818"/>
                  <a:gd name="T63" fmla="*/ 1 h 915"/>
                  <a:gd name="T64" fmla="*/ 2 w 818"/>
                  <a:gd name="T65" fmla="*/ 1 h 915"/>
                  <a:gd name="T66" fmla="*/ 1 w 818"/>
                  <a:gd name="T67" fmla="*/ 1 h 915"/>
                  <a:gd name="T68" fmla="*/ 1 w 818"/>
                  <a:gd name="T69" fmla="*/ 1 h 915"/>
                  <a:gd name="T70" fmla="*/ 1 w 818"/>
                  <a:gd name="T71" fmla="*/ 1 h 915"/>
                  <a:gd name="T72" fmla="*/ 1 w 818"/>
                  <a:gd name="T73" fmla="*/ 1 h 915"/>
                  <a:gd name="T74" fmla="*/ 1 w 818"/>
                  <a:gd name="T75" fmla="*/ 2 h 915"/>
                  <a:gd name="T76" fmla="*/ 1 w 818"/>
                  <a:gd name="T77" fmla="*/ 2 h 915"/>
                  <a:gd name="T78" fmla="*/ 1 w 818"/>
                  <a:gd name="T79" fmla="*/ 2 h 91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18"/>
                  <a:gd name="T121" fmla="*/ 0 h 915"/>
                  <a:gd name="T122" fmla="*/ 818 w 818"/>
                  <a:gd name="T123" fmla="*/ 915 h 91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18" h="915">
                    <a:moveTo>
                      <a:pt x="114" y="852"/>
                    </a:moveTo>
                    <a:lnTo>
                      <a:pt x="190" y="856"/>
                    </a:lnTo>
                    <a:lnTo>
                      <a:pt x="267" y="915"/>
                    </a:lnTo>
                    <a:lnTo>
                      <a:pt x="398" y="844"/>
                    </a:lnTo>
                    <a:lnTo>
                      <a:pt x="401" y="848"/>
                    </a:lnTo>
                    <a:lnTo>
                      <a:pt x="392" y="869"/>
                    </a:lnTo>
                    <a:lnTo>
                      <a:pt x="392" y="881"/>
                    </a:lnTo>
                    <a:lnTo>
                      <a:pt x="403" y="889"/>
                    </a:lnTo>
                    <a:lnTo>
                      <a:pt x="415" y="894"/>
                    </a:lnTo>
                    <a:lnTo>
                      <a:pt x="426" y="892"/>
                    </a:lnTo>
                    <a:lnTo>
                      <a:pt x="440" y="885"/>
                    </a:lnTo>
                    <a:lnTo>
                      <a:pt x="449" y="889"/>
                    </a:lnTo>
                    <a:lnTo>
                      <a:pt x="453" y="894"/>
                    </a:lnTo>
                    <a:lnTo>
                      <a:pt x="461" y="894"/>
                    </a:lnTo>
                    <a:lnTo>
                      <a:pt x="467" y="889"/>
                    </a:lnTo>
                    <a:lnTo>
                      <a:pt x="472" y="889"/>
                    </a:lnTo>
                    <a:lnTo>
                      <a:pt x="478" y="887"/>
                    </a:lnTo>
                    <a:lnTo>
                      <a:pt x="586" y="868"/>
                    </a:lnTo>
                    <a:lnTo>
                      <a:pt x="609" y="887"/>
                    </a:lnTo>
                    <a:lnTo>
                      <a:pt x="701" y="831"/>
                    </a:lnTo>
                    <a:lnTo>
                      <a:pt x="693" y="660"/>
                    </a:lnTo>
                    <a:lnTo>
                      <a:pt x="743" y="591"/>
                    </a:lnTo>
                    <a:lnTo>
                      <a:pt x="734" y="587"/>
                    </a:lnTo>
                    <a:lnTo>
                      <a:pt x="699" y="568"/>
                    </a:lnTo>
                    <a:lnTo>
                      <a:pt x="680" y="524"/>
                    </a:lnTo>
                    <a:lnTo>
                      <a:pt x="659" y="486"/>
                    </a:lnTo>
                    <a:lnTo>
                      <a:pt x="659" y="472"/>
                    </a:lnTo>
                    <a:lnTo>
                      <a:pt x="710" y="438"/>
                    </a:lnTo>
                    <a:lnTo>
                      <a:pt x="747" y="399"/>
                    </a:lnTo>
                    <a:lnTo>
                      <a:pt x="789" y="347"/>
                    </a:lnTo>
                    <a:lnTo>
                      <a:pt x="818" y="299"/>
                    </a:lnTo>
                    <a:lnTo>
                      <a:pt x="812" y="280"/>
                    </a:lnTo>
                    <a:lnTo>
                      <a:pt x="776" y="250"/>
                    </a:lnTo>
                    <a:lnTo>
                      <a:pt x="737" y="215"/>
                    </a:lnTo>
                    <a:lnTo>
                      <a:pt x="709" y="173"/>
                    </a:lnTo>
                    <a:lnTo>
                      <a:pt x="691" y="136"/>
                    </a:lnTo>
                    <a:lnTo>
                      <a:pt x="680" y="111"/>
                    </a:lnTo>
                    <a:lnTo>
                      <a:pt x="643" y="119"/>
                    </a:lnTo>
                    <a:lnTo>
                      <a:pt x="641" y="119"/>
                    </a:lnTo>
                    <a:lnTo>
                      <a:pt x="641" y="121"/>
                    </a:lnTo>
                    <a:lnTo>
                      <a:pt x="639" y="121"/>
                    </a:lnTo>
                    <a:lnTo>
                      <a:pt x="638" y="123"/>
                    </a:lnTo>
                    <a:lnTo>
                      <a:pt x="636" y="123"/>
                    </a:lnTo>
                    <a:lnTo>
                      <a:pt x="634" y="123"/>
                    </a:lnTo>
                    <a:lnTo>
                      <a:pt x="634" y="125"/>
                    </a:lnTo>
                    <a:lnTo>
                      <a:pt x="632" y="125"/>
                    </a:lnTo>
                    <a:lnTo>
                      <a:pt x="630" y="125"/>
                    </a:lnTo>
                    <a:lnTo>
                      <a:pt x="628" y="127"/>
                    </a:lnTo>
                    <a:lnTo>
                      <a:pt x="626" y="127"/>
                    </a:lnTo>
                    <a:lnTo>
                      <a:pt x="624" y="127"/>
                    </a:lnTo>
                    <a:lnTo>
                      <a:pt x="622" y="129"/>
                    </a:lnTo>
                    <a:lnTo>
                      <a:pt x="620" y="129"/>
                    </a:lnTo>
                    <a:lnTo>
                      <a:pt x="618" y="129"/>
                    </a:lnTo>
                    <a:lnTo>
                      <a:pt x="618" y="131"/>
                    </a:lnTo>
                    <a:lnTo>
                      <a:pt x="616" y="131"/>
                    </a:lnTo>
                    <a:lnTo>
                      <a:pt x="615" y="131"/>
                    </a:lnTo>
                    <a:lnTo>
                      <a:pt x="613" y="131"/>
                    </a:lnTo>
                    <a:lnTo>
                      <a:pt x="611" y="131"/>
                    </a:lnTo>
                    <a:lnTo>
                      <a:pt x="580" y="136"/>
                    </a:lnTo>
                    <a:lnTo>
                      <a:pt x="580" y="106"/>
                    </a:lnTo>
                    <a:lnTo>
                      <a:pt x="590" y="58"/>
                    </a:lnTo>
                    <a:lnTo>
                      <a:pt x="603" y="0"/>
                    </a:lnTo>
                    <a:lnTo>
                      <a:pt x="313" y="6"/>
                    </a:lnTo>
                    <a:lnTo>
                      <a:pt x="298" y="31"/>
                    </a:lnTo>
                    <a:lnTo>
                      <a:pt x="292" y="54"/>
                    </a:lnTo>
                    <a:lnTo>
                      <a:pt x="294" y="79"/>
                    </a:lnTo>
                    <a:lnTo>
                      <a:pt x="267" y="75"/>
                    </a:lnTo>
                    <a:lnTo>
                      <a:pt x="244" y="77"/>
                    </a:lnTo>
                    <a:lnTo>
                      <a:pt x="213" y="85"/>
                    </a:lnTo>
                    <a:lnTo>
                      <a:pt x="175" y="60"/>
                    </a:lnTo>
                    <a:lnTo>
                      <a:pt x="165" y="42"/>
                    </a:lnTo>
                    <a:lnTo>
                      <a:pt x="89" y="31"/>
                    </a:lnTo>
                    <a:lnTo>
                      <a:pt x="185" y="376"/>
                    </a:lnTo>
                    <a:lnTo>
                      <a:pt x="73" y="438"/>
                    </a:lnTo>
                    <a:lnTo>
                      <a:pt x="12" y="518"/>
                    </a:lnTo>
                    <a:lnTo>
                      <a:pt x="29" y="630"/>
                    </a:lnTo>
                    <a:lnTo>
                      <a:pt x="0" y="647"/>
                    </a:lnTo>
                    <a:lnTo>
                      <a:pt x="8" y="739"/>
                    </a:lnTo>
                    <a:lnTo>
                      <a:pt x="69" y="848"/>
                    </a:lnTo>
                    <a:lnTo>
                      <a:pt x="114" y="8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5" name="Freeform 378"/>
              <p:cNvSpPr>
                <a:spLocks/>
              </p:cNvSpPr>
              <p:nvPr/>
            </p:nvSpPr>
            <p:spPr bwMode="auto">
              <a:xfrm>
                <a:off x="1916" y="2143"/>
                <a:ext cx="531" cy="565"/>
              </a:xfrm>
              <a:custGeom>
                <a:avLst/>
                <a:gdLst>
                  <a:gd name="T0" fmla="*/ 1 w 818"/>
                  <a:gd name="T1" fmla="*/ 2 h 915"/>
                  <a:gd name="T2" fmla="*/ 2 w 818"/>
                  <a:gd name="T3" fmla="*/ 2 h 915"/>
                  <a:gd name="T4" fmla="*/ 2 w 818"/>
                  <a:gd name="T5" fmla="*/ 2 h 915"/>
                  <a:gd name="T6" fmla="*/ 2 w 818"/>
                  <a:gd name="T7" fmla="*/ 2 h 915"/>
                  <a:gd name="T8" fmla="*/ 3 w 818"/>
                  <a:gd name="T9" fmla="*/ 2 h 915"/>
                  <a:gd name="T10" fmla="*/ 3 w 818"/>
                  <a:gd name="T11" fmla="*/ 2 h 915"/>
                  <a:gd name="T12" fmla="*/ 3 w 818"/>
                  <a:gd name="T13" fmla="*/ 2 h 915"/>
                  <a:gd name="T14" fmla="*/ 3 w 818"/>
                  <a:gd name="T15" fmla="*/ 2 h 915"/>
                  <a:gd name="T16" fmla="*/ 3 w 818"/>
                  <a:gd name="T17" fmla="*/ 2 h 915"/>
                  <a:gd name="T18" fmla="*/ 4 w 818"/>
                  <a:gd name="T19" fmla="*/ 2 h 915"/>
                  <a:gd name="T20" fmla="*/ 4 w 818"/>
                  <a:gd name="T21" fmla="*/ 1 h 915"/>
                  <a:gd name="T22" fmla="*/ 4 w 818"/>
                  <a:gd name="T23" fmla="*/ 1 h 915"/>
                  <a:gd name="T24" fmla="*/ 4 w 818"/>
                  <a:gd name="T25" fmla="*/ 1 h 915"/>
                  <a:gd name="T26" fmla="*/ 4 w 818"/>
                  <a:gd name="T27" fmla="*/ 1 h 915"/>
                  <a:gd name="T28" fmla="*/ 4 w 818"/>
                  <a:gd name="T29" fmla="*/ 1 h 915"/>
                  <a:gd name="T30" fmla="*/ 4 w 818"/>
                  <a:gd name="T31" fmla="*/ 1 h 915"/>
                  <a:gd name="T32" fmla="*/ 4 w 818"/>
                  <a:gd name="T33" fmla="*/ 1 h 915"/>
                  <a:gd name="T34" fmla="*/ 4 w 818"/>
                  <a:gd name="T35" fmla="*/ 1 h 915"/>
                  <a:gd name="T36" fmla="*/ 3 w 818"/>
                  <a:gd name="T37" fmla="*/ 1 h 915"/>
                  <a:gd name="T38" fmla="*/ 3 w 818"/>
                  <a:gd name="T39" fmla="*/ 1 h 915"/>
                  <a:gd name="T40" fmla="*/ 3 w 818"/>
                  <a:gd name="T41" fmla="*/ 1 h 915"/>
                  <a:gd name="T42" fmla="*/ 3 w 818"/>
                  <a:gd name="T43" fmla="*/ 1 h 915"/>
                  <a:gd name="T44" fmla="*/ 3 w 818"/>
                  <a:gd name="T45" fmla="*/ 1 h 915"/>
                  <a:gd name="T46" fmla="*/ 3 w 818"/>
                  <a:gd name="T47" fmla="*/ 1 h 915"/>
                  <a:gd name="T48" fmla="*/ 3 w 818"/>
                  <a:gd name="T49" fmla="*/ 1 h 915"/>
                  <a:gd name="T50" fmla="*/ 3 w 818"/>
                  <a:gd name="T51" fmla="*/ 1 h 915"/>
                  <a:gd name="T52" fmla="*/ 3 w 818"/>
                  <a:gd name="T53" fmla="*/ 1 h 915"/>
                  <a:gd name="T54" fmla="*/ 3 w 818"/>
                  <a:gd name="T55" fmla="*/ 1 h 915"/>
                  <a:gd name="T56" fmla="*/ 3 w 818"/>
                  <a:gd name="T57" fmla="*/ 1 h 915"/>
                  <a:gd name="T58" fmla="*/ 3 w 818"/>
                  <a:gd name="T59" fmla="*/ 1 h 915"/>
                  <a:gd name="T60" fmla="*/ 3 w 818"/>
                  <a:gd name="T61" fmla="*/ 0 h 915"/>
                  <a:gd name="T62" fmla="*/ 2 w 818"/>
                  <a:gd name="T63" fmla="*/ 1 h 915"/>
                  <a:gd name="T64" fmla="*/ 2 w 818"/>
                  <a:gd name="T65" fmla="*/ 1 h 915"/>
                  <a:gd name="T66" fmla="*/ 1 w 818"/>
                  <a:gd name="T67" fmla="*/ 1 h 915"/>
                  <a:gd name="T68" fmla="*/ 1 w 818"/>
                  <a:gd name="T69" fmla="*/ 1 h 915"/>
                  <a:gd name="T70" fmla="*/ 1 w 818"/>
                  <a:gd name="T71" fmla="*/ 1 h 915"/>
                  <a:gd name="T72" fmla="*/ 1 w 818"/>
                  <a:gd name="T73" fmla="*/ 1 h 915"/>
                  <a:gd name="T74" fmla="*/ 1 w 818"/>
                  <a:gd name="T75" fmla="*/ 2 h 915"/>
                  <a:gd name="T76" fmla="*/ 1 w 818"/>
                  <a:gd name="T77" fmla="*/ 2 h 915"/>
                  <a:gd name="T78" fmla="*/ 1 w 818"/>
                  <a:gd name="T79" fmla="*/ 2 h 91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18"/>
                  <a:gd name="T121" fmla="*/ 0 h 915"/>
                  <a:gd name="T122" fmla="*/ 818 w 818"/>
                  <a:gd name="T123" fmla="*/ 915 h 91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18" h="915">
                    <a:moveTo>
                      <a:pt x="114" y="852"/>
                    </a:moveTo>
                    <a:lnTo>
                      <a:pt x="190" y="856"/>
                    </a:lnTo>
                    <a:lnTo>
                      <a:pt x="267" y="915"/>
                    </a:lnTo>
                    <a:lnTo>
                      <a:pt x="398" y="844"/>
                    </a:lnTo>
                    <a:lnTo>
                      <a:pt x="401" y="848"/>
                    </a:lnTo>
                    <a:lnTo>
                      <a:pt x="392" y="869"/>
                    </a:lnTo>
                    <a:lnTo>
                      <a:pt x="392" y="881"/>
                    </a:lnTo>
                    <a:lnTo>
                      <a:pt x="403" y="889"/>
                    </a:lnTo>
                    <a:lnTo>
                      <a:pt x="415" y="894"/>
                    </a:lnTo>
                    <a:lnTo>
                      <a:pt x="426" y="892"/>
                    </a:lnTo>
                    <a:lnTo>
                      <a:pt x="440" y="885"/>
                    </a:lnTo>
                    <a:lnTo>
                      <a:pt x="449" y="889"/>
                    </a:lnTo>
                    <a:lnTo>
                      <a:pt x="453" y="894"/>
                    </a:lnTo>
                    <a:lnTo>
                      <a:pt x="461" y="894"/>
                    </a:lnTo>
                    <a:lnTo>
                      <a:pt x="467" y="889"/>
                    </a:lnTo>
                    <a:lnTo>
                      <a:pt x="472" y="889"/>
                    </a:lnTo>
                    <a:lnTo>
                      <a:pt x="478" y="887"/>
                    </a:lnTo>
                    <a:lnTo>
                      <a:pt x="586" y="868"/>
                    </a:lnTo>
                    <a:lnTo>
                      <a:pt x="609" y="887"/>
                    </a:lnTo>
                    <a:lnTo>
                      <a:pt x="701" y="831"/>
                    </a:lnTo>
                    <a:lnTo>
                      <a:pt x="693" y="660"/>
                    </a:lnTo>
                    <a:lnTo>
                      <a:pt x="743" y="591"/>
                    </a:lnTo>
                    <a:lnTo>
                      <a:pt x="734" y="587"/>
                    </a:lnTo>
                    <a:lnTo>
                      <a:pt x="699" y="568"/>
                    </a:lnTo>
                    <a:lnTo>
                      <a:pt x="680" y="524"/>
                    </a:lnTo>
                    <a:lnTo>
                      <a:pt x="659" y="486"/>
                    </a:lnTo>
                    <a:lnTo>
                      <a:pt x="659" y="472"/>
                    </a:lnTo>
                    <a:lnTo>
                      <a:pt x="710" y="438"/>
                    </a:lnTo>
                    <a:lnTo>
                      <a:pt x="747" y="399"/>
                    </a:lnTo>
                    <a:lnTo>
                      <a:pt x="789" y="347"/>
                    </a:lnTo>
                    <a:lnTo>
                      <a:pt x="818" y="299"/>
                    </a:lnTo>
                    <a:lnTo>
                      <a:pt x="812" y="280"/>
                    </a:lnTo>
                    <a:lnTo>
                      <a:pt x="776" y="250"/>
                    </a:lnTo>
                    <a:lnTo>
                      <a:pt x="737" y="215"/>
                    </a:lnTo>
                    <a:lnTo>
                      <a:pt x="709" y="173"/>
                    </a:lnTo>
                    <a:lnTo>
                      <a:pt x="691" y="136"/>
                    </a:lnTo>
                    <a:lnTo>
                      <a:pt x="680" y="111"/>
                    </a:lnTo>
                    <a:lnTo>
                      <a:pt x="643" y="119"/>
                    </a:lnTo>
                    <a:lnTo>
                      <a:pt x="641" y="119"/>
                    </a:lnTo>
                    <a:lnTo>
                      <a:pt x="641" y="121"/>
                    </a:lnTo>
                    <a:lnTo>
                      <a:pt x="639" y="121"/>
                    </a:lnTo>
                    <a:lnTo>
                      <a:pt x="638" y="123"/>
                    </a:lnTo>
                    <a:lnTo>
                      <a:pt x="636" y="123"/>
                    </a:lnTo>
                    <a:lnTo>
                      <a:pt x="634" y="123"/>
                    </a:lnTo>
                    <a:lnTo>
                      <a:pt x="634" y="125"/>
                    </a:lnTo>
                    <a:lnTo>
                      <a:pt x="632" y="125"/>
                    </a:lnTo>
                    <a:lnTo>
                      <a:pt x="630" y="125"/>
                    </a:lnTo>
                    <a:lnTo>
                      <a:pt x="628" y="127"/>
                    </a:lnTo>
                    <a:lnTo>
                      <a:pt x="626" y="127"/>
                    </a:lnTo>
                    <a:lnTo>
                      <a:pt x="624" y="127"/>
                    </a:lnTo>
                    <a:lnTo>
                      <a:pt x="622" y="129"/>
                    </a:lnTo>
                    <a:lnTo>
                      <a:pt x="620" y="129"/>
                    </a:lnTo>
                    <a:lnTo>
                      <a:pt x="618" y="129"/>
                    </a:lnTo>
                    <a:lnTo>
                      <a:pt x="618" y="131"/>
                    </a:lnTo>
                    <a:lnTo>
                      <a:pt x="616" y="131"/>
                    </a:lnTo>
                    <a:lnTo>
                      <a:pt x="615" y="131"/>
                    </a:lnTo>
                    <a:lnTo>
                      <a:pt x="613" y="131"/>
                    </a:lnTo>
                    <a:lnTo>
                      <a:pt x="611" y="131"/>
                    </a:lnTo>
                    <a:lnTo>
                      <a:pt x="580" y="136"/>
                    </a:lnTo>
                    <a:lnTo>
                      <a:pt x="580" y="106"/>
                    </a:lnTo>
                    <a:lnTo>
                      <a:pt x="590" y="58"/>
                    </a:lnTo>
                    <a:lnTo>
                      <a:pt x="603" y="0"/>
                    </a:lnTo>
                    <a:lnTo>
                      <a:pt x="313" y="6"/>
                    </a:lnTo>
                    <a:lnTo>
                      <a:pt x="298" y="31"/>
                    </a:lnTo>
                    <a:lnTo>
                      <a:pt x="292" y="54"/>
                    </a:lnTo>
                    <a:lnTo>
                      <a:pt x="294" y="79"/>
                    </a:lnTo>
                    <a:lnTo>
                      <a:pt x="267" y="75"/>
                    </a:lnTo>
                    <a:lnTo>
                      <a:pt x="244" y="77"/>
                    </a:lnTo>
                    <a:lnTo>
                      <a:pt x="213" y="85"/>
                    </a:lnTo>
                    <a:lnTo>
                      <a:pt x="175" y="60"/>
                    </a:lnTo>
                    <a:lnTo>
                      <a:pt x="165" y="42"/>
                    </a:lnTo>
                    <a:lnTo>
                      <a:pt x="89" y="31"/>
                    </a:lnTo>
                    <a:lnTo>
                      <a:pt x="185" y="376"/>
                    </a:lnTo>
                    <a:lnTo>
                      <a:pt x="73" y="438"/>
                    </a:lnTo>
                    <a:lnTo>
                      <a:pt x="12" y="518"/>
                    </a:lnTo>
                    <a:lnTo>
                      <a:pt x="29" y="630"/>
                    </a:lnTo>
                    <a:lnTo>
                      <a:pt x="0" y="647"/>
                    </a:lnTo>
                    <a:lnTo>
                      <a:pt x="8" y="739"/>
                    </a:lnTo>
                    <a:lnTo>
                      <a:pt x="69" y="848"/>
                    </a:lnTo>
                    <a:lnTo>
                      <a:pt x="114" y="852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6" name="Freeform 379"/>
              <p:cNvSpPr>
                <a:spLocks/>
              </p:cNvSpPr>
              <p:nvPr/>
            </p:nvSpPr>
            <p:spPr bwMode="auto">
              <a:xfrm>
                <a:off x="1792" y="2367"/>
                <a:ext cx="172" cy="175"/>
              </a:xfrm>
              <a:custGeom>
                <a:avLst/>
                <a:gdLst>
                  <a:gd name="T0" fmla="*/ 1 w 265"/>
                  <a:gd name="T1" fmla="*/ 1 h 284"/>
                  <a:gd name="T2" fmla="*/ 1 w 265"/>
                  <a:gd name="T3" fmla="*/ 0 h 284"/>
                  <a:gd name="T4" fmla="*/ 1 w 265"/>
                  <a:gd name="T5" fmla="*/ 1 h 284"/>
                  <a:gd name="T6" fmla="*/ 1 w 265"/>
                  <a:gd name="T7" fmla="*/ 1 h 284"/>
                  <a:gd name="T8" fmla="*/ 1 w 265"/>
                  <a:gd name="T9" fmla="*/ 1 h 284"/>
                  <a:gd name="T10" fmla="*/ 1 w 265"/>
                  <a:gd name="T11" fmla="*/ 1 h 284"/>
                  <a:gd name="T12" fmla="*/ 1 w 265"/>
                  <a:gd name="T13" fmla="*/ 1 h 284"/>
                  <a:gd name="T14" fmla="*/ 1 w 265"/>
                  <a:gd name="T15" fmla="*/ 1 h 284"/>
                  <a:gd name="T16" fmla="*/ 1 w 265"/>
                  <a:gd name="T17" fmla="*/ 1 h 284"/>
                  <a:gd name="T18" fmla="*/ 1 w 265"/>
                  <a:gd name="T19" fmla="*/ 1 h 284"/>
                  <a:gd name="T20" fmla="*/ 1 w 265"/>
                  <a:gd name="T21" fmla="*/ 1 h 284"/>
                  <a:gd name="T22" fmla="*/ 0 w 265"/>
                  <a:gd name="T23" fmla="*/ 1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5"/>
                  <a:gd name="T37" fmla="*/ 0 h 284"/>
                  <a:gd name="T38" fmla="*/ 265 w 265"/>
                  <a:gd name="T39" fmla="*/ 284 h 28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5" h="284">
                    <a:moveTo>
                      <a:pt x="265" y="77"/>
                    </a:moveTo>
                    <a:lnTo>
                      <a:pt x="148" y="0"/>
                    </a:lnTo>
                    <a:lnTo>
                      <a:pt x="127" y="90"/>
                    </a:lnTo>
                    <a:lnTo>
                      <a:pt x="91" y="134"/>
                    </a:lnTo>
                    <a:lnTo>
                      <a:pt x="89" y="205"/>
                    </a:lnTo>
                    <a:lnTo>
                      <a:pt x="71" y="207"/>
                    </a:lnTo>
                    <a:lnTo>
                      <a:pt x="45" y="217"/>
                    </a:lnTo>
                    <a:lnTo>
                      <a:pt x="31" y="224"/>
                    </a:lnTo>
                    <a:lnTo>
                      <a:pt x="20" y="242"/>
                    </a:lnTo>
                    <a:lnTo>
                      <a:pt x="16" y="251"/>
                    </a:lnTo>
                    <a:lnTo>
                      <a:pt x="6" y="272"/>
                    </a:lnTo>
                    <a:lnTo>
                      <a:pt x="0" y="28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7" name="Freeform 380"/>
              <p:cNvSpPr>
                <a:spLocks/>
              </p:cNvSpPr>
              <p:nvPr/>
            </p:nvSpPr>
            <p:spPr bwMode="auto">
              <a:xfrm>
                <a:off x="1736" y="2445"/>
                <a:ext cx="56" cy="97"/>
              </a:xfrm>
              <a:custGeom>
                <a:avLst/>
                <a:gdLst>
                  <a:gd name="T0" fmla="*/ 1 w 86"/>
                  <a:gd name="T1" fmla="*/ 1 h 156"/>
                  <a:gd name="T2" fmla="*/ 1 w 86"/>
                  <a:gd name="T3" fmla="*/ 1 h 156"/>
                  <a:gd name="T4" fmla="*/ 1 w 86"/>
                  <a:gd name="T5" fmla="*/ 1 h 156"/>
                  <a:gd name="T6" fmla="*/ 1 w 86"/>
                  <a:gd name="T7" fmla="*/ 1 h 156"/>
                  <a:gd name="T8" fmla="*/ 0 w 86"/>
                  <a:gd name="T9" fmla="*/ 0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56"/>
                  <a:gd name="T17" fmla="*/ 86 w 86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56">
                    <a:moveTo>
                      <a:pt x="86" y="156"/>
                    </a:moveTo>
                    <a:lnTo>
                      <a:pt x="50" y="135"/>
                    </a:lnTo>
                    <a:lnTo>
                      <a:pt x="67" y="87"/>
                    </a:lnTo>
                    <a:lnTo>
                      <a:pt x="46" y="1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8" name="Freeform 381"/>
              <p:cNvSpPr>
                <a:spLocks/>
              </p:cNvSpPr>
              <p:nvPr/>
            </p:nvSpPr>
            <p:spPr bwMode="auto">
              <a:xfrm>
                <a:off x="1701" y="2339"/>
                <a:ext cx="50" cy="106"/>
              </a:xfrm>
              <a:custGeom>
                <a:avLst/>
                <a:gdLst>
                  <a:gd name="T0" fmla="*/ 1 w 77"/>
                  <a:gd name="T1" fmla="*/ 1 h 170"/>
                  <a:gd name="T2" fmla="*/ 1 w 77"/>
                  <a:gd name="T3" fmla="*/ 1 h 170"/>
                  <a:gd name="T4" fmla="*/ 0 w 77"/>
                  <a:gd name="T5" fmla="*/ 0 h 170"/>
                  <a:gd name="T6" fmla="*/ 0 60000 65536"/>
                  <a:gd name="T7" fmla="*/ 0 60000 65536"/>
                  <a:gd name="T8" fmla="*/ 0 60000 65536"/>
                  <a:gd name="T9" fmla="*/ 0 w 77"/>
                  <a:gd name="T10" fmla="*/ 0 h 170"/>
                  <a:gd name="T11" fmla="*/ 77 w 77"/>
                  <a:gd name="T12" fmla="*/ 170 h 1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7" h="170">
                    <a:moveTo>
                      <a:pt x="54" y="170"/>
                    </a:moveTo>
                    <a:lnTo>
                      <a:pt x="77" y="5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9" name="Freeform 382"/>
              <p:cNvSpPr>
                <a:spLocks/>
              </p:cNvSpPr>
              <p:nvPr/>
            </p:nvSpPr>
            <p:spPr bwMode="auto">
              <a:xfrm>
                <a:off x="1628" y="2003"/>
                <a:ext cx="110" cy="336"/>
              </a:xfrm>
              <a:custGeom>
                <a:avLst/>
                <a:gdLst>
                  <a:gd name="T0" fmla="*/ 1 w 173"/>
                  <a:gd name="T1" fmla="*/ 1 h 545"/>
                  <a:gd name="T2" fmla="*/ 1 w 173"/>
                  <a:gd name="T3" fmla="*/ 1 h 545"/>
                  <a:gd name="T4" fmla="*/ 1 w 173"/>
                  <a:gd name="T5" fmla="*/ 1 h 545"/>
                  <a:gd name="T6" fmla="*/ 1 w 173"/>
                  <a:gd name="T7" fmla="*/ 1 h 545"/>
                  <a:gd name="T8" fmla="*/ 0 w 173"/>
                  <a:gd name="T9" fmla="*/ 1 h 545"/>
                  <a:gd name="T10" fmla="*/ 1 w 173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3"/>
                  <a:gd name="T19" fmla="*/ 0 h 545"/>
                  <a:gd name="T20" fmla="*/ 173 w 173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3" h="545">
                    <a:moveTo>
                      <a:pt x="115" y="545"/>
                    </a:moveTo>
                    <a:lnTo>
                      <a:pt x="173" y="456"/>
                    </a:lnTo>
                    <a:lnTo>
                      <a:pt x="115" y="357"/>
                    </a:lnTo>
                    <a:lnTo>
                      <a:pt x="110" y="84"/>
                    </a:lnTo>
                    <a:lnTo>
                      <a:pt x="0" y="51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0" name="Freeform 383"/>
              <p:cNvSpPr>
                <a:spLocks/>
              </p:cNvSpPr>
              <p:nvPr/>
            </p:nvSpPr>
            <p:spPr bwMode="auto">
              <a:xfrm>
                <a:off x="1629" y="1868"/>
                <a:ext cx="151" cy="135"/>
              </a:xfrm>
              <a:custGeom>
                <a:avLst/>
                <a:gdLst>
                  <a:gd name="T0" fmla="*/ 0 w 234"/>
                  <a:gd name="T1" fmla="*/ 1 h 219"/>
                  <a:gd name="T2" fmla="*/ 1 w 234"/>
                  <a:gd name="T3" fmla="*/ 1 h 219"/>
                  <a:gd name="T4" fmla="*/ 1 w 234"/>
                  <a:gd name="T5" fmla="*/ 1 h 219"/>
                  <a:gd name="T6" fmla="*/ 1 w 234"/>
                  <a:gd name="T7" fmla="*/ 1 h 219"/>
                  <a:gd name="T8" fmla="*/ 1 w 234"/>
                  <a:gd name="T9" fmla="*/ 1 h 219"/>
                  <a:gd name="T10" fmla="*/ 1 w 234"/>
                  <a:gd name="T11" fmla="*/ 1 h 219"/>
                  <a:gd name="T12" fmla="*/ 1 w 234"/>
                  <a:gd name="T13" fmla="*/ 1 h 219"/>
                  <a:gd name="T14" fmla="*/ 1 w 234"/>
                  <a:gd name="T15" fmla="*/ 1 h 219"/>
                  <a:gd name="T16" fmla="*/ 1 w 234"/>
                  <a:gd name="T17" fmla="*/ 0 h 2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4"/>
                  <a:gd name="T28" fmla="*/ 0 h 219"/>
                  <a:gd name="T29" fmla="*/ 234 w 234"/>
                  <a:gd name="T30" fmla="*/ 219 h 2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4" h="219">
                    <a:moveTo>
                      <a:pt x="0" y="219"/>
                    </a:moveTo>
                    <a:lnTo>
                      <a:pt x="194" y="136"/>
                    </a:lnTo>
                    <a:lnTo>
                      <a:pt x="194" y="113"/>
                    </a:lnTo>
                    <a:lnTo>
                      <a:pt x="205" y="105"/>
                    </a:lnTo>
                    <a:lnTo>
                      <a:pt x="211" y="100"/>
                    </a:lnTo>
                    <a:lnTo>
                      <a:pt x="221" y="100"/>
                    </a:lnTo>
                    <a:lnTo>
                      <a:pt x="227" y="92"/>
                    </a:lnTo>
                    <a:lnTo>
                      <a:pt x="234" y="90"/>
                    </a:lnTo>
                    <a:lnTo>
                      <a:pt x="198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1" name="Freeform 384"/>
              <p:cNvSpPr>
                <a:spLocks/>
              </p:cNvSpPr>
              <p:nvPr/>
            </p:nvSpPr>
            <p:spPr bwMode="auto">
              <a:xfrm>
                <a:off x="1757" y="1858"/>
                <a:ext cx="75" cy="10"/>
              </a:xfrm>
              <a:custGeom>
                <a:avLst/>
                <a:gdLst>
                  <a:gd name="T0" fmla="*/ 0 w 117"/>
                  <a:gd name="T1" fmla="*/ 1 h 15"/>
                  <a:gd name="T2" fmla="*/ 1 w 117"/>
                  <a:gd name="T3" fmla="*/ 1 h 15"/>
                  <a:gd name="T4" fmla="*/ 1 w 117"/>
                  <a:gd name="T5" fmla="*/ 0 h 15"/>
                  <a:gd name="T6" fmla="*/ 0 60000 65536"/>
                  <a:gd name="T7" fmla="*/ 0 60000 65536"/>
                  <a:gd name="T8" fmla="*/ 0 60000 65536"/>
                  <a:gd name="T9" fmla="*/ 0 w 117"/>
                  <a:gd name="T10" fmla="*/ 0 h 15"/>
                  <a:gd name="T11" fmla="*/ 117 w 117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7" h="15">
                    <a:moveTo>
                      <a:pt x="0" y="15"/>
                    </a:moveTo>
                    <a:lnTo>
                      <a:pt x="55" y="15"/>
                    </a:lnTo>
                    <a:lnTo>
                      <a:pt x="117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2" name="Freeform 385"/>
              <p:cNvSpPr>
                <a:spLocks/>
              </p:cNvSpPr>
              <p:nvPr/>
            </p:nvSpPr>
            <p:spPr bwMode="auto">
              <a:xfrm>
                <a:off x="1964" y="2160"/>
                <a:ext cx="73" cy="253"/>
              </a:xfrm>
              <a:custGeom>
                <a:avLst/>
                <a:gdLst>
                  <a:gd name="T0" fmla="*/ 0 w 112"/>
                  <a:gd name="T1" fmla="*/ 1 h 407"/>
                  <a:gd name="T2" fmla="*/ 1 w 112"/>
                  <a:gd name="T3" fmla="*/ 1 h 407"/>
                  <a:gd name="T4" fmla="*/ 1 w 112"/>
                  <a:gd name="T5" fmla="*/ 0 h 407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407"/>
                  <a:gd name="T11" fmla="*/ 112 w 112"/>
                  <a:gd name="T12" fmla="*/ 407 h 40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407">
                    <a:moveTo>
                      <a:pt x="0" y="407"/>
                    </a:moveTo>
                    <a:lnTo>
                      <a:pt x="112" y="345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3" name="Freeform 386"/>
              <p:cNvSpPr>
                <a:spLocks/>
              </p:cNvSpPr>
              <p:nvPr/>
            </p:nvSpPr>
            <p:spPr bwMode="auto">
              <a:xfrm>
                <a:off x="1817" y="1858"/>
                <a:ext cx="157" cy="302"/>
              </a:xfrm>
              <a:custGeom>
                <a:avLst/>
                <a:gdLst>
                  <a:gd name="T0" fmla="*/ 1 w 244"/>
                  <a:gd name="T1" fmla="*/ 1 h 491"/>
                  <a:gd name="T2" fmla="*/ 1 w 244"/>
                  <a:gd name="T3" fmla="*/ 1 h 491"/>
                  <a:gd name="T4" fmla="*/ 1 w 244"/>
                  <a:gd name="T5" fmla="*/ 1 h 491"/>
                  <a:gd name="T6" fmla="*/ 1 w 244"/>
                  <a:gd name="T7" fmla="*/ 1 h 491"/>
                  <a:gd name="T8" fmla="*/ 1 w 244"/>
                  <a:gd name="T9" fmla="*/ 1 h 491"/>
                  <a:gd name="T10" fmla="*/ 1 w 244"/>
                  <a:gd name="T11" fmla="*/ 1 h 491"/>
                  <a:gd name="T12" fmla="*/ 0 w 244"/>
                  <a:gd name="T13" fmla="*/ 1 h 491"/>
                  <a:gd name="T14" fmla="*/ 1 w 244"/>
                  <a:gd name="T15" fmla="*/ 1 h 491"/>
                  <a:gd name="T16" fmla="*/ 1 w 244"/>
                  <a:gd name="T17" fmla="*/ 0 h 4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4"/>
                  <a:gd name="T28" fmla="*/ 0 h 491"/>
                  <a:gd name="T29" fmla="*/ 244 w 244"/>
                  <a:gd name="T30" fmla="*/ 491 h 49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4" h="491">
                    <a:moveTo>
                      <a:pt x="244" y="491"/>
                    </a:moveTo>
                    <a:lnTo>
                      <a:pt x="146" y="477"/>
                    </a:lnTo>
                    <a:lnTo>
                      <a:pt x="88" y="376"/>
                    </a:lnTo>
                    <a:lnTo>
                      <a:pt x="127" y="335"/>
                    </a:lnTo>
                    <a:lnTo>
                      <a:pt x="104" y="201"/>
                    </a:lnTo>
                    <a:lnTo>
                      <a:pt x="11" y="155"/>
                    </a:lnTo>
                    <a:lnTo>
                      <a:pt x="0" y="92"/>
                    </a:lnTo>
                    <a:lnTo>
                      <a:pt x="33" y="84"/>
                    </a:lnTo>
                    <a:lnTo>
                      <a:pt x="27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4" name="Freeform 387"/>
              <p:cNvSpPr>
                <a:spLocks/>
              </p:cNvSpPr>
              <p:nvPr/>
            </p:nvSpPr>
            <p:spPr bwMode="auto">
              <a:xfrm>
                <a:off x="1628" y="1858"/>
                <a:ext cx="409" cy="684"/>
              </a:xfrm>
              <a:custGeom>
                <a:avLst/>
                <a:gdLst>
                  <a:gd name="T0" fmla="*/ 1 w 632"/>
                  <a:gd name="T1" fmla="*/ 4 h 1105"/>
                  <a:gd name="T2" fmla="*/ 1 w 632"/>
                  <a:gd name="T3" fmla="*/ 4 h 1105"/>
                  <a:gd name="T4" fmla="*/ 1 w 632"/>
                  <a:gd name="T5" fmla="*/ 4 h 1105"/>
                  <a:gd name="T6" fmla="*/ 1 w 632"/>
                  <a:gd name="T7" fmla="*/ 4 h 1105"/>
                  <a:gd name="T8" fmla="*/ 2 w 632"/>
                  <a:gd name="T9" fmla="*/ 4 h 1105"/>
                  <a:gd name="T10" fmla="*/ 2 w 632"/>
                  <a:gd name="T11" fmla="*/ 4 h 1105"/>
                  <a:gd name="T12" fmla="*/ 2 w 632"/>
                  <a:gd name="T13" fmla="*/ 4 h 1105"/>
                  <a:gd name="T14" fmla="*/ 2 w 632"/>
                  <a:gd name="T15" fmla="*/ 4 h 1105"/>
                  <a:gd name="T16" fmla="*/ 2 w 632"/>
                  <a:gd name="T17" fmla="*/ 2 h 1105"/>
                  <a:gd name="T18" fmla="*/ 2 w 632"/>
                  <a:gd name="T19" fmla="*/ 2 h 1105"/>
                  <a:gd name="T20" fmla="*/ 2 w 632"/>
                  <a:gd name="T21" fmla="*/ 2 h 1105"/>
                  <a:gd name="T22" fmla="*/ 3 w 632"/>
                  <a:gd name="T23" fmla="*/ 2 h 1105"/>
                  <a:gd name="T24" fmla="*/ 3 w 632"/>
                  <a:gd name="T25" fmla="*/ 2 h 1105"/>
                  <a:gd name="T26" fmla="*/ 3 w 632"/>
                  <a:gd name="T27" fmla="*/ 1 h 1105"/>
                  <a:gd name="T28" fmla="*/ 3 w 632"/>
                  <a:gd name="T29" fmla="*/ 1 h 1105"/>
                  <a:gd name="T30" fmla="*/ 2 w 632"/>
                  <a:gd name="T31" fmla="*/ 1 h 1105"/>
                  <a:gd name="T32" fmla="*/ 2 w 632"/>
                  <a:gd name="T33" fmla="*/ 1 h 1105"/>
                  <a:gd name="T34" fmla="*/ 2 w 632"/>
                  <a:gd name="T35" fmla="*/ 1 h 1105"/>
                  <a:gd name="T36" fmla="*/ 2 w 632"/>
                  <a:gd name="T37" fmla="*/ 1 h 1105"/>
                  <a:gd name="T38" fmla="*/ 2 w 632"/>
                  <a:gd name="T39" fmla="*/ 1 h 1105"/>
                  <a:gd name="T40" fmla="*/ 2 w 632"/>
                  <a:gd name="T41" fmla="*/ 1 h 1105"/>
                  <a:gd name="T42" fmla="*/ 2 w 632"/>
                  <a:gd name="T43" fmla="*/ 0 h 1105"/>
                  <a:gd name="T44" fmla="*/ 1 w 632"/>
                  <a:gd name="T45" fmla="*/ 1 h 1105"/>
                  <a:gd name="T46" fmla="*/ 1 w 632"/>
                  <a:gd name="T47" fmla="*/ 1 h 1105"/>
                  <a:gd name="T48" fmla="*/ 1 w 632"/>
                  <a:gd name="T49" fmla="*/ 1 h 1105"/>
                  <a:gd name="T50" fmla="*/ 1 w 632"/>
                  <a:gd name="T51" fmla="*/ 1 h 1105"/>
                  <a:gd name="T52" fmla="*/ 1 w 632"/>
                  <a:gd name="T53" fmla="*/ 1 h 1105"/>
                  <a:gd name="T54" fmla="*/ 1 w 632"/>
                  <a:gd name="T55" fmla="*/ 1 h 1105"/>
                  <a:gd name="T56" fmla="*/ 1 w 632"/>
                  <a:gd name="T57" fmla="*/ 1 h 1105"/>
                  <a:gd name="T58" fmla="*/ 1 w 632"/>
                  <a:gd name="T59" fmla="*/ 1 h 1105"/>
                  <a:gd name="T60" fmla="*/ 1 w 632"/>
                  <a:gd name="T61" fmla="*/ 1 h 1105"/>
                  <a:gd name="T62" fmla="*/ 1 w 632"/>
                  <a:gd name="T63" fmla="*/ 1 h 1105"/>
                  <a:gd name="T64" fmla="*/ 0 w 632"/>
                  <a:gd name="T65" fmla="*/ 1 h 1105"/>
                  <a:gd name="T66" fmla="*/ 1 w 632"/>
                  <a:gd name="T67" fmla="*/ 1 h 1105"/>
                  <a:gd name="T68" fmla="*/ 1 w 632"/>
                  <a:gd name="T69" fmla="*/ 1 h 1105"/>
                  <a:gd name="T70" fmla="*/ 1 w 632"/>
                  <a:gd name="T71" fmla="*/ 2 h 1105"/>
                  <a:gd name="T72" fmla="*/ 1 w 632"/>
                  <a:gd name="T73" fmla="*/ 2 h 1105"/>
                  <a:gd name="T74" fmla="*/ 1 w 632"/>
                  <a:gd name="T75" fmla="*/ 2 h 1105"/>
                  <a:gd name="T76" fmla="*/ 1 w 632"/>
                  <a:gd name="T77" fmla="*/ 2 h 1105"/>
                  <a:gd name="T78" fmla="*/ 1 w 632"/>
                  <a:gd name="T79" fmla="*/ 2 h 1105"/>
                  <a:gd name="T80" fmla="*/ 1 w 632"/>
                  <a:gd name="T81" fmla="*/ 4 h 1105"/>
                  <a:gd name="T82" fmla="*/ 1 w 632"/>
                  <a:gd name="T83" fmla="*/ 4 h 1105"/>
                  <a:gd name="T84" fmla="*/ 1 w 632"/>
                  <a:gd name="T85" fmla="*/ 4 h 11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32"/>
                  <a:gd name="T130" fmla="*/ 0 h 1105"/>
                  <a:gd name="T131" fmla="*/ 632 w 632"/>
                  <a:gd name="T132" fmla="*/ 1105 h 110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32" h="1105">
                    <a:moveTo>
                      <a:pt x="255" y="1105"/>
                    </a:moveTo>
                    <a:lnTo>
                      <a:pt x="261" y="1093"/>
                    </a:lnTo>
                    <a:lnTo>
                      <a:pt x="271" y="1072"/>
                    </a:lnTo>
                    <a:lnTo>
                      <a:pt x="275" y="1063"/>
                    </a:lnTo>
                    <a:lnTo>
                      <a:pt x="286" y="1045"/>
                    </a:lnTo>
                    <a:lnTo>
                      <a:pt x="300" y="1038"/>
                    </a:lnTo>
                    <a:lnTo>
                      <a:pt x="326" y="1028"/>
                    </a:lnTo>
                    <a:lnTo>
                      <a:pt x="344" y="1026"/>
                    </a:lnTo>
                    <a:lnTo>
                      <a:pt x="346" y="955"/>
                    </a:lnTo>
                    <a:lnTo>
                      <a:pt x="382" y="911"/>
                    </a:lnTo>
                    <a:lnTo>
                      <a:pt x="403" y="821"/>
                    </a:lnTo>
                    <a:lnTo>
                      <a:pt x="520" y="898"/>
                    </a:lnTo>
                    <a:lnTo>
                      <a:pt x="632" y="836"/>
                    </a:lnTo>
                    <a:lnTo>
                      <a:pt x="536" y="491"/>
                    </a:lnTo>
                    <a:lnTo>
                      <a:pt x="438" y="477"/>
                    </a:lnTo>
                    <a:lnTo>
                      <a:pt x="380" y="376"/>
                    </a:lnTo>
                    <a:lnTo>
                      <a:pt x="419" y="335"/>
                    </a:lnTo>
                    <a:lnTo>
                      <a:pt x="396" y="201"/>
                    </a:lnTo>
                    <a:lnTo>
                      <a:pt x="303" y="155"/>
                    </a:lnTo>
                    <a:lnTo>
                      <a:pt x="292" y="92"/>
                    </a:lnTo>
                    <a:lnTo>
                      <a:pt x="325" y="84"/>
                    </a:lnTo>
                    <a:lnTo>
                      <a:pt x="319" y="0"/>
                    </a:lnTo>
                    <a:lnTo>
                      <a:pt x="257" y="15"/>
                    </a:lnTo>
                    <a:lnTo>
                      <a:pt x="202" y="15"/>
                    </a:lnTo>
                    <a:lnTo>
                      <a:pt x="238" y="105"/>
                    </a:lnTo>
                    <a:lnTo>
                      <a:pt x="231" y="107"/>
                    </a:lnTo>
                    <a:lnTo>
                      <a:pt x="225" y="115"/>
                    </a:lnTo>
                    <a:lnTo>
                      <a:pt x="215" y="115"/>
                    </a:lnTo>
                    <a:lnTo>
                      <a:pt x="209" y="120"/>
                    </a:lnTo>
                    <a:lnTo>
                      <a:pt x="198" y="128"/>
                    </a:lnTo>
                    <a:lnTo>
                      <a:pt x="198" y="151"/>
                    </a:lnTo>
                    <a:lnTo>
                      <a:pt x="4" y="234"/>
                    </a:lnTo>
                    <a:lnTo>
                      <a:pt x="0" y="285"/>
                    </a:lnTo>
                    <a:lnTo>
                      <a:pt x="110" y="318"/>
                    </a:lnTo>
                    <a:lnTo>
                      <a:pt x="115" y="591"/>
                    </a:lnTo>
                    <a:lnTo>
                      <a:pt x="173" y="690"/>
                    </a:lnTo>
                    <a:lnTo>
                      <a:pt x="115" y="779"/>
                    </a:lnTo>
                    <a:lnTo>
                      <a:pt x="192" y="829"/>
                    </a:lnTo>
                    <a:lnTo>
                      <a:pt x="169" y="949"/>
                    </a:lnTo>
                    <a:lnTo>
                      <a:pt x="215" y="967"/>
                    </a:lnTo>
                    <a:lnTo>
                      <a:pt x="236" y="1036"/>
                    </a:lnTo>
                    <a:lnTo>
                      <a:pt x="219" y="1084"/>
                    </a:lnTo>
                    <a:lnTo>
                      <a:pt x="255" y="110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5" name="Freeform 388"/>
              <p:cNvSpPr>
                <a:spLocks/>
              </p:cNvSpPr>
              <p:nvPr/>
            </p:nvSpPr>
            <p:spPr bwMode="auto">
              <a:xfrm>
                <a:off x="1628" y="1858"/>
                <a:ext cx="409" cy="684"/>
              </a:xfrm>
              <a:custGeom>
                <a:avLst/>
                <a:gdLst>
                  <a:gd name="T0" fmla="*/ 1 w 632"/>
                  <a:gd name="T1" fmla="*/ 4 h 1105"/>
                  <a:gd name="T2" fmla="*/ 1 w 632"/>
                  <a:gd name="T3" fmla="*/ 4 h 1105"/>
                  <a:gd name="T4" fmla="*/ 1 w 632"/>
                  <a:gd name="T5" fmla="*/ 4 h 1105"/>
                  <a:gd name="T6" fmla="*/ 1 w 632"/>
                  <a:gd name="T7" fmla="*/ 4 h 1105"/>
                  <a:gd name="T8" fmla="*/ 2 w 632"/>
                  <a:gd name="T9" fmla="*/ 4 h 1105"/>
                  <a:gd name="T10" fmla="*/ 2 w 632"/>
                  <a:gd name="T11" fmla="*/ 4 h 1105"/>
                  <a:gd name="T12" fmla="*/ 2 w 632"/>
                  <a:gd name="T13" fmla="*/ 4 h 1105"/>
                  <a:gd name="T14" fmla="*/ 2 w 632"/>
                  <a:gd name="T15" fmla="*/ 4 h 1105"/>
                  <a:gd name="T16" fmla="*/ 2 w 632"/>
                  <a:gd name="T17" fmla="*/ 2 h 1105"/>
                  <a:gd name="T18" fmla="*/ 2 w 632"/>
                  <a:gd name="T19" fmla="*/ 2 h 1105"/>
                  <a:gd name="T20" fmla="*/ 2 w 632"/>
                  <a:gd name="T21" fmla="*/ 2 h 1105"/>
                  <a:gd name="T22" fmla="*/ 3 w 632"/>
                  <a:gd name="T23" fmla="*/ 2 h 1105"/>
                  <a:gd name="T24" fmla="*/ 3 w 632"/>
                  <a:gd name="T25" fmla="*/ 2 h 1105"/>
                  <a:gd name="T26" fmla="*/ 3 w 632"/>
                  <a:gd name="T27" fmla="*/ 1 h 1105"/>
                  <a:gd name="T28" fmla="*/ 3 w 632"/>
                  <a:gd name="T29" fmla="*/ 1 h 1105"/>
                  <a:gd name="T30" fmla="*/ 2 w 632"/>
                  <a:gd name="T31" fmla="*/ 1 h 1105"/>
                  <a:gd name="T32" fmla="*/ 2 w 632"/>
                  <a:gd name="T33" fmla="*/ 1 h 1105"/>
                  <a:gd name="T34" fmla="*/ 2 w 632"/>
                  <a:gd name="T35" fmla="*/ 1 h 1105"/>
                  <a:gd name="T36" fmla="*/ 2 w 632"/>
                  <a:gd name="T37" fmla="*/ 1 h 1105"/>
                  <a:gd name="T38" fmla="*/ 2 w 632"/>
                  <a:gd name="T39" fmla="*/ 1 h 1105"/>
                  <a:gd name="T40" fmla="*/ 2 w 632"/>
                  <a:gd name="T41" fmla="*/ 1 h 1105"/>
                  <a:gd name="T42" fmla="*/ 2 w 632"/>
                  <a:gd name="T43" fmla="*/ 0 h 1105"/>
                  <a:gd name="T44" fmla="*/ 1 w 632"/>
                  <a:gd name="T45" fmla="*/ 1 h 1105"/>
                  <a:gd name="T46" fmla="*/ 1 w 632"/>
                  <a:gd name="T47" fmla="*/ 1 h 1105"/>
                  <a:gd name="T48" fmla="*/ 1 w 632"/>
                  <a:gd name="T49" fmla="*/ 1 h 1105"/>
                  <a:gd name="T50" fmla="*/ 1 w 632"/>
                  <a:gd name="T51" fmla="*/ 1 h 1105"/>
                  <a:gd name="T52" fmla="*/ 1 w 632"/>
                  <a:gd name="T53" fmla="*/ 1 h 1105"/>
                  <a:gd name="T54" fmla="*/ 1 w 632"/>
                  <a:gd name="T55" fmla="*/ 1 h 1105"/>
                  <a:gd name="T56" fmla="*/ 1 w 632"/>
                  <a:gd name="T57" fmla="*/ 1 h 1105"/>
                  <a:gd name="T58" fmla="*/ 1 w 632"/>
                  <a:gd name="T59" fmla="*/ 1 h 1105"/>
                  <a:gd name="T60" fmla="*/ 1 w 632"/>
                  <a:gd name="T61" fmla="*/ 1 h 1105"/>
                  <a:gd name="T62" fmla="*/ 1 w 632"/>
                  <a:gd name="T63" fmla="*/ 1 h 1105"/>
                  <a:gd name="T64" fmla="*/ 0 w 632"/>
                  <a:gd name="T65" fmla="*/ 1 h 1105"/>
                  <a:gd name="T66" fmla="*/ 1 w 632"/>
                  <a:gd name="T67" fmla="*/ 1 h 1105"/>
                  <a:gd name="T68" fmla="*/ 1 w 632"/>
                  <a:gd name="T69" fmla="*/ 1 h 1105"/>
                  <a:gd name="T70" fmla="*/ 1 w 632"/>
                  <a:gd name="T71" fmla="*/ 2 h 1105"/>
                  <a:gd name="T72" fmla="*/ 1 w 632"/>
                  <a:gd name="T73" fmla="*/ 2 h 1105"/>
                  <a:gd name="T74" fmla="*/ 1 w 632"/>
                  <a:gd name="T75" fmla="*/ 2 h 1105"/>
                  <a:gd name="T76" fmla="*/ 1 w 632"/>
                  <a:gd name="T77" fmla="*/ 2 h 1105"/>
                  <a:gd name="T78" fmla="*/ 1 w 632"/>
                  <a:gd name="T79" fmla="*/ 2 h 1105"/>
                  <a:gd name="T80" fmla="*/ 1 w 632"/>
                  <a:gd name="T81" fmla="*/ 4 h 1105"/>
                  <a:gd name="T82" fmla="*/ 1 w 632"/>
                  <a:gd name="T83" fmla="*/ 4 h 1105"/>
                  <a:gd name="T84" fmla="*/ 1 w 632"/>
                  <a:gd name="T85" fmla="*/ 4 h 11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32"/>
                  <a:gd name="T130" fmla="*/ 0 h 1105"/>
                  <a:gd name="T131" fmla="*/ 632 w 632"/>
                  <a:gd name="T132" fmla="*/ 1105 h 110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32" h="1105">
                    <a:moveTo>
                      <a:pt x="255" y="1105"/>
                    </a:moveTo>
                    <a:lnTo>
                      <a:pt x="261" y="1093"/>
                    </a:lnTo>
                    <a:lnTo>
                      <a:pt x="271" y="1072"/>
                    </a:lnTo>
                    <a:lnTo>
                      <a:pt x="275" y="1063"/>
                    </a:lnTo>
                    <a:lnTo>
                      <a:pt x="286" y="1045"/>
                    </a:lnTo>
                    <a:lnTo>
                      <a:pt x="300" y="1038"/>
                    </a:lnTo>
                    <a:lnTo>
                      <a:pt x="326" y="1028"/>
                    </a:lnTo>
                    <a:lnTo>
                      <a:pt x="344" y="1026"/>
                    </a:lnTo>
                    <a:lnTo>
                      <a:pt x="346" y="955"/>
                    </a:lnTo>
                    <a:lnTo>
                      <a:pt x="382" y="911"/>
                    </a:lnTo>
                    <a:lnTo>
                      <a:pt x="403" y="821"/>
                    </a:lnTo>
                    <a:lnTo>
                      <a:pt x="520" y="898"/>
                    </a:lnTo>
                    <a:lnTo>
                      <a:pt x="632" y="836"/>
                    </a:lnTo>
                    <a:lnTo>
                      <a:pt x="536" y="491"/>
                    </a:lnTo>
                    <a:lnTo>
                      <a:pt x="438" y="477"/>
                    </a:lnTo>
                    <a:lnTo>
                      <a:pt x="380" y="376"/>
                    </a:lnTo>
                    <a:lnTo>
                      <a:pt x="419" y="335"/>
                    </a:lnTo>
                    <a:lnTo>
                      <a:pt x="396" y="201"/>
                    </a:lnTo>
                    <a:lnTo>
                      <a:pt x="303" y="155"/>
                    </a:lnTo>
                    <a:lnTo>
                      <a:pt x="292" y="92"/>
                    </a:lnTo>
                    <a:lnTo>
                      <a:pt x="325" y="84"/>
                    </a:lnTo>
                    <a:lnTo>
                      <a:pt x="319" y="0"/>
                    </a:lnTo>
                    <a:lnTo>
                      <a:pt x="257" y="15"/>
                    </a:lnTo>
                    <a:lnTo>
                      <a:pt x="202" y="15"/>
                    </a:lnTo>
                    <a:lnTo>
                      <a:pt x="238" y="105"/>
                    </a:lnTo>
                    <a:lnTo>
                      <a:pt x="231" y="107"/>
                    </a:lnTo>
                    <a:lnTo>
                      <a:pt x="225" y="115"/>
                    </a:lnTo>
                    <a:lnTo>
                      <a:pt x="215" y="115"/>
                    </a:lnTo>
                    <a:lnTo>
                      <a:pt x="209" y="120"/>
                    </a:lnTo>
                    <a:lnTo>
                      <a:pt x="198" y="128"/>
                    </a:lnTo>
                    <a:lnTo>
                      <a:pt x="198" y="151"/>
                    </a:lnTo>
                    <a:lnTo>
                      <a:pt x="4" y="234"/>
                    </a:lnTo>
                    <a:lnTo>
                      <a:pt x="0" y="285"/>
                    </a:lnTo>
                    <a:lnTo>
                      <a:pt x="110" y="318"/>
                    </a:lnTo>
                    <a:lnTo>
                      <a:pt x="115" y="591"/>
                    </a:lnTo>
                    <a:lnTo>
                      <a:pt x="173" y="690"/>
                    </a:lnTo>
                    <a:lnTo>
                      <a:pt x="115" y="779"/>
                    </a:lnTo>
                    <a:lnTo>
                      <a:pt x="192" y="829"/>
                    </a:lnTo>
                    <a:lnTo>
                      <a:pt x="169" y="949"/>
                    </a:lnTo>
                    <a:lnTo>
                      <a:pt x="215" y="967"/>
                    </a:lnTo>
                    <a:lnTo>
                      <a:pt x="236" y="1036"/>
                    </a:lnTo>
                    <a:lnTo>
                      <a:pt x="219" y="1084"/>
                    </a:lnTo>
                    <a:lnTo>
                      <a:pt x="255" y="110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6" name="Freeform 389"/>
              <p:cNvSpPr>
                <a:spLocks/>
              </p:cNvSpPr>
              <p:nvPr/>
            </p:nvSpPr>
            <p:spPr bwMode="auto">
              <a:xfrm>
                <a:off x="1290" y="1890"/>
                <a:ext cx="448" cy="483"/>
              </a:xfrm>
              <a:custGeom>
                <a:avLst/>
                <a:gdLst>
                  <a:gd name="T0" fmla="*/ 3 w 693"/>
                  <a:gd name="T1" fmla="*/ 1 h 781"/>
                  <a:gd name="T2" fmla="*/ 3 w 693"/>
                  <a:gd name="T3" fmla="*/ 1 h 781"/>
                  <a:gd name="T4" fmla="*/ 3 w 693"/>
                  <a:gd name="T5" fmla="*/ 1 h 781"/>
                  <a:gd name="T6" fmla="*/ 3 w 693"/>
                  <a:gd name="T7" fmla="*/ 1 h 781"/>
                  <a:gd name="T8" fmla="*/ 4 w 693"/>
                  <a:gd name="T9" fmla="*/ 2 h 781"/>
                  <a:gd name="T10" fmla="*/ 3 w 693"/>
                  <a:gd name="T11" fmla="*/ 2 h 781"/>
                  <a:gd name="T12" fmla="*/ 3 w 693"/>
                  <a:gd name="T13" fmla="*/ 2 h 781"/>
                  <a:gd name="T14" fmla="*/ 3 w 693"/>
                  <a:gd name="T15" fmla="*/ 2 h 781"/>
                  <a:gd name="T16" fmla="*/ 2 w 693"/>
                  <a:gd name="T17" fmla="*/ 2 h 781"/>
                  <a:gd name="T18" fmla="*/ 2 w 693"/>
                  <a:gd name="T19" fmla="*/ 2 h 781"/>
                  <a:gd name="T20" fmla="*/ 1 w 693"/>
                  <a:gd name="T21" fmla="*/ 2 h 781"/>
                  <a:gd name="T22" fmla="*/ 0 w 693"/>
                  <a:gd name="T23" fmla="*/ 2 h 781"/>
                  <a:gd name="T24" fmla="*/ 1 w 693"/>
                  <a:gd name="T25" fmla="*/ 1 h 781"/>
                  <a:gd name="T26" fmla="*/ 1 w 693"/>
                  <a:gd name="T27" fmla="*/ 1 h 781"/>
                  <a:gd name="T28" fmla="*/ 1 w 693"/>
                  <a:gd name="T29" fmla="*/ 1 h 781"/>
                  <a:gd name="T30" fmla="*/ 1 w 693"/>
                  <a:gd name="T31" fmla="*/ 1 h 781"/>
                  <a:gd name="T32" fmla="*/ 1 w 693"/>
                  <a:gd name="T33" fmla="*/ 0 h 781"/>
                  <a:gd name="T34" fmla="*/ 2 w 693"/>
                  <a:gd name="T35" fmla="*/ 1 h 781"/>
                  <a:gd name="T36" fmla="*/ 2 w 693"/>
                  <a:gd name="T37" fmla="*/ 1 h 781"/>
                  <a:gd name="T38" fmla="*/ 2 w 693"/>
                  <a:gd name="T39" fmla="*/ 1 h 781"/>
                  <a:gd name="T40" fmla="*/ 2 w 693"/>
                  <a:gd name="T41" fmla="*/ 1 h 781"/>
                  <a:gd name="T42" fmla="*/ 2 w 693"/>
                  <a:gd name="T43" fmla="*/ 1 h 781"/>
                  <a:gd name="T44" fmla="*/ 3 w 693"/>
                  <a:gd name="T45" fmla="*/ 1 h 781"/>
                  <a:gd name="T46" fmla="*/ 3 w 693"/>
                  <a:gd name="T47" fmla="*/ 1 h 7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93"/>
                  <a:gd name="T73" fmla="*/ 0 h 781"/>
                  <a:gd name="T74" fmla="*/ 693 w 693"/>
                  <a:gd name="T75" fmla="*/ 781 h 78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93" h="781">
                    <a:moveTo>
                      <a:pt x="524" y="183"/>
                    </a:moveTo>
                    <a:lnTo>
                      <a:pt x="520" y="234"/>
                    </a:lnTo>
                    <a:lnTo>
                      <a:pt x="630" y="267"/>
                    </a:lnTo>
                    <a:lnTo>
                      <a:pt x="635" y="540"/>
                    </a:lnTo>
                    <a:lnTo>
                      <a:pt x="693" y="639"/>
                    </a:lnTo>
                    <a:lnTo>
                      <a:pt x="635" y="728"/>
                    </a:lnTo>
                    <a:lnTo>
                      <a:pt x="559" y="680"/>
                    </a:lnTo>
                    <a:lnTo>
                      <a:pt x="532" y="703"/>
                    </a:lnTo>
                    <a:lnTo>
                      <a:pt x="411" y="705"/>
                    </a:lnTo>
                    <a:lnTo>
                      <a:pt x="413" y="720"/>
                    </a:lnTo>
                    <a:lnTo>
                      <a:pt x="190" y="718"/>
                    </a:lnTo>
                    <a:lnTo>
                      <a:pt x="0" y="781"/>
                    </a:lnTo>
                    <a:lnTo>
                      <a:pt x="14" y="495"/>
                    </a:lnTo>
                    <a:lnTo>
                      <a:pt x="111" y="455"/>
                    </a:lnTo>
                    <a:lnTo>
                      <a:pt x="111" y="98"/>
                    </a:lnTo>
                    <a:lnTo>
                      <a:pt x="71" y="25"/>
                    </a:lnTo>
                    <a:lnTo>
                      <a:pt x="86" y="0"/>
                    </a:lnTo>
                    <a:lnTo>
                      <a:pt x="301" y="104"/>
                    </a:lnTo>
                    <a:lnTo>
                      <a:pt x="317" y="104"/>
                    </a:lnTo>
                    <a:lnTo>
                      <a:pt x="330" y="98"/>
                    </a:lnTo>
                    <a:lnTo>
                      <a:pt x="336" y="92"/>
                    </a:lnTo>
                    <a:lnTo>
                      <a:pt x="346" y="91"/>
                    </a:lnTo>
                    <a:lnTo>
                      <a:pt x="465" y="94"/>
                    </a:lnTo>
                    <a:lnTo>
                      <a:pt x="524" y="18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7" name="Freeform 390"/>
              <p:cNvSpPr>
                <a:spLocks/>
              </p:cNvSpPr>
              <p:nvPr/>
            </p:nvSpPr>
            <p:spPr bwMode="auto">
              <a:xfrm>
                <a:off x="1290" y="1890"/>
                <a:ext cx="448" cy="483"/>
              </a:xfrm>
              <a:custGeom>
                <a:avLst/>
                <a:gdLst>
                  <a:gd name="T0" fmla="*/ 3 w 693"/>
                  <a:gd name="T1" fmla="*/ 1 h 781"/>
                  <a:gd name="T2" fmla="*/ 3 w 693"/>
                  <a:gd name="T3" fmla="*/ 1 h 781"/>
                  <a:gd name="T4" fmla="*/ 3 w 693"/>
                  <a:gd name="T5" fmla="*/ 1 h 781"/>
                  <a:gd name="T6" fmla="*/ 3 w 693"/>
                  <a:gd name="T7" fmla="*/ 1 h 781"/>
                  <a:gd name="T8" fmla="*/ 4 w 693"/>
                  <a:gd name="T9" fmla="*/ 2 h 781"/>
                  <a:gd name="T10" fmla="*/ 3 w 693"/>
                  <a:gd name="T11" fmla="*/ 2 h 781"/>
                  <a:gd name="T12" fmla="*/ 3 w 693"/>
                  <a:gd name="T13" fmla="*/ 2 h 781"/>
                  <a:gd name="T14" fmla="*/ 3 w 693"/>
                  <a:gd name="T15" fmla="*/ 2 h 781"/>
                  <a:gd name="T16" fmla="*/ 2 w 693"/>
                  <a:gd name="T17" fmla="*/ 2 h 781"/>
                  <a:gd name="T18" fmla="*/ 2 w 693"/>
                  <a:gd name="T19" fmla="*/ 2 h 781"/>
                  <a:gd name="T20" fmla="*/ 1 w 693"/>
                  <a:gd name="T21" fmla="*/ 2 h 781"/>
                  <a:gd name="T22" fmla="*/ 0 w 693"/>
                  <a:gd name="T23" fmla="*/ 2 h 781"/>
                  <a:gd name="T24" fmla="*/ 1 w 693"/>
                  <a:gd name="T25" fmla="*/ 1 h 781"/>
                  <a:gd name="T26" fmla="*/ 1 w 693"/>
                  <a:gd name="T27" fmla="*/ 1 h 781"/>
                  <a:gd name="T28" fmla="*/ 1 w 693"/>
                  <a:gd name="T29" fmla="*/ 1 h 781"/>
                  <a:gd name="T30" fmla="*/ 1 w 693"/>
                  <a:gd name="T31" fmla="*/ 1 h 781"/>
                  <a:gd name="T32" fmla="*/ 1 w 693"/>
                  <a:gd name="T33" fmla="*/ 0 h 781"/>
                  <a:gd name="T34" fmla="*/ 2 w 693"/>
                  <a:gd name="T35" fmla="*/ 1 h 781"/>
                  <a:gd name="T36" fmla="*/ 2 w 693"/>
                  <a:gd name="T37" fmla="*/ 1 h 781"/>
                  <a:gd name="T38" fmla="*/ 2 w 693"/>
                  <a:gd name="T39" fmla="*/ 1 h 781"/>
                  <a:gd name="T40" fmla="*/ 2 w 693"/>
                  <a:gd name="T41" fmla="*/ 1 h 781"/>
                  <a:gd name="T42" fmla="*/ 2 w 693"/>
                  <a:gd name="T43" fmla="*/ 1 h 781"/>
                  <a:gd name="T44" fmla="*/ 3 w 693"/>
                  <a:gd name="T45" fmla="*/ 1 h 781"/>
                  <a:gd name="T46" fmla="*/ 3 w 693"/>
                  <a:gd name="T47" fmla="*/ 1 h 7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93"/>
                  <a:gd name="T73" fmla="*/ 0 h 781"/>
                  <a:gd name="T74" fmla="*/ 693 w 693"/>
                  <a:gd name="T75" fmla="*/ 781 h 78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93" h="781">
                    <a:moveTo>
                      <a:pt x="524" y="183"/>
                    </a:moveTo>
                    <a:lnTo>
                      <a:pt x="520" y="234"/>
                    </a:lnTo>
                    <a:lnTo>
                      <a:pt x="630" y="267"/>
                    </a:lnTo>
                    <a:lnTo>
                      <a:pt x="635" y="540"/>
                    </a:lnTo>
                    <a:lnTo>
                      <a:pt x="693" y="639"/>
                    </a:lnTo>
                    <a:lnTo>
                      <a:pt x="635" y="728"/>
                    </a:lnTo>
                    <a:lnTo>
                      <a:pt x="559" y="680"/>
                    </a:lnTo>
                    <a:lnTo>
                      <a:pt x="532" y="703"/>
                    </a:lnTo>
                    <a:lnTo>
                      <a:pt x="411" y="705"/>
                    </a:lnTo>
                    <a:lnTo>
                      <a:pt x="413" y="720"/>
                    </a:lnTo>
                    <a:lnTo>
                      <a:pt x="190" y="718"/>
                    </a:lnTo>
                    <a:lnTo>
                      <a:pt x="0" y="781"/>
                    </a:lnTo>
                    <a:lnTo>
                      <a:pt x="14" y="495"/>
                    </a:lnTo>
                    <a:lnTo>
                      <a:pt x="111" y="455"/>
                    </a:lnTo>
                    <a:lnTo>
                      <a:pt x="111" y="98"/>
                    </a:lnTo>
                    <a:lnTo>
                      <a:pt x="71" y="25"/>
                    </a:lnTo>
                    <a:lnTo>
                      <a:pt x="86" y="0"/>
                    </a:lnTo>
                    <a:lnTo>
                      <a:pt x="301" y="104"/>
                    </a:lnTo>
                    <a:lnTo>
                      <a:pt x="317" y="104"/>
                    </a:lnTo>
                    <a:lnTo>
                      <a:pt x="330" y="98"/>
                    </a:lnTo>
                    <a:lnTo>
                      <a:pt x="336" y="92"/>
                    </a:lnTo>
                    <a:lnTo>
                      <a:pt x="346" y="91"/>
                    </a:lnTo>
                    <a:lnTo>
                      <a:pt x="465" y="94"/>
                    </a:lnTo>
                    <a:lnTo>
                      <a:pt x="524" y="183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8" name="Freeform 391"/>
              <p:cNvSpPr>
                <a:spLocks/>
              </p:cNvSpPr>
              <p:nvPr/>
            </p:nvSpPr>
            <p:spPr bwMode="auto">
              <a:xfrm>
                <a:off x="3125" y="3390"/>
                <a:ext cx="49" cy="97"/>
              </a:xfrm>
              <a:custGeom>
                <a:avLst/>
                <a:gdLst>
                  <a:gd name="T0" fmla="*/ 1 w 75"/>
                  <a:gd name="T1" fmla="*/ 1 h 157"/>
                  <a:gd name="T2" fmla="*/ 1 w 75"/>
                  <a:gd name="T3" fmla="*/ 1 h 157"/>
                  <a:gd name="T4" fmla="*/ 1 w 75"/>
                  <a:gd name="T5" fmla="*/ 1 h 157"/>
                  <a:gd name="T6" fmla="*/ 1 w 75"/>
                  <a:gd name="T7" fmla="*/ 1 h 157"/>
                  <a:gd name="T8" fmla="*/ 1 w 75"/>
                  <a:gd name="T9" fmla="*/ 1 h 157"/>
                  <a:gd name="T10" fmla="*/ 1 w 75"/>
                  <a:gd name="T11" fmla="*/ 1 h 157"/>
                  <a:gd name="T12" fmla="*/ 1 w 75"/>
                  <a:gd name="T13" fmla="*/ 1 h 157"/>
                  <a:gd name="T14" fmla="*/ 1 w 75"/>
                  <a:gd name="T15" fmla="*/ 1 h 157"/>
                  <a:gd name="T16" fmla="*/ 1 w 75"/>
                  <a:gd name="T17" fmla="*/ 1 h 157"/>
                  <a:gd name="T18" fmla="*/ 1 w 75"/>
                  <a:gd name="T19" fmla="*/ 1 h 157"/>
                  <a:gd name="T20" fmla="*/ 1 w 75"/>
                  <a:gd name="T21" fmla="*/ 1 h 157"/>
                  <a:gd name="T22" fmla="*/ 1 w 75"/>
                  <a:gd name="T23" fmla="*/ 1 h 157"/>
                  <a:gd name="T24" fmla="*/ 1 w 75"/>
                  <a:gd name="T25" fmla="*/ 1 h 157"/>
                  <a:gd name="T26" fmla="*/ 1 w 75"/>
                  <a:gd name="T27" fmla="*/ 1 h 157"/>
                  <a:gd name="T28" fmla="*/ 1 w 75"/>
                  <a:gd name="T29" fmla="*/ 1 h 157"/>
                  <a:gd name="T30" fmla="*/ 1 w 75"/>
                  <a:gd name="T31" fmla="*/ 1 h 157"/>
                  <a:gd name="T32" fmla="*/ 1 w 75"/>
                  <a:gd name="T33" fmla="*/ 0 h 157"/>
                  <a:gd name="T34" fmla="*/ 1 w 75"/>
                  <a:gd name="T35" fmla="*/ 1 h 157"/>
                  <a:gd name="T36" fmla="*/ 1 w 75"/>
                  <a:gd name="T37" fmla="*/ 1 h 157"/>
                  <a:gd name="T38" fmla="*/ 1 w 75"/>
                  <a:gd name="T39" fmla="*/ 1 h 157"/>
                  <a:gd name="T40" fmla="*/ 1 w 75"/>
                  <a:gd name="T41" fmla="*/ 1 h 157"/>
                  <a:gd name="T42" fmla="*/ 0 w 75"/>
                  <a:gd name="T43" fmla="*/ 1 h 157"/>
                  <a:gd name="T44" fmla="*/ 1 w 75"/>
                  <a:gd name="T45" fmla="*/ 1 h 157"/>
                  <a:gd name="T46" fmla="*/ 1 w 75"/>
                  <a:gd name="T47" fmla="*/ 1 h 157"/>
                  <a:gd name="T48" fmla="*/ 1 w 75"/>
                  <a:gd name="T49" fmla="*/ 1 h 157"/>
                  <a:gd name="T50" fmla="*/ 1 w 75"/>
                  <a:gd name="T51" fmla="*/ 1 h 157"/>
                  <a:gd name="T52" fmla="*/ 1 w 75"/>
                  <a:gd name="T53" fmla="*/ 1 h 157"/>
                  <a:gd name="T54" fmla="*/ 1 w 75"/>
                  <a:gd name="T55" fmla="*/ 1 h 157"/>
                  <a:gd name="T56" fmla="*/ 1 w 75"/>
                  <a:gd name="T57" fmla="*/ 1 h 157"/>
                  <a:gd name="T58" fmla="*/ 1 w 75"/>
                  <a:gd name="T59" fmla="*/ 1 h 157"/>
                  <a:gd name="T60" fmla="*/ 1 w 75"/>
                  <a:gd name="T61" fmla="*/ 1 h 157"/>
                  <a:gd name="T62" fmla="*/ 1 w 75"/>
                  <a:gd name="T63" fmla="*/ 1 h 157"/>
                  <a:gd name="T64" fmla="*/ 1 w 75"/>
                  <a:gd name="T65" fmla="*/ 1 h 1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5"/>
                  <a:gd name="T100" fmla="*/ 0 h 157"/>
                  <a:gd name="T101" fmla="*/ 75 w 75"/>
                  <a:gd name="T102" fmla="*/ 157 h 1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5" h="157">
                    <a:moveTo>
                      <a:pt x="75" y="155"/>
                    </a:moveTo>
                    <a:lnTo>
                      <a:pt x="65" y="123"/>
                    </a:lnTo>
                    <a:lnTo>
                      <a:pt x="55" y="111"/>
                    </a:lnTo>
                    <a:lnTo>
                      <a:pt x="54" y="104"/>
                    </a:lnTo>
                    <a:lnTo>
                      <a:pt x="52" y="102"/>
                    </a:lnTo>
                    <a:lnTo>
                      <a:pt x="50" y="88"/>
                    </a:lnTo>
                    <a:lnTo>
                      <a:pt x="52" y="79"/>
                    </a:lnTo>
                    <a:lnTo>
                      <a:pt x="54" y="73"/>
                    </a:lnTo>
                    <a:lnTo>
                      <a:pt x="55" y="67"/>
                    </a:lnTo>
                    <a:lnTo>
                      <a:pt x="59" y="65"/>
                    </a:lnTo>
                    <a:lnTo>
                      <a:pt x="67" y="63"/>
                    </a:lnTo>
                    <a:lnTo>
                      <a:pt x="71" y="59"/>
                    </a:lnTo>
                    <a:lnTo>
                      <a:pt x="67" y="44"/>
                    </a:lnTo>
                    <a:lnTo>
                      <a:pt x="59" y="33"/>
                    </a:lnTo>
                    <a:lnTo>
                      <a:pt x="54" y="21"/>
                    </a:lnTo>
                    <a:lnTo>
                      <a:pt x="54" y="6"/>
                    </a:lnTo>
                    <a:lnTo>
                      <a:pt x="19" y="0"/>
                    </a:ln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  <a:lnTo>
                      <a:pt x="23" y="96"/>
                    </a:lnTo>
                    <a:lnTo>
                      <a:pt x="25" y="109"/>
                    </a:lnTo>
                    <a:lnTo>
                      <a:pt x="30" y="127"/>
                    </a:lnTo>
                    <a:lnTo>
                      <a:pt x="40" y="140"/>
                    </a:lnTo>
                    <a:lnTo>
                      <a:pt x="55" y="146"/>
                    </a:lnTo>
                    <a:lnTo>
                      <a:pt x="71" y="157"/>
                    </a:lnTo>
                    <a:lnTo>
                      <a:pt x="75" y="15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9" name="Freeform 392"/>
              <p:cNvSpPr>
                <a:spLocks/>
              </p:cNvSpPr>
              <p:nvPr/>
            </p:nvSpPr>
            <p:spPr bwMode="auto">
              <a:xfrm>
                <a:off x="3125" y="3390"/>
                <a:ext cx="49" cy="97"/>
              </a:xfrm>
              <a:custGeom>
                <a:avLst/>
                <a:gdLst>
                  <a:gd name="T0" fmla="*/ 1 w 75"/>
                  <a:gd name="T1" fmla="*/ 1 h 157"/>
                  <a:gd name="T2" fmla="*/ 1 w 75"/>
                  <a:gd name="T3" fmla="*/ 1 h 157"/>
                  <a:gd name="T4" fmla="*/ 1 w 75"/>
                  <a:gd name="T5" fmla="*/ 1 h 157"/>
                  <a:gd name="T6" fmla="*/ 1 w 75"/>
                  <a:gd name="T7" fmla="*/ 1 h 157"/>
                  <a:gd name="T8" fmla="*/ 1 w 75"/>
                  <a:gd name="T9" fmla="*/ 1 h 157"/>
                  <a:gd name="T10" fmla="*/ 1 w 75"/>
                  <a:gd name="T11" fmla="*/ 1 h 157"/>
                  <a:gd name="T12" fmla="*/ 1 w 75"/>
                  <a:gd name="T13" fmla="*/ 1 h 157"/>
                  <a:gd name="T14" fmla="*/ 1 w 75"/>
                  <a:gd name="T15" fmla="*/ 1 h 157"/>
                  <a:gd name="T16" fmla="*/ 1 w 75"/>
                  <a:gd name="T17" fmla="*/ 1 h 157"/>
                  <a:gd name="T18" fmla="*/ 1 w 75"/>
                  <a:gd name="T19" fmla="*/ 1 h 157"/>
                  <a:gd name="T20" fmla="*/ 1 w 75"/>
                  <a:gd name="T21" fmla="*/ 1 h 157"/>
                  <a:gd name="T22" fmla="*/ 1 w 75"/>
                  <a:gd name="T23" fmla="*/ 1 h 157"/>
                  <a:gd name="T24" fmla="*/ 1 w 75"/>
                  <a:gd name="T25" fmla="*/ 1 h 157"/>
                  <a:gd name="T26" fmla="*/ 1 w 75"/>
                  <a:gd name="T27" fmla="*/ 1 h 157"/>
                  <a:gd name="T28" fmla="*/ 1 w 75"/>
                  <a:gd name="T29" fmla="*/ 1 h 157"/>
                  <a:gd name="T30" fmla="*/ 1 w 75"/>
                  <a:gd name="T31" fmla="*/ 1 h 157"/>
                  <a:gd name="T32" fmla="*/ 1 w 75"/>
                  <a:gd name="T33" fmla="*/ 0 h 157"/>
                  <a:gd name="T34" fmla="*/ 1 w 75"/>
                  <a:gd name="T35" fmla="*/ 1 h 157"/>
                  <a:gd name="T36" fmla="*/ 1 w 75"/>
                  <a:gd name="T37" fmla="*/ 1 h 157"/>
                  <a:gd name="T38" fmla="*/ 1 w 75"/>
                  <a:gd name="T39" fmla="*/ 1 h 157"/>
                  <a:gd name="T40" fmla="*/ 1 w 75"/>
                  <a:gd name="T41" fmla="*/ 1 h 157"/>
                  <a:gd name="T42" fmla="*/ 0 w 75"/>
                  <a:gd name="T43" fmla="*/ 1 h 157"/>
                  <a:gd name="T44" fmla="*/ 1 w 75"/>
                  <a:gd name="T45" fmla="*/ 1 h 157"/>
                  <a:gd name="T46" fmla="*/ 1 w 75"/>
                  <a:gd name="T47" fmla="*/ 1 h 157"/>
                  <a:gd name="T48" fmla="*/ 1 w 75"/>
                  <a:gd name="T49" fmla="*/ 1 h 157"/>
                  <a:gd name="T50" fmla="*/ 1 w 75"/>
                  <a:gd name="T51" fmla="*/ 1 h 157"/>
                  <a:gd name="T52" fmla="*/ 1 w 75"/>
                  <a:gd name="T53" fmla="*/ 1 h 157"/>
                  <a:gd name="T54" fmla="*/ 1 w 75"/>
                  <a:gd name="T55" fmla="*/ 1 h 157"/>
                  <a:gd name="T56" fmla="*/ 1 w 75"/>
                  <a:gd name="T57" fmla="*/ 1 h 157"/>
                  <a:gd name="T58" fmla="*/ 1 w 75"/>
                  <a:gd name="T59" fmla="*/ 1 h 157"/>
                  <a:gd name="T60" fmla="*/ 1 w 75"/>
                  <a:gd name="T61" fmla="*/ 1 h 157"/>
                  <a:gd name="T62" fmla="*/ 1 w 75"/>
                  <a:gd name="T63" fmla="*/ 1 h 157"/>
                  <a:gd name="T64" fmla="*/ 1 w 75"/>
                  <a:gd name="T65" fmla="*/ 1 h 1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5"/>
                  <a:gd name="T100" fmla="*/ 0 h 157"/>
                  <a:gd name="T101" fmla="*/ 75 w 75"/>
                  <a:gd name="T102" fmla="*/ 157 h 1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5" h="157">
                    <a:moveTo>
                      <a:pt x="75" y="155"/>
                    </a:moveTo>
                    <a:lnTo>
                      <a:pt x="65" y="123"/>
                    </a:lnTo>
                    <a:lnTo>
                      <a:pt x="55" y="111"/>
                    </a:lnTo>
                    <a:lnTo>
                      <a:pt x="54" y="104"/>
                    </a:lnTo>
                    <a:lnTo>
                      <a:pt x="52" y="102"/>
                    </a:lnTo>
                    <a:lnTo>
                      <a:pt x="50" y="88"/>
                    </a:lnTo>
                    <a:lnTo>
                      <a:pt x="52" y="79"/>
                    </a:lnTo>
                    <a:lnTo>
                      <a:pt x="54" y="73"/>
                    </a:lnTo>
                    <a:lnTo>
                      <a:pt x="55" y="67"/>
                    </a:lnTo>
                    <a:lnTo>
                      <a:pt x="59" y="65"/>
                    </a:lnTo>
                    <a:lnTo>
                      <a:pt x="67" y="63"/>
                    </a:lnTo>
                    <a:lnTo>
                      <a:pt x="71" y="59"/>
                    </a:lnTo>
                    <a:lnTo>
                      <a:pt x="67" y="44"/>
                    </a:lnTo>
                    <a:lnTo>
                      <a:pt x="59" y="33"/>
                    </a:lnTo>
                    <a:lnTo>
                      <a:pt x="54" y="21"/>
                    </a:lnTo>
                    <a:lnTo>
                      <a:pt x="54" y="6"/>
                    </a:lnTo>
                    <a:lnTo>
                      <a:pt x="19" y="0"/>
                    </a:ln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  <a:lnTo>
                      <a:pt x="23" y="96"/>
                    </a:lnTo>
                    <a:lnTo>
                      <a:pt x="25" y="109"/>
                    </a:lnTo>
                    <a:lnTo>
                      <a:pt x="30" y="127"/>
                    </a:lnTo>
                    <a:lnTo>
                      <a:pt x="40" y="140"/>
                    </a:lnTo>
                    <a:lnTo>
                      <a:pt x="55" y="146"/>
                    </a:lnTo>
                    <a:lnTo>
                      <a:pt x="71" y="157"/>
                    </a:lnTo>
                    <a:lnTo>
                      <a:pt x="75" y="15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0" name="Freeform 393"/>
              <p:cNvSpPr>
                <a:spLocks/>
              </p:cNvSpPr>
              <p:nvPr/>
            </p:nvSpPr>
            <p:spPr bwMode="auto">
              <a:xfrm>
                <a:off x="3188" y="3332"/>
                <a:ext cx="87" cy="56"/>
              </a:xfrm>
              <a:custGeom>
                <a:avLst/>
                <a:gdLst>
                  <a:gd name="T0" fmla="*/ 1 w 134"/>
                  <a:gd name="T1" fmla="*/ 1 h 90"/>
                  <a:gd name="T2" fmla="*/ 1 w 134"/>
                  <a:gd name="T3" fmla="*/ 1 h 90"/>
                  <a:gd name="T4" fmla="*/ 1 w 134"/>
                  <a:gd name="T5" fmla="*/ 1 h 90"/>
                  <a:gd name="T6" fmla="*/ 1 w 134"/>
                  <a:gd name="T7" fmla="*/ 0 h 90"/>
                  <a:gd name="T8" fmla="*/ 1 w 134"/>
                  <a:gd name="T9" fmla="*/ 1 h 90"/>
                  <a:gd name="T10" fmla="*/ 1 w 134"/>
                  <a:gd name="T11" fmla="*/ 1 h 90"/>
                  <a:gd name="T12" fmla="*/ 1 w 134"/>
                  <a:gd name="T13" fmla="*/ 1 h 90"/>
                  <a:gd name="T14" fmla="*/ 1 w 134"/>
                  <a:gd name="T15" fmla="*/ 1 h 90"/>
                  <a:gd name="T16" fmla="*/ 1 w 134"/>
                  <a:gd name="T17" fmla="*/ 1 h 90"/>
                  <a:gd name="T18" fmla="*/ 0 w 134"/>
                  <a:gd name="T19" fmla="*/ 1 h 90"/>
                  <a:gd name="T20" fmla="*/ 1 w 134"/>
                  <a:gd name="T21" fmla="*/ 1 h 90"/>
                  <a:gd name="T22" fmla="*/ 1 w 134"/>
                  <a:gd name="T23" fmla="*/ 1 h 90"/>
                  <a:gd name="T24" fmla="*/ 1 w 134"/>
                  <a:gd name="T25" fmla="*/ 1 h 90"/>
                  <a:gd name="T26" fmla="*/ 1 w 134"/>
                  <a:gd name="T27" fmla="*/ 1 h 90"/>
                  <a:gd name="T28" fmla="*/ 1 w 134"/>
                  <a:gd name="T29" fmla="*/ 1 h 90"/>
                  <a:gd name="T30" fmla="*/ 1 w 134"/>
                  <a:gd name="T31" fmla="*/ 1 h 90"/>
                  <a:gd name="T32" fmla="*/ 1 w 134"/>
                  <a:gd name="T33" fmla="*/ 1 h 90"/>
                  <a:gd name="T34" fmla="*/ 1 w 134"/>
                  <a:gd name="T35" fmla="*/ 1 h 90"/>
                  <a:gd name="T36" fmla="*/ 1 w 134"/>
                  <a:gd name="T37" fmla="*/ 1 h 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4"/>
                  <a:gd name="T58" fmla="*/ 0 h 90"/>
                  <a:gd name="T59" fmla="*/ 134 w 134"/>
                  <a:gd name="T60" fmla="*/ 90 h 9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4" h="90">
                    <a:moveTo>
                      <a:pt x="128" y="25"/>
                    </a:moveTo>
                    <a:lnTo>
                      <a:pt x="122" y="13"/>
                    </a:lnTo>
                    <a:lnTo>
                      <a:pt x="90" y="23"/>
                    </a:lnTo>
                    <a:lnTo>
                      <a:pt x="74" y="0"/>
                    </a:lnTo>
                    <a:lnTo>
                      <a:pt x="55" y="8"/>
                    </a:lnTo>
                    <a:lnTo>
                      <a:pt x="59" y="23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21" y="90"/>
                    </a:lnTo>
                    <a:lnTo>
                      <a:pt x="74" y="67"/>
                    </a:lnTo>
                    <a:lnTo>
                      <a:pt x="90" y="71"/>
                    </a:lnTo>
                    <a:lnTo>
                      <a:pt x="99" y="65"/>
                    </a:lnTo>
                    <a:lnTo>
                      <a:pt x="90" y="52"/>
                    </a:lnTo>
                    <a:lnTo>
                      <a:pt x="115" y="38"/>
                    </a:lnTo>
                    <a:lnTo>
                      <a:pt x="121" y="42"/>
                    </a:lnTo>
                    <a:lnTo>
                      <a:pt x="134" y="36"/>
                    </a:lnTo>
                    <a:lnTo>
                      <a:pt x="128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1" name="Freeform 394"/>
              <p:cNvSpPr>
                <a:spLocks/>
              </p:cNvSpPr>
              <p:nvPr/>
            </p:nvSpPr>
            <p:spPr bwMode="auto">
              <a:xfrm>
                <a:off x="3188" y="3332"/>
                <a:ext cx="87" cy="56"/>
              </a:xfrm>
              <a:custGeom>
                <a:avLst/>
                <a:gdLst>
                  <a:gd name="T0" fmla="*/ 1 w 134"/>
                  <a:gd name="T1" fmla="*/ 1 h 90"/>
                  <a:gd name="T2" fmla="*/ 1 w 134"/>
                  <a:gd name="T3" fmla="*/ 1 h 90"/>
                  <a:gd name="T4" fmla="*/ 1 w 134"/>
                  <a:gd name="T5" fmla="*/ 1 h 90"/>
                  <a:gd name="T6" fmla="*/ 1 w 134"/>
                  <a:gd name="T7" fmla="*/ 0 h 90"/>
                  <a:gd name="T8" fmla="*/ 1 w 134"/>
                  <a:gd name="T9" fmla="*/ 1 h 90"/>
                  <a:gd name="T10" fmla="*/ 1 w 134"/>
                  <a:gd name="T11" fmla="*/ 1 h 90"/>
                  <a:gd name="T12" fmla="*/ 1 w 134"/>
                  <a:gd name="T13" fmla="*/ 1 h 90"/>
                  <a:gd name="T14" fmla="*/ 1 w 134"/>
                  <a:gd name="T15" fmla="*/ 1 h 90"/>
                  <a:gd name="T16" fmla="*/ 1 w 134"/>
                  <a:gd name="T17" fmla="*/ 1 h 90"/>
                  <a:gd name="T18" fmla="*/ 0 w 134"/>
                  <a:gd name="T19" fmla="*/ 1 h 90"/>
                  <a:gd name="T20" fmla="*/ 1 w 134"/>
                  <a:gd name="T21" fmla="*/ 1 h 90"/>
                  <a:gd name="T22" fmla="*/ 1 w 134"/>
                  <a:gd name="T23" fmla="*/ 1 h 90"/>
                  <a:gd name="T24" fmla="*/ 1 w 134"/>
                  <a:gd name="T25" fmla="*/ 1 h 90"/>
                  <a:gd name="T26" fmla="*/ 1 w 134"/>
                  <a:gd name="T27" fmla="*/ 1 h 90"/>
                  <a:gd name="T28" fmla="*/ 1 w 134"/>
                  <a:gd name="T29" fmla="*/ 1 h 90"/>
                  <a:gd name="T30" fmla="*/ 1 w 134"/>
                  <a:gd name="T31" fmla="*/ 1 h 90"/>
                  <a:gd name="T32" fmla="*/ 1 w 134"/>
                  <a:gd name="T33" fmla="*/ 1 h 90"/>
                  <a:gd name="T34" fmla="*/ 1 w 134"/>
                  <a:gd name="T35" fmla="*/ 1 h 90"/>
                  <a:gd name="T36" fmla="*/ 1 w 134"/>
                  <a:gd name="T37" fmla="*/ 1 h 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4"/>
                  <a:gd name="T58" fmla="*/ 0 h 90"/>
                  <a:gd name="T59" fmla="*/ 134 w 134"/>
                  <a:gd name="T60" fmla="*/ 90 h 9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4" h="90">
                    <a:moveTo>
                      <a:pt x="128" y="25"/>
                    </a:moveTo>
                    <a:lnTo>
                      <a:pt x="122" y="13"/>
                    </a:lnTo>
                    <a:lnTo>
                      <a:pt x="90" y="23"/>
                    </a:lnTo>
                    <a:lnTo>
                      <a:pt x="74" y="0"/>
                    </a:lnTo>
                    <a:lnTo>
                      <a:pt x="55" y="8"/>
                    </a:lnTo>
                    <a:lnTo>
                      <a:pt x="59" y="23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21" y="90"/>
                    </a:lnTo>
                    <a:lnTo>
                      <a:pt x="74" y="67"/>
                    </a:lnTo>
                    <a:lnTo>
                      <a:pt x="90" y="71"/>
                    </a:lnTo>
                    <a:lnTo>
                      <a:pt x="99" y="65"/>
                    </a:lnTo>
                    <a:lnTo>
                      <a:pt x="90" y="52"/>
                    </a:lnTo>
                    <a:lnTo>
                      <a:pt x="115" y="38"/>
                    </a:lnTo>
                    <a:lnTo>
                      <a:pt x="121" y="42"/>
                    </a:lnTo>
                    <a:lnTo>
                      <a:pt x="134" y="36"/>
                    </a:lnTo>
                    <a:lnTo>
                      <a:pt x="128" y="2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2" name="Freeform 395"/>
              <p:cNvSpPr>
                <a:spLocks/>
              </p:cNvSpPr>
              <p:nvPr/>
            </p:nvSpPr>
            <p:spPr bwMode="auto">
              <a:xfrm>
                <a:off x="3158" y="3403"/>
                <a:ext cx="106" cy="82"/>
              </a:xfrm>
              <a:custGeom>
                <a:avLst/>
                <a:gdLst>
                  <a:gd name="T0" fmla="*/ 1 w 167"/>
                  <a:gd name="T1" fmla="*/ 1 h 134"/>
                  <a:gd name="T2" fmla="*/ 1 w 167"/>
                  <a:gd name="T3" fmla="*/ 1 h 134"/>
                  <a:gd name="T4" fmla="*/ 1 w 167"/>
                  <a:gd name="T5" fmla="*/ 1 h 134"/>
                  <a:gd name="T6" fmla="*/ 1 w 167"/>
                  <a:gd name="T7" fmla="*/ 1 h 134"/>
                  <a:gd name="T8" fmla="*/ 1 w 167"/>
                  <a:gd name="T9" fmla="*/ 1 h 134"/>
                  <a:gd name="T10" fmla="*/ 0 w 167"/>
                  <a:gd name="T11" fmla="*/ 1 h 134"/>
                  <a:gd name="T12" fmla="*/ 1 w 167"/>
                  <a:gd name="T13" fmla="*/ 1 h 134"/>
                  <a:gd name="T14" fmla="*/ 1 w 167"/>
                  <a:gd name="T15" fmla="*/ 1 h 134"/>
                  <a:gd name="T16" fmla="*/ 1 w 167"/>
                  <a:gd name="T17" fmla="*/ 1 h 134"/>
                  <a:gd name="T18" fmla="*/ 1 w 167"/>
                  <a:gd name="T19" fmla="*/ 1 h 134"/>
                  <a:gd name="T20" fmla="*/ 1 w 167"/>
                  <a:gd name="T21" fmla="*/ 1 h 134"/>
                  <a:gd name="T22" fmla="*/ 1 w 167"/>
                  <a:gd name="T23" fmla="*/ 1 h 134"/>
                  <a:gd name="T24" fmla="*/ 1 w 167"/>
                  <a:gd name="T25" fmla="*/ 1 h 134"/>
                  <a:gd name="T26" fmla="*/ 1 w 167"/>
                  <a:gd name="T27" fmla="*/ 1 h 134"/>
                  <a:gd name="T28" fmla="*/ 1 w 167"/>
                  <a:gd name="T29" fmla="*/ 0 h 134"/>
                  <a:gd name="T30" fmla="*/ 1 w 167"/>
                  <a:gd name="T31" fmla="*/ 1 h 134"/>
                  <a:gd name="T32" fmla="*/ 1 w 167"/>
                  <a:gd name="T33" fmla="*/ 1 h 134"/>
                  <a:gd name="T34" fmla="*/ 1 w 167"/>
                  <a:gd name="T35" fmla="*/ 1 h 134"/>
                  <a:gd name="T36" fmla="*/ 1 w 167"/>
                  <a:gd name="T37" fmla="*/ 1 h 134"/>
                  <a:gd name="T38" fmla="*/ 1 w 167"/>
                  <a:gd name="T39" fmla="*/ 1 h 134"/>
                  <a:gd name="T40" fmla="*/ 1 w 167"/>
                  <a:gd name="T41" fmla="*/ 1 h 1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7"/>
                  <a:gd name="T64" fmla="*/ 0 h 134"/>
                  <a:gd name="T65" fmla="*/ 167 w 167"/>
                  <a:gd name="T66" fmla="*/ 134 h 1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7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  <a:lnTo>
                      <a:pt x="40" y="12"/>
                    </a:lnTo>
                    <a:lnTo>
                      <a:pt x="82" y="4"/>
                    </a:lnTo>
                    <a:lnTo>
                      <a:pt x="96" y="2"/>
                    </a:lnTo>
                    <a:lnTo>
                      <a:pt x="167" y="79"/>
                    </a:lnTo>
                    <a:lnTo>
                      <a:pt x="107" y="115"/>
                    </a:lnTo>
                    <a:lnTo>
                      <a:pt x="25" y="1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3" name="Freeform 396"/>
              <p:cNvSpPr>
                <a:spLocks/>
              </p:cNvSpPr>
              <p:nvPr/>
            </p:nvSpPr>
            <p:spPr bwMode="auto">
              <a:xfrm>
                <a:off x="3158" y="3403"/>
                <a:ext cx="106" cy="82"/>
              </a:xfrm>
              <a:custGeom>
                <a:avLst/>
                <a:gdLst>
                  <a:gd name="T0" fmla="*/ 1 w 167"/>
                  <a:gd name="T1" fmla="*/ 1 h 134"/>
                  <a:gd name="T2" fmla="*/ 1 w 167"/>
                  <a:gd name="T3" fmla="*/ 1 h 134"/>
                  <a:gd name="T4" fmla="*/ 1 w 167"/>
                  <a:gd name="T5" fmla="*/ 1 h 134"/>
                  <a:gd name="T6" fmla="*/ 1 w 167"/>
                  <a:gd name="T7" fmla="*/ 1 h 134"/>
                  <a:gd name="T8" fmla="*/ 1 w 167"/>
                  <a:gd name="T9" fmla="*/ 1 h 134"/>
                  <a:gd name="T10" fmla="*/ 0 w 167"/>
                  <a:gd name="T11" fmla="*/ 1 h 134"/>
                  <a:gd name="T12" fmla="*/ 1 w 167"/>
                  <a:gd name="T13" fmla="*/ 1 h 134"/>
                  <a:gd name="T14" fmla="*/ 1 w 167"/>
                  <a:gd name="T15" fmla="*/ 1 h 134"/>
                  <a:gd name="T16" fmla="*/ 1 w 167"/>
                  <a:gd name="T17" fmla="*/ 1 h 134"/>
                  <a:gd name="T18" fmla="*/ 1 w 167"/>
                  <a:gd name="T19" fmla="*/ 1 h 134"/>
                  <a:gd name="T20" fmla="*/ 1 w 167"/>
                  <a:gd name="T21" fmla="*/ 1 h 134"/>
                  <a:gd name="T22" fmla="*/ 1 w 167"/>
                  <a:gd name="T23" fmla="*/ 1 h 134"/>
                  <a:gd name="T24" fmla="*/ 1 w 167"/>
                  <a:gd name="T25" fmla="*/ 1 h 134"/>
                  <a:gd name="T26" fmla="*/ 1 w 167"/>
                  <a:gd name="T27" fmla="*/ 1 h 134"/>
                  <a:gd name="T28" fmla="*/ 1 w 167"/>
                  <a:gd name="T29" fmla="*/ 0 h 134"/>
                  <a:gd name="T30" fmla="*/ 1 w 167"/>
                  <a:gd name="T31" fmla="*/ 1 h 134"/>
                  <a:gd name="T32" fmla="*/ 1 w 167"/>
                  <a:gd name="T33" fmla="*/ 1 h 134"/>
                  <a:gd name="T34" fmla="*/ 1 w 167"/>
                  <a:gd name="T35" fmla="*/ 1 h 134"/>
                  <a:gd name="T36" fmla="*/ 1 w 167"/>
                  <a:gd name="T37" fmla="*/ 1 h 134"/>
                  <a:gd name="T38" fmla="*/ 1 w 167"/>
                  <a:gd name="T39" fmla="*/ 1 h 134"/>
                  <a:gd name="T40" fmla="*/ 1 w 167"/>
                  <a:gd name="T41" fmla="*/ 1 h 1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7"/>
                  <a:gd name="T64" fmla="*/ 0 h 134"/>
                  <a:gd name="T65" fmla="*/ 167 w 167"/>
                  <a:gd name="T66" fmla="*/ 134 h 1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7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  <a:lnTo>
                      <a:pt x="40" y="12"/>
                    </a:lnTo>
                    <a:lnTo>
                      <a:pt x="82" y="4"/>
                    </a:lnTo>
                    <a:lnTo>
                      <a:pt x="96" y="2"/>
                    </a:lnTo>
                    <a:lnTo>
                      <a:pt x="167" y="79"/>
                    </a:lnTo>
                    <a:lnTo>
                      <a:pt x="107" y="115"/>
                    </a:lnTo>
                    <a:lnTo>
                      <a:pt x="25" y="13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4" name="Freeform 397"/>
              <p:cNvSpPr>
                <a:spLocks/>
              </p:cNvSpPr>
              <p:nvPr/>
            </p:nvSpPr>
            <p:spPr bwMode="auto">
              <a:xfrm>
                <a:off x="3115" y="3279"/>
                <a:ext cx="131" cy="131"/>
              </a:xfrm>
              <a:custGeom>
                <a:avLst/>
                <a:gdLst>
                  <a:gd name="T0" fmla="*/ 1 w 204"/>
                  <a:gd name="T1" fmla="*/ 1 h 212"/>
                  <a:gd name="T2" fmla="*/ 1 w 204"/>
                  <a:gd name="T3" fmla="*/ 1 h 212"/>
                  <a:gd name="T4" fmla="*/ 0 w 204"/>
                  <a:gd name="T5" fmla="*/ 1 h 212"/>
                  <a:gd name="T6" fmla="*/ 0 w 204"/>
                  <a:gd name="T7" fmla="*/ 1 h 212"/>
                  <a:gd name="T8" fmla="*/ 1 w 204"/>
                  <a:gd name="T9" fmla="*/ 1 h 212"/>
                  <a:gd name="T10" fmla="*/ 1 w 204"/>
                  <a:gd name="T11" fmla="*/ 1 h 212"/>
                  <a:gd name="T12" fmla="*/ 1 w 204"/>
                  <a:gd name="T13" fmla="*/ 1 h 212"/>
                  <a:gd name="T14" fmla="*/ 1 w 204"/>
                  <a:gd name="T15" fmla="*/ 1 h 212"/>
                  <a:gd name="T16" fmla="*/ 1 w 204"/>
                  <a:gd name="T17" fmla="*/ 1 h 212"/>
                  <a:gd name="T18" fmla="*/ 1 w 204"/>
                  <a:gd name="T19" fmla="*/ 1 h 212"/>
                  <a:gd name="T20" fmla="*/ 1 w 204"/>
                  <a:gd name="T21" fmla="*/ 1 h 212"/>
                  <a:gd name="T22" fmla="*/ 1 w 204"/>
                  <a:gd name="T23" fmla="*/ 1 h 212"/>
                  <a:gd name="T24" fmla="*/ 1 w 204"/>
                  <a:gd name="T25" fmla="*/ 1 h 212"/>
                  <a:gd name="T26" fmla="*/ 1 w 204"/>
                  <a:gd name="T27" fmla="*/ 1 h 212"/>
                  <a:gd name="T28" fmla="*/ 1 w 204"/>
                  <a:gd name="T29" fmla="*/ 1 h 212"/>
                  <a:gd name="T30" fmla="*/ 1 w 204"/>
                  <a:gd name="T31" fmla="*/ 1 h 212"/>
                  <a:gd name="T32" fmla="*/ 1 w 204"/>
                  <a:gd name="T33" fmla="*/ 1 h 212"/>
                  <a:gd name="T34" fmla="*/ 1 w 204"/>
                  <a:gd name="T35" fmla="*/ 1 h 212"/>
                  <a:gd name="T36" fmla="*/ 1 w 204"/>
                  <a:gd name="T37" fmla="*/ 1 h 212"/>
                  <a:gd name="T38" fmla="*/ 1 w 204"/>
                  <a:gd name="T39" fmla="*/ 1 h 212"/>
                  <a:gd name="T40" fmla="*/ 1 w 204"/>
                  <a:gd name="T41" fmla="*/ 1 h 212"/>
                  <a:gd name="T42" fmla="*/ 1 w 204"/>
                  <a:gd name="T43" fmla="*/ 1 h 212"/>
                  <a:gd name="T44" fmla="*/ 1 w 204"/>
                  <a:gd name="T45" fmla="*/ 1 h 212"/>
                  <a:gd name="T46" fmla="*/ 1 w 204"/>
                  <a:gd name="T47" fmla="*/ 1 h 212"/>
                  <a:gd name="T48" fmla="*/ 1 w 204"/>
                  <a:gd name="T49" fmla="*/ 1 h 212"/>
                  <a:gd name="T50" fmla="*/ 1 w 204"/>
                  <a:gd name="T51" fmla="*/ 1 h 212"/>
                  <a:gd name="T52" fmla="*/ 1 w 204"/>
                  <a:gd name="T53" fmla="*/ 1 h 212"/>
                  <a:gd name="T54" fmla="*/ 1 w 204"/>
                  <a:gd name="T55" fmla="*/ 1 h 212"/>
                  <a:gd name="T56" fmla="*/ 1 w 204"/>
                  <a:gd name="T57" fmla="*/ 1 h 212"/>
                  <a:gd name="T58" fmla="*/ 1 w 204"/>
                  <a:gd name="T59" fmla="*/ 1 h 212"/>
                  <a:gd name="T60" fmla="*/ 1 w 204"/>
                  <a:gd name="T61" fmla="*/ 1 h 212"/>
                  <a:gd name="T62" fmla="*/ 1 w 204"/>
                  <a:gd name="T63" fmla="*/ 1 h 212"/>
                  <a:gd name="T64" fmla="*/ 1 w 204"/>
                  <a:gd name="T65" fmla="*/ 1 h 212"/>
                  <a:gd name="T66" fmla="*/ 1 w 204"/>
                  <a:gd name="T67" fmla="*/ 1 h 212"/>
                  <a:gd name="T68" fmla="*/ 1 w 204"/>
                  <a:gd name="T69" fmla="*/ 1 h 212"/>
                  <a:gd name="T70" fmla="*/ 1 w 204"/>
                  <a:gd name="T71" fmla="*/ 1 h 212"/>
                  <a:gd name="T72" fmla="*/ 1 w 204"/>
                  <a:gd name="T73" fmla="*/ 1 h 212"/>
                  <a:gd name="T74" fmla="*/ 1 w 204"/>
                  <a:gd name="T75" fmla="*/ 1 h 212"/>
                  <a:gd name="T76" fmla="*/ 1 w 204"/>
                  <a:gd name="T77" fmla="*/ 1 h 212"/>
                  <a:gd name="T78" fmla="*/ 1 w 204"/>
                  <a:gd name="T79" fmla="*/ 1 h 212"/>
                  <a:gd name="T80" fmla="*/ 1 w 204"/>
                  <a:gd name="T81" fmla="*/ 1 h 212"/>
                  <a:gd name="T82" fmla="*/ 1 w 204"/>
                  <a:gd name="T83" fmla="*/ 1 h 212"/>
                  <a:gd name="T84" fmla="*/ 1 w 204"/>
                  <a:gd name="T85" fmla="*/ 0 h 212"/>
                  <a:gd name="T86" fmla="*/ 1 w 204"/>
                  <a:gd name="T87" fmla="*/ 1 h 212"/>
                  <a:gd name="T88" fmla="*/ 1 w 204"/>
                  <a:gd name="T89" fmla="*/ 1 h 212"/>
                  <a:gd name="T90" fmla="*/ 1 w 204"/>
                  <a:gd name="T91" fmla="*/ 1 h 212"/>
                  <a:gd name="T92" fmla="*/ 1 w 204"/>
                  <a:gd name="T93" fmla="*/ 1 h 21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04"/>
                  <a:gd name="T142" fmla="*/ 0 h 212"/>
                  <a:gd name="T143" fmla="*/ 204 w 204"/>
                  <a:gd name="T144" fmla="*/ 212 h 21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04" h="212">
                    <a:moveTo>
                      <a:pt x="14" y="29"/>
                    </a:moveTo>
                    <a:lnTo>
                      <a:pt x="8" y="39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4" y="66"/>
                    </a:lnTo>
                    <a:lnTo>
                      <a:pt x="4" y="73"/>
                    </a:lnTo>
                    <a:lnTo>
                      <a:pt x="8" y="77"/>
                    </a:lnTo>
                    <a:lnTo>
                      <a:pt x="16" y="91"/>
                    </a:lnTo>
                    <a:lnTo>
                      <a:pt x="29" y="102"/>
                    </a:lnTo>
                    <a:lnTo>
                      <a:pt x="35" y="114"/>
                    </a:lnTo>
                    <a:lnTo>
                      <a:pt x="39" y="125"/>
                    </a:lnTo>
                    <a:lnTo>
                      <a:pt x="35" y="137"/>
                    </a:lnTo>
                    <a:lnTo>
                      <a:pt x="37" y="146"/>
                    </a:lnTo>
                    <a:lnTo>
                      <a:pt x="39" y="156"/>
                    </a:lnTo>
                    <a:lnTo>
                      <a:pt x="33" y="164"/>
                    </a:lnTo>
                    <a:lnTo>
                      <a:pt x="33" y="171"/>
                    </a:lnTo>
                    <a:lnTo>
                      <a:pt x="35" y="179"/>
                    </a:lnTo>
                    <a:lnTo>
                      <a:pt x="70" y="185"/>
                    </a:lnTo>
                    <a:lnTo>
                      <a:pt x="70" y="200"/>
                    </a:lnTo>
                    <a:lnTo>
                      <a:pt x="106" y="212"/>
                    </a:lnTo>
                    <a:lnTo>
                      <a:pt x="148" y="204"/>
                    </a:lnTo>
                    <a:lnTo>
                      <a:pt x="156" y="192"/>
                    </a:lnTo>
                    <a:lnTo>
                      <a:pt x="167" y="194"/>
                    </a:lnTo>
                    <a:lnTo>
                      <a:pt x="169" y="185"/>
                    </a:lnTo>
                    <a:lnTo>
                      <a:pt x="204" y="173"/>
                    </a:lnTo>
                    <a:lnTo>
                      <a:pt x="204" y="156"/>
                    </a:lnTo>
                    <a:lnTo>
                      <a:pt x="188" y="152"/>
                    </a:lnTo>
                    <a:lnTo>
                      <a:pt x="135" y="175"/>
                    </a:lnTo>
                    <a:lnTo>
                      <a:pt x="114" y="154"/>
                    </a:lnTo>
                    <a:lnTo>
                      <a:pt x="119" y="144"/>
                    </a:lnTo>
                    <a:lnTo>
                      <a:pt x="125" y="123"/>
                    </a:lnTo>
                    <a:lnTo>
                      <a:pt x="125" y="121"/>
                    </a:lnTo>
                    <a:lnTo>
                      <a:pt x="123" y="118"/>
                    </a:lnTo>
                    <a:lnTo>
                      <a:pt x="114" y="112"/>
                    </a:lnTo>
                    <a:lnTo>
                      <a:pt x="110" y="106"/>
                    </a:lnTo>
                    <a:lnTo>
                      <a:pt x="114" y="102"/>
                    </a:lnTo>
                    <a:lnTo>
                      <a:pt x="121" y="100"/>
                    </a:lnTo>
                    <a:lnTo>
                      <a:pt x="131" y="89"/>
                    </a:lnTo>
                    <a:lnTo>
                      <a:pt x="133" y="83"/>
                    </a:lnTo>
                    <a:lnTo>
                      <a:pt x="133" y="81"/>
                    </a:lnTo>
                    <a:lnTo>
                      <a:pt x="93" y="68"/>
                    </a:lnTo>
                    <a:lnTo>
                      <a:pt x="93" y="27"/>
                    </a:lnTo>
                    <a:lnTo>
                      <a:pt x="39" y="0"/>
                    </a:lnTo>
                    <a:lnTo>
                      <a:pt x="33" y="10"/>
                    </a:lnTo>
                    <a:lnTo>
                      <a:pt x="25" y="12"/>
                    </a:lnTo>
                    <a:lnTo>
                      <a:pt x="22" y="18"/>
                    </a:lnTo>
                    <a:lnTo>
                      <a:pt x="14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5" name="Freeform 398"/>
              <p:cNvSpPr>
                <a:spLocks/>
              </p:cNvSpPr>
              <p:nvPr/>
            </p:nvSpPr>
            <p:spPr bwMode="auto">
              <a:xfrm>
                <a:off x="3115" y="3279"/>
                <a:ext cx="131" cy="131"/>
              </a:xfrm>
              <a:custGeom>
                <a:avLst/>
                <a:gdLst>
                  <a:gd name="T0" fmla="*/ 1 w 204"/>
                  <a:gd name="T1" fmla="*/ 1 h 212"/>
                  <a:gd name="T2" fmla="*/ 1 w 204"/>
                  <a:gd name="T3" fmla="*/ 1 h 212"/>
                  <a:gd name="T4" fmla="*/ 0 w 204"/>
                  <a:gd name="T5" fmla="*/ 1 h 212"/>
                  <a:gd name="T6" fmla="*/ 0 w 204"/>
                  <a:gd name="T7" fmla="*/ 1 h 212"/>
                  <a:gd name="T8" fmla="*/ 1 w 204"/>
                  <a:gd name="T9" fmla="*/ 1 h 212"/>
                  <a:gd name="T10" fmla="*/ 1 w 204"/>
                  <a:gd name="T11" fmla="*/ 1 h 212"/>
                  <a:gd name="T12" fmla="*/ 1 w 204"/>
                  <a:gd name="T13" fmla="*/ 1 h 212"/>
                  <a:gd name="T14" fmla="*/ 1 w 204"/>
                  <a:gd name="T15" fmla="*/ 1 h 212"/>
                  <a:gd name="T16" fmla="*/ 1 w 204"/>
                  <a:gd name="T17" fmla="*/ 1 h 212"/>
                  <a:gd name="T18" fmla="*/ 1 w 204"/>
                  <a:gd name="T19" fmla="*/ 1 h 212"/>
                  <a:gd name="T20" fmla="*/ 1 w 204"/>
                  <a:gd name="T21" fmla="*/ 1 h 212"/>
                  <a:gd name="T22" fmla="*/ 1 w 204"/>
                  <a:gd name="T23" fmla="*/ 1 h 212"/>
                  <a:gd name="T24" fmla="*/ 1 w 204"/>
                  <a:gd name="T25" fmla="*/ 1 h 212"/>
                  <a:gd name="T26" fmla="*/ 1 w 204"/>
                  <a:gd name="T27" fmla="*/ 1 h 212"/>
                  <a:gd name="T28" fmla="*/ 1 w 204"/>
                  <a:gd name="T29" fmla="*/ 1 h 212"/>
                  <a:gd name="T30" fmla="*/ 1 w 204"/>
                  <a:gd name="T31" fmla="*/ 1 h 212"/>
                  <a:gd name="T32" fmla="*/ 1 w 204"/>
                  <a:gd name="T33" fmla="*/ 1 h 212"/>
                  <a:gd name="T34" fmla="*/ 1 w 204"/>
                  <a:gd name="T35" fmla="*/ 1 h 212"/>
                  <a:gd name="T36" fmla="*/ 1 w 204"/>
                  <a:gd name="T37" fmla="*/ 1 h 212"/>
                  <a:gd name="T38" fmla="*/ 1 w 204"/>
                  <a:gd name="T39" fmla="*/ 1 h 212"/>
                  <a:gd name="T40" fmla="*/ 1 w 204"/>
                  <a:gd name="T41" fmla="*/ 1 h 212"/>
                  <a:gd name="T42" fmla="*/ 1 w 204"/>
                  <a:gd name="T43" fmla="*/ 1 h 212"/>
                  <a:gd name="T44" fmla="*/ 1 w 204"/>
                  <a:gd name="T45" fmla="*/ 1 h 212"/>
                  <a:gd name="T46" fmla="*/ 1 w 204"/>
                  <a:gd name="T47" fmla="*/ 1 h 212"/>
                  <a:gd name="T48" fmla="*/ 1 w 204"/>
                  <a:gd name="T49" fmla="*/ 1 h 212"/>
                  <a:gd name="T50" fmla="*/ 1 w 204"/>
                  <a:gd name="T51" fmla="*/ 1 h 212"/>
                  <a:gd name="T52" fmla="*/ 1 w 204"/>
                  <a:gd name="T53" fmla="*/ 1 h 212"/>
                  <a:gd name="T54" fmla="*/ 1 w 204"/>
                  <a:gd name="T55" fmla="*/ 1 h 212"/>
                  <a:gd name="T56" fmla="*/ 1 w 204"/>
                  <a:gd name="T57" fmla="*/ 1 h 212"/>
                  <a:gd name="T58" fmla="*/ 1 w 204"/>
                  <a:gd name="T59" fmla="*/ 1 h 212"/>
                  <a:gd name="T60" fmla="*/ 1 w 204"/>
                  <a:gd name="T61" fmla="*/ 1 h 212"/>
                  <a:gd name="T62" fmla="*/ 1 w 204"/>
                  <a:gd name="T63" fmla="*/ 1 h 212"/>
                  <a:gd name="T64" fmla="*/ 1 w 204"/>
                  <a:gd name="T65" fmla="*/ 1 h 212"/>
                  <a:gd name="T66" fmla="*/ 1 w 204"/>
                  <a:gd name="T67" fmla="*/ 1 h 212"/>
                  <a:gd name="T68" fmla="*/ 1 w 204"/>
                  <a:gd name="T69" fmla="*/ 1 h 212"/>
                  <a:gd name="T70" fmla="*/ 1 w 204"/>
                  <a:gd name="T71" fmla="*/ 1 h 212"/>
                  <a:gd name="T72" fmla="*/ 1 w 204"/>
                  <a:gd name="T73" fmla="*/ 1 h 212"/>
                  <a:gd name="T74" fmla="*/ 1 w 204"/>
                  <a:gd name="T75" fmla="*/ 1 h 212"/>
                  <a:gd name="T76" fmla="*/ 1 w 204"/>
                  <a:gd name="T77" fmla="*/ 1 h 212"/>
                  <a:gd name="T78" fmla="*/ 1 w 204"/>
                  <a:gd name="T79" fmla="*/ 1 h 212"/>
                  <a:gd name="T80" fmla="*/ 1 w 204"/>
                  <a:gd name="T81" fmla="*/ 1 h 212"/>
                  <a:gd name="T82" fmla="*/ 1 w 204"/>
                  <a:gd name="T83" fmla="*/ 1 h 212"/>
                  <a:gd name="T84" fmla="*/ 1 w 204"/>
                  <a:gd name="T85" fmla="*/ 0 h 212"/>
                  <a:gd name="T86" fmla="*/ 1 w 204"/>
                  <a:gd name="T87" fmla="*/ 1 h 212"/>
                  <a:gd name="T88" fmla="*/ 1 w 204"/>
                  <a:gd name="T89" fmla="*/ 1 h 212"/>
                  <a:gd name="T90" fmla="*/ 1 w 204"/>
                  <a:gd name="T91" fmla="*/ 1 h 212"/>
                  <a:gd name="T92" fmla="*/ 1 w 204"/>
                  <a:gd name="T93" fmla="*/ 1 h 21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04"/>
                  <a:gd name="T142" fmla="*/ 0 h 212"/>
                  <a:gd name="T143" fmla="*/ 204 w 204"/>
                  <a:gd name="T144" fmla="*/ 212 h 21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04" h="212">
                    <a:moveTo>
                      <a:pt x="14" y="29"/>
                    </a:moveTo>
                    <a:lnTo>
                      <a:pt x="8" y="39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4" y="66"/>
                    </a:lnTo>
                    <a:lnTo>
                      <a:pt x="4" y="73"/>
                    </a:lnTo>
                    <a:lnTo>
                      <a:pt x="8" y="77"/>
                    </a:lnTo>
                    <a:lnTo>
                      <a:pt x="16" y="91"/>
                    </a:lnTo>
                    <a:lnTo>
                      <a:pt x="29" y="102"/>
                    </a:lnTo>
                    <a:lnTo>
                      <a:pt x="35" y="114"/>
                    </a:lnTo>
                    <a:lnTo>
                      <a:pt x="39" y="125"/>
                    </a:lnTo>
                    <a:lnTo>
                      <a:pt x="35" y="137"/>
                    </a:lnTo>
                    <a:lnTo>
                      <a:pt x="37" y="146"/>
                    </a:lnTo>
                    <a:lnTo>
                      <a:pt x="39" y="156"/>
                    </a:lnTo>
                    <a:lnTo>
                      <a:pt x="33" y="164"/>
                    </a:lnTo>
                    <a:lnTo>
                      <a:pt x="33" y="171"/>
                    </a:lnTo>
                    <a:lnTo>
                      <a:pt x="35" y="179"/>
                    </a:lnTo>
                    <a:lnTo>
                      <a:pt x="70" y="185"/>
                    </a:lnTo>
                    <a:lnTo>
                      <a:pt x="70" y="200"/>
                    </a:lnTo>
                    <a:lnTo>
                      <a:pt x="106" y="212"/>
                    </a:lnTo>
                    <a:lnTo>
                      <a:pt x="148" y="204"/>
                    </a:lnTo>
                    <a:lnTo>
                      <a:pt x="156" y="192"/>
                    </a:lnTo>
                    <a:lnTo>
                      <a:pt x="167" y="194"/>
                    </a:lnTo>
                    <a:lnTo>
                      <a:pt x="169" y="185"/>
                    </a:lnTo>
                    <a:lnTo>
                      <a:pt x="204" y="173"/>
                    </a:lnTo>
                    <a:lnTo>
                      <a:pt x="204" y="156"/>
                    </a:lnTo>
                    <a:lnTo>
                      <a:pt x="188" y="152"/>
                    </a:lnTo>
                    <a:lnTo>
                      <a:pt x="135" y="175"/>
                    </a:lnTo>
                    <a:lnTo>
                      <a:pt x="114" y="154"/>
                    </a:lnTo>
                    <a:lnTo>
                      <a:pt x="119" y="144"/>
                    </a:lnTo>
                    <a:lnTo>
                      <a:pt x="125" y="123"/>
                    </a:lnTo>
                    <a:lnTo>
                      <a:pt x="125" y="121"/>
                    </a:lnTo>
                    <a:lnTo>
                      <a:pt x="123" y="118"/>
                    </a:lnTo>
                    <a:lnTo>
                      <a:pt x="114" y="112"/>
                    </a:lnTo>
                    <a:lnTo>
                      <a:pt x="110" y="106"/>
                    </a:lnTo>
                    <a:lnTo>
                      <a:pt x="114" y="102"/>
                    </a:lnTo>
                    <a:lnTo>
                      <a:pt x="121" y="100"/>
                    </a:lnTo>
                    <a:lnTo>
                      <a:pt x="131" y="89"/>
                    </a:lnTo>
                    <a:lnTo>
                      <a:pt x="133" y="83"/>
                    </a:lnTo>
                    <a:lnTo>
                      <a:pt x="133" y="81"/>
                    </a:lnTo>
                    <a:lnTo>
                      <a:pt x="93" y="68"/>
                    </a:lnTo>
                    <a:lnTo>
                      <a:pt x="93" y="27"/>
                    </a:lnTo>
                    <a:lnTo>
                      <a:pt x="39" y="0"/>
                    </a:lnTo>
                    <a:lnTo>
                      <a:pt x="33" y="10"/>
                    </a:lnTo>
                    <a:lnTo>
                      <a:pt x="25" y="12"/>
                    </a:lnTo>
                    <a:lnTo>
                      <a:pt x="22" y="18"/>
                    </a:lnTo>
                    <a:lnTo>
                      <a:pt x="14" y="29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6" name="Freeform 399"/>
              <p:cNvSpPr>
                <a:spLocks/>
              </p:cNvSpPr>
              <p:nvPr/>
            </p:nvSpPr>
            <p:spPr bwMode="auto">
              <a:xfrm>
                <a:off x="3209" y="3332"/>
                <a:ext cx="177" cy="157"/>
              </a:xfrm>
              <a:custGeom>
                <a:avLst/>
                <a:gdLst>
                  <a:gd name="T0" fmla="*/ 1 w 273"/>
                  <a:gd name="T1" fmla="*/ 1 h 253"/>
                  <a:gd name="T2" fmla="*/ 1 w 273"/>
                  <a:gd name="T3" fmla="*/ 1 h 253"/>
                  <a:gd name="T4" fmla="*/ 1 w 273"/>
                  <a:gd name="T5" fmla="*/ 1 h 253"/>
                  <a:gd name="T6" fmla="*/ 1 w 273"/>
                  <a:gd name="T7" fmla="*/ 1 h 253"/>
                  <a:gd name="T8" fmla="*/ 1 w 273"/>
                  <a:gd name="T9" fmla="*/ 1 h 253"/>
                  <a:gd name="T10" fmla="*/ 1 w 273"/>
                  <a:gd name="T11" fmla="*/ 1 h 253"/>
                  <a:gd name="T12" fmla="*/ 1 w 273"/>
                  <a:gd name="T13" fmla="*/ 1 h 253"/>
                  <a:gd name="T14" fmla="*/ 1 w 273"/>
                  <a:gd name="T15" fmla="*/ 0 h 253"/>
                  <a:gd name="T16" fmla="*/ 1 w 273"/>
                  <a:gd name="T17" fmla="*/ 1 h 253"/>
                  <a:gd name="T18" fmla="*/ 1 w 273"/>
                  <a:gd name="T19" fmla="*/ 1 h 253"/>
                  <a:gd name="T20" fmla="*/ 1 w 273"/>
                  <a:gd name="T21" fmla="*/ 1 h 253"/>
                  <a:gd name="T22" fmla="*/ 1 w 273"/>
                  <a:gd name="T23" fmla="*/ 1 h 253"/>
                  <a:gd name="T24" fmla="*/ 1 w 273"/>
                  <a:gd name="T25" fmla="*/ 1 h 253"/>
                  <a:gd name="T26" fmla="*/ 1 w 273"/>
                  <a:gd name="T27" fmla="*/ 1 h 253"/>
                  <a:gd name="T28" fmla="*/ 1 w 273"/>
                  <a:gd name="T29" fmla="*/ 1 h 253"/>
                  <a:gd name="T30" fmla="*/ 1 w 273"/>
                  <a:gd name="T31" fmla="*/ 1 h 253"/>
                  <a:gd name="T32" fmla="*/ 1 w 273"/>
                  <a:gd name="T33" fmla="*/ 1 h 253"/>
                  <a:gd name="T34" fmla="*/ 1 w 273"/>
                  <a:gd name="T35" fmla="*/ 1 h 253"/>
                  <a:gd name="T36" fmla="*/ 1 w 273"/>
                  <a:gd name="T37" fmla="*/ 1 h 253"/>
                  <a:gd name="T38" fmla="*/ 0 w 273"/>
                  <a:gd name="T39" fmla="*/ 1 h 253"/>
                  <a:gd name="T40" fmla="*/ 1 w 273"/>
                  <a:gd name="T41" fmla="*/ 1 h 253"/>
                  <a:gd name="T42" fmla="*/ 1 w 273"/>
                  <a:gd name="T43" fmla="*/ 1 h 253"/>
                  <a:gd name="T44" fmla="*/ 1 w 273"/>
                  <a:gd name="T45" fmla="*/ 1 h 253"/>
                  <a:gd name="T46" fmla="*/ 1 w 273"/>
                  <a:gd name="T47" fmla="*/ 1 h 253"/>
                  <a:gd name="T48" fmla="*/ 1 w 273"/>
                  <a:gd name="T49" fmla="*/ 1 h 253"/>
                  <a:gd name="T50" fmla="*/ 1 w 273"/>
                  <a:gd name="T51" fmla="*/ 1 h 253"/>
                  <a:gd name="T52" fmla="*/ 1 w 273"/>
                  <a:gd name="T53" fmla="*/ 1 h 253"/>
                  <a:gd name="T54" fmla="*/ 1 w 273"/>
                  <a:gd name="T55" fmla="*/ 1 h 253"/>
                  <a:gd name="T56" fmla="*/ 1 w 273"/>
                  <a:gd name="T57" fmla="*/ 1 h 253"/>
                  <a:gd name="T58" fmla="*/ 1 w 273"/>
                  <a:gd name="T59" fmla="*/ 1 h 253"/>
                  <a:gd name="T60" fmla="*/ 2 w 273"/>
                  <a:gd name="T61" fmla="*/ 1 h 253"/>
                  <a:gd name="T62" fmla="*/ 1 w 273"/>
                  <a:gd name="T63" fmla="*/ 1 h 253"/>
                  <a:gd name="T64" fmla="*/ 1 w 273"/>
                  <a:gd name="T65" fmla="*/ 1 h 25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3"/>
                  <a:gd name="T100" fmla="*/ 0 h 253"/>
                  <a:gd name="T101" fmla="*/ 273 w 273"/>
                  <a:gd name="T102" fmla="*/ 253 h 25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3" h="253">
                    <a:moveTo>
                      <a:pt x="252" y="174"/>
                    </a:moveTo>
                    <a:lnTo>
                      <a:pt x="252" y="94"/>
                    </a:lnTo>
                    <a:lnTo>
                      <a:pt x="215" y="94"/>
                    </a:lnTo>
                    <a:lnTo>
                      <a:pt x="215" y="75"/>
                    </a:lnTo>
                    <a:lnTo>
                      <a:pt x="200" y="71"/>
                    </a:lnTo>
                    <a:lnTo>
                      <a:pt x="192" y="63"/>
                    </a:lnTo>
                    <a:lnTo>
                      <a:pt x="192" y="44"/>
                    </a:lnTo>
                    <a:lnTo>
                      <a:pt x="156" y="0"/>
                    </a:lnTo>
                    <a:lnTo>
                      <a:pt x="94" y="23"/>
                    </a:lnTo>
                    <a:lnTo>
                      <a:pt x="100" y="34"/>
                    </a:lnTo>
                    <a:lnTo>
                      <a:pt x="87" y="40"/>
                    </a:lnTo>
                    <a:lnTo>
                      <a:pt x="81" y="36"/>
                    </a:lnTo>
                    <a:lnTo>
                      <a:pt x="56" y="50"/>
                    </a:lnTo>
                    <a:lnTo>
                      <a:pt x="65" y="63"/>
                    </a:lnTo>
                    <a:lnTo>
                      <a:pt x="56" y="69"/>
                    </a:lnTo>
                    <a:lnTo>
                      <a:pt x="56" y="86"/>
                    </a:lnTo>
                    <a:lnTo>
                      <a:pt x="21" y="98"/>
                    </a:lnTo>
                    <a:lnTo>
                      <a:pt x="19" y="107"/>
                    </a:lnTo>
                    <a:lnTo>
                      <a:pt x="8" y="105"/>
                    </a:lnTo>
                    <a:lnTo>
                      <a:pt x="0" y="117"/>
                    </a:lnTo>
                    <a:lnTo>
                      <a:pt x="14" y="115"/>
                    </a:lnTo>
                    <a:lnTo>
                      <a:pt x="85" y="192"/>
                    </a:lnTo>
                    <a:lnTo>
                      <a:pt x="104" y="213"/>
                    </a:lnTo>
                    <a:lnTo>
                      <a:pt x="110" y="215"/>
                    </a:lnTo>
                    <a:lnTo>
                      <a:pt x="115" y="215"/>
                    </a:lnTo>
                    <a:lnTo>
                      <a:pt x="119" y="215"/>
                    </a:lnTo>
                    <a:lnTo>
                      <a:pt x="125" y="207"/>
                    </a:lnTo>
                    <a:lnTo>
                      <a:pt x="133" y="201"/>
                    </a:lnTo>
                    <a:lnTo>
                      <a:pt x="217" y="201"/>
                    </a:lnTo>
                    <a:lnTo>
                      <a:pt x="217" y="253"/>
                    </a:lnTo>
                    <a:lnTo>
                      <a:pt x="273" y="247"/>
                    </a:lnTo>
                    <a:lnTo>
                      <a:pt x="252" y="201"/>
                    </a:lnTo>
                    <a:lnTo>
                      <a:pt x="252" y="17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7" name="Freeform 400"/>
              <p:cNvSpPr>
                <a:spLocks/>
              </p:cNvSpPr>
              <p:nvPr/>
            </p:nvSpPr>
            <p:spPr bwMode="auto">
              <a:xfrm>
                <a:off x="3209" y="3332"/>
                <a:ext cx="177" cy="157"/>
              </a:xfrm>
              <a:custGeom>
                <a:avLst/>
                <a:gdLst>
                  <a:gd name="T0" fmla="*/ 1 w 273"/>
                  <a:gd name="T1" fmla="*/ 1 h 253"/>
                  <a:gd name="T2" fmla="*/ 1 w 273"/>
                  <a:gd name="T3" fmla="*/ 1 h 253"/>
                  <a:gd name="T4" fmla="*/ 1 w 273"/>
                  <a:gd name="T5" fmla="*/ 1 h 253"/>
                  <a:gd name="T6" fmla="*/ 1 w 273"/>
                  <a:gd name="T7" fmla="*/ 1 h 253"/>
                  <a:gd name="T8" fmla="*/ 1 w 273"/>
                  <a:gd name="T9" fmla="*/ 1 h 253"/>
                  <a:gd name="T10" fmla="*/ 1 w 273"/>
                  <a:gd name="T11" fmla="*/ 1 h 253"/>
                  <a:gd name="T12" fmla="*/ 1 w 273"/>
                  <a:gd name="T13" fmla="*/ 1 h 253"/>
                  <a:gd name="T14" fmla="*/ 1 w 273"/>
                  <a:gd name="T15" fmla="*/ 0 h 253"/>
                  <a:gd name="T16" fmla="*/ 1 w 273"/>
                  <a:gd name="T17" fmla="*/ 1 h 253"/>
                  <a:gd name="T18" fmla="*/ 1 w 273"/>
                  <a:gd name="T19" fmla="*/ 1 h 253"/>
                  <a:gd name="T20" fmla="*/ 1 w 273"/>
                  <a:gd name="T21" fmla="*/ 1 h 253"/>
                  <a:gd name="T22" fmla="*/ 1 w 273"/>
                  <a:gd name="T23" fmla="*/ 1 h 253"/>
                  <a:gd name="T24" fmla="*/ 1 w 273"/>
                  <a:gd name="T25" fmla="*/ 1 h 253"/>
                  <a:gd name="T26" fmla="*/ 1 w 273"/>
                  <a:gd name="T27" fmla="*/ 1 h 253"/>
                  <a:gd name="T28" fmla="*/ 1 w 273"/>
                  <a:gd name="T29" fmla="*/ 1 h 253"/>
                  <a:gd name="T30" fmla="*/ 1 w 273"/>
                  <a:gd name="T31" fmla="*/ 1 h 253"/>
                  <a:gd name="T32" fmla="*/ 1 w 273"/>
                  <a:gd name="T33" fmla="*/ 1 h 253"/>
                  <a:gd name="T34" fmla="*/ 1 w 273"/>
                  <a:gd name="T35" fmla="*/ 1 h 253"/>
                  <a:gd name="T36" fmla="*/ 1 w 273"/>
                  <a:gd name="T37" fmla="*/ 1 h 253"/>
                  <a:gd name="T38" fmla="*/ 0 w 273"/>
                  <a:gd name="T39" fmla="*/ 1 h 253"/>
                  <a:gd name="T40" fmla="*/ 1 w 273"/>
                  <a:gd name="T41" fmla="*/ 1 h 253"/>
                  <a:gd name="T42" fmla="*/ 1 w 273"/>
                  <a:gd name="T43" fmla="*/ 1 h 253"/>
                  <a:gd name="T44" fmla="*/ 1 w 273"/>
                  <a:gd name="T45" fmla="*/ 1 h 253"/>
                  <a:gd name="T46" fmla="*/ 1 w 273"/>
                  <a:gd name="T47" fmla="*/ 1 h 253"/>
                  <a:gd name="T48" fmla="*/ 1 w 273"/>
                  <a:gd name="T49" fmla="*/ 1 h 253"/>
                  <a:gd name="T50" fmla="*/ 1 w 273"/>
                  <a:gd name="T51" fmla="*/ 1 h 253"/>
                  <a:gd name="T52" fmla="*/ 1 w 273"/>
                  <a:gd name="T53" fmla="*/ 1 h 253"/>
                  <a:gd name="T54" fmla="*/ 1 w 273"/>
                  <a:gd name="T55" fmla="*/ 1 h 253"/>
                  <a:gd name="T56" fmla="*/ 1 w 273"/>
                  <a:gd name="T57" fmla="*/ 1 h 253"/>
                  <a:gd name="T58" fmla="*/ 1 w 273"/>
                  <a:gd name="T59" fmla="*/ 1 h 253"/>
                  <a:gd name="T60" fmla="*/ 2 w 273"/>
                  <a:gd name="T61" fmla="*/ 1 h 253"/>
                  <a:gd name="T62" fmla="*/ 1 w 273"/>
                  <a:gd name="T63" fmla="*/ 1 h 253"/>
                  <a:gd name="T64" fmla="*/ 1 w 273"/>
                  <a:gd name="T65" fmla="*/ 1 h 25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3"/>
                  <a:gd name="T100" fmla="*/ 0 h 253"/>
                  <a:gd name="T101" fmla="*/ 273 w 273"/>
                  <a:gd name="T102" fmla="*/ 253 h 25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3" h="253">
                    <a:moveTo>
                      <a:pt x="252" y="174"/>
                    </a:moveTo>
                    <a:lnTo>
                      <a:pt x="252" y="94"/>
                    </a:lnTo>
                    <a:lnTo>
                      <a:pt x="215" y="94"/>
                    </a:lnTo>
                    <a:lnTo>
                      <a:pt x="215" y="75"/>
                    </a:lnTo>
                    <a:lnTo>
                      <a:pt x="200" y="71"/>
                    </a:lnTo>
                    <a:lnTo>
                      <a:pt x="192" y="63"/>
                    </a:lnTo>
                    <a:lnTo>
                      <a:pt x="192" y="44"/>
                    </a:lnTo>
                    <a:lnTo>
                      <a:pt x="156" y="0"/>
                    </a:lnTo>
                    <a:lnTo>
                      <a:pt x="94" y="23"/>
                    </a:lnTo>
                    <a:lnTo>
                      <a:pt x="100" y="34"/>
                    </a:lnTo>
                    <a:lnTo>
                      <a:pt x="87" y="40"/>
                    </a:lnTo>
                    <a:lnTo>
                      <a:pt x="81" y="36"/>
                    </a:lnTo>
                    <a:lnTo>
                      <a:pt x="56" y="50"/>
                    </a:lnTo>
                    <a:lnTo>
                      <a:pt x="65" y="63"/>
                    </a:lnTo>
                    <a:lnTo>
                      <a:pt x="56" y="69"/>
                    </a:lnTo>
                    <a:lnTo>
                      <a:pt x="56" y="86"/>
                    </a:lnTo>
                    <a:lnTo>
                      <a:pt x="21" y="98"/>
                    </a:lnTo>
                    <a:lnTo>
                      <a:pt x="19" y="107"/>
                    </a:lnTo>
                    <a:lnTo>
                      <a:pt x="8" y="105"/>
                    </a:lnTo>
                    <a:lnTo>
                      <a:pt x="0" y="117"/>
                    </a:lnTo>
                    <a:lnTo>
                      <a:pt x="14" y="115"/>
                    </a:lnTo>
                    <a:lnTo>
                      <a:pt x="85" y="192"/>
                    </a:lnTo>
                    <a:lnTo>
                      <a:pt x="104" y="213"/>
                    </a:lnTo>
                    <a:lnTo>
                      <a:pt x="110" y="215"/>
                    </a:lnTo>
                    <a:lnTo>
                      <a:pt x="115" y="215"/>
                    </a:lnTo>
                    <a:lnTo>
                      <a:pt x="119" y="215"/>
                    </a:lnTo>
                    <a:lnTo>
                      <a:pt x="125" y="207"/>
                    </a:lnTo>
                    <a:lnTo>
                      <a:pt x="133" y="201"/>
                    </a:lnTo>
                    <a:lnTo>
                      <a:pt x="217" y="201"/>
                    </a:lnTo>
                    <a:lnTo>
                      <a:pt x="217" y="253"/>
                    </a:lnTo>
                    <a:lnTo>
                      <a:pt x="273" y="247"/>
                    </a:lnTo>
                    <a:lnTo>
                      <a:pt x="252" y="201"/>
                    </a:lnTo>
                    <a:lnTo>
                      <a:pt x="252" y="17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8" name="Freeform 401"/>
              <p:cNvSpPr>
                <a:spLocks/>
              </p:cNvSpPr>
              <p:nvPr/>
            </p:nvSpPr>
            <p:spPr bwMode="auto">
              <a:xfrm>
                <a:off x="3311" y="3307"/>
                <a:ext cx="158" cy="132"/>
              </a:xfrm>
              <a:custGeom>
                <a:avLst/>
                <a:gdLst>
                  <a:gd name="T0" fmla="*/ 1 w 243"/>
                  <a:gd name="T1" fmla="*/ 1 h 216"/>
                  <a:gd name="T2" fmla="*/ 1 w 243"/>
                  <a:gd name="T3" fmla="*/ 1 h 216"/>
                  <a:gd name="T4" fmla="*/ 1 w 243"/>
                  <a:gd name="T5" fmla="*/ 1 h 216"/>
                  <a:gd name="T6" fmla="*/ 1 w 243"/>
                  <a:gd name="T7" fmla="*/ 1 h 216"/>
                  <a:gd name="T8" fmla="*/ 1 w 243"/>
                  <a:gd name="T9" fmla="*/ 1 h 216"/>
                  <a:gd name="T10" fmla="*/ 1 w 243"/>
                  <a:gd name="T11" fmla="*/ 1 h 216"/>
                  <a:gd name="T12" fmla="*/ 1 w 243"/>
                  <a:gd name="T13" fmla="*/ 1 h 216"/>
                  <a:gd name="T14" fmla="*/ 1 w 243"/>
                  <a:gd name="T15" fmla="*/ 1 h 216"/>
                  <a:gd name="T16" fmla="*/ 1 w 243"/>
                  <a:gd name="T17" fmla="*/ 1 h 216"/>
                  <a:gd name="T18" fmla="*/ 1 w 243"/>
                  <a:gd name="T19" fmla="*/ 1 h 216"/>
                  <a:gd name="T20" fmla="*/ 0 w 243"/>
                  <a:gd name="T21" fmla="*/ 1 h 216"/>
                  <a:gd name="T22" fmla="*/ 1 w 243"/>
                  <a:gd name="T23" fmla="*/ 1 h 216"/>
                  <a:gd name="T24" fmla="*/ 1 w 243"/>
                  <a:gd name="T25" fmla="*/ 0 h 216"/>
                  <a:gd name="T26" fmla="*/ 1 w 243"/>
                  <a:gd name="T27" fmla="*/ 1 h 216"/>
                  <a:gd name="T28" fmla="*/ 1 w 243"/>
                  <a:gd name="T29" fmla="*/ 1 h 216"/>
                  <a:gd name="T30" fmla="*/ 1 w 243"/>
                  <a:gd name="T31" fmla="*/ 1 h 216"/>
                  <a:gd name="T32" fmla="*/ 1 w 243"/>
                  <a:gd name="T33" fmla="*/ 1 h 216"/>
                  <a:gd name="T34" fmla="*/ 1 w 243"/>
                  <a:gd name="T35" fmla="*/ 1 h 216"/>
                  <a:gd name="T36" fmla="*/ 1 w 243"/>
                  <a:gd name="T37" fmla="*/ 1 h 216"/>
                  <a:gd name="T38" fmla="*/ 1 w 243"/>
                  <a:gd name="T39" fmla="*/ 1 h 216"/>
                  <a:gd name="T40" fmla="*/ 1 w 243"/>
                  <a:gd name="T41" fmla="*/ 1 h 216"/>
                  <a:gd name="T42" fmla="*/ 1 w 243"/>
                  <a:gd name="T43" fmla="*/ 1 h 216"/>
                  <a:gd name="T44" fmla="*/ 1 w 243"/>
                  <a:gd name="T45" fmla="*/ 1 h 216"/>
                  <a:gd name="T46" fmla="*/ 1 w 243"/>
                  <a:gd name="T47" fmla="*/ 1 h 216"/>
                  <a:gd name="T48" fmla="*/ 1 w 243"/>
                  <a:gd name="T49" fmla="*/ 1 h 21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3"/>
                  <a:gd name="T76" fmla="*/ 0 h 216"/>
                  <a:gd name="T77" fmla="*/ 243 w 243"/>
                  <a:gd name="T78" fmla="*/ 216 h 21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3" h="216">
                    <a:moveTo>
                      <a:pt x="243" y="190"/>
                    </a:moveTo>
                    <a:lnTo>
                      <a:pt x="193" y="203"/>
                    </a:lnTo>
                    <a:lnTo>
                      <a:pt x="161" y="190"/>
                    </a:lnTo>
                    <a:lnTo>
                      <a:pt x="96" y="216"/>
                    </a:lnTo>
                    <a:lnTo>
                      <a:pt x="96" y="136"/>
                    </a:lnTo>
                    <a:lnTo>
                      <a:pt x="59" y="136"/>
                    </a:lnTo>
                    <a:lnTo>
                      <a:pt x="59" y="117"/>
                    </a:lnTo>
                    <a:lnTo>
                      <a:pt x="44" y="113"/>
                    </a:lnTo>
                    <a:lnTo>
                      <a:pt x="36" y="105"/>
                    </a:lnTo>
                    <a:lnTo>
                      <a:pt x="36" y="86"/>
                    </a:lnTo>
                    <a:lnTo>
                      <a:pt x="0" y="42"/>
                    </a:lnTo>
                    <a:lnTo>
                      <a:pt x="101" y="36"/>
                    </a:lnTo>
                    <a:lnTo>
                      <a:pt x="122" y="0"/>
                    </a:lnTo>
                    <a:lnTo>
                      <a:pt x="186" y="34"/>
                    </a:lnTo>
                    <a:lnTo>
                      <a:pt x="178" y="36"/>
                    </a:lnTo>
                    <a:lnTo>
                      <a:pt x="169" y="53"/>
                    </a:lnTo>
                    <a:lnTo>
                      <a:pt x="161" y="65"/>
                    </a:lnTo>
                    <a:lnTo>
                      <a:pt x="161" y="71"/>
                    </a:lnTo>
                    <a:lnTo>
                      <a:pt x="169" y="74"/>
                    </a:lnTo>
                    <a:lnTo>
                      <a:pt x="172" y="86"/>
                    </a:lnTo>
                    <a:lnTo>
                      <a:pt x="174" y="99"/>
                    </a:lnTo>
                    <a:lnTo>
                      <a:pt x="169" y="115"/>
                    </a:lnTo>
                    <a:lnTo>
                      <a:pt x="169" y="122"/>
                    </a:lnTo>
                    <a:lnTo>
                      <a:pt x="201" y="161"/>
                    </a:lnTo>
                    <a:lnTo>
                      <a:pt x="243" y="1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9" name="Freeform 402"/>
              <p:cNvSpPr>
                <a:spLocks/>
              </p:cNvSpPr>
              <p:nvPr/>
            </p:nvSpPr>
            <p:spPr bwMode="auto">
              <a:xfrm>
                <a:off x="3311" y="3307"/>
                <a:ext cx="158" cy="132"/>
              </a:xfrm>
              <a:custGeom>
                <a:avLst/>
                <a:gdLst>
                  <a:gd name="T0" fmla="*/ 1 w 243"/>
                  <a:gd name="T1" fmla="*/ 1 h 216"/>
                  <a:gd name="T2" fmla="*/ 1 w 243"/>
                  <a:gd name="T3" fmla="*/ 1 h 216"/>
                  <a:gd name="T4" fmla="*/ 1 w 243"/>
                  <a:gd name="T5" fmla="*/ 1 h 216"/>
                  <a:gd name="T6" fmla="*/ 1 w 243"/>
                  <a:gd name="T7" fmla="*/ 1 h 216"/>
                  <a:gd name="T8" fmla="*/ 1 w 243"/>
                  <a:gd name="T9" fmla="*/ 1 h 216"/>
                  <a:gd name="T10" fmla="*/ 1 w 243"/>
                  <a:gd name="T11" fmla="*/ 1 h 216"/>
                  <a:gd name="T12" fmla="*/ 1 w 243"/>
                  <a:gd name="T13" fmla="*/ 1 h 216"/>
                  <a:gd name="T14" fmla="*/ 1 w 243"/>
                  <a:gd name="T15" fmla="*/ 1 h 216"/>
                  <a:gd name="T16" fmla="*/ 1 w 243"/>
                  <a:gd name="T17" fmla="*/ 1 h 216"/>
                  <a:gd name="T18" fmla="*/ 1 w 243"/>
                  <a:gd name="T19" fmla="*/ 1 h 216"/>
                  <a:gd name="T20" fmla="*/ 0 w 243"/>
                  <a:gd name="T21" fmla="*/ 1 h 216"/>
                  <a:gd name="T22" fmla="*/ 1 w 243"/>
                  <a:gd name="T23" fmla="*/ 1 h 216"/>
                  <a:gd name="T24" fmla="*/ 1 w 243"/>
                  <a:gd name="T25" fmla="*/ 0 h 216"/>
                  <a:gd name="T26" fmla="*/ 1 w 243"/>
                  <a:gd name="T27" fmla="*/ 1 h 216"/>
                  <a:gd name="T28" fmla="*/ 1 w 243"/>
                  <a:gd name="T29" fmla="*/ 1 h 216"/>
                  <a:gd name="T30" fmla="*/ 1 w 243"/>
                  <a:gd name="T31" fmla="*/ 1 h 216"/>
                  <a:gd name="T32" fmla="*/ 1 w 243"/>
                  <a:gd name="T33" fmla="*/ 1 h 216"/>
                  <a:gd name="T34" fmla="*/ 1 w 243"/>
                  <a:gd name="T35" fmla="*/ 1 h 216"/>
                  <a:gd name="T36" fmla="*/ 1 w 243"/>
                  <a:gd name="T37" fmla="*/ 1 h 216"/>
                  <a:gd name="T38" fmla="*/ 1 w 243"/>
                  <a:gd name="T39" fmla="*/ 1 h 216"/>
                  <a:gd name="T40" fmla="*/ 1 w 243"/>
                  <a:gd name="T41" fmla="*/ 1 h 216"/>
                  <a:gd name="T42" fmla="*/ 1 w 243"/>
                  <a:gd name="T43" fmla="*/ 1 h 216"/>
                  <a:gd name="T44" fmla="*/ 1 w 243"/>
                  <a:gd name="T45" fmla="*/ 1 h 216"/>
                  <a:gd name="T46" fmla="*/ 1 w 243"/>
                  <a:gd name="T47" fmla="*/ 1 h 216"/>
                  <a:gd name="T48" fmla="*/ 1 w 243"/>
                  <a:gd name="T49" fmla="*/ 1 h 21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3"/>
                  <a:gd name="T76" fmla="*/ 0 h 216"/>
                  <a:gd name="T77" fmla="*/ 243 w 243"/>
                  <a:gd name="T78" fmla="*/ 216 h 21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3" h="216">
                    <a:moveTo>
                      <a:pt x="243" y="190"/>
                    </a:moveTo>
                    <a:lnTo>
                      <a:pt x="193" y="203"/>
                    </a:lnTo>
                    <a:lnTo>
                      <a:pt x="161" y="190"/>
                    </a:lnTo>
                    <a:lnTo>
                      <a:pt x="96" y="216"/>
                    </a:lnTo>
                    <a:lnTo>
                      <a:pt x="96" y="136"/>
                    </a:lnTo>
                    <a:lnTo>
                      <a:pt x="59" y="136"/>
                    </a:lnTo>
                    <a:lnTo>
                      <a:pt x="59" y="117"/>
                    </a:lnTo>
                    <a:lnTo>
                      <a:pt x="44" y="113"/>
                    </a:lnTo>
                    <a:lnTo>
                      <a:pt x="36" y="105"/>
                    </a:lnTo>
                    <a:lnTo>
                      <a:pt x="36" y="86"/>
                    </a:lnTo>
                    <a:lnTo>
                      <a:pt x="0" y="42"/>
                    </a:lnTo>
                    <a:lnTo>
                      <a:pt x="101" y="36"/>
                    </a:lnTo>
                    <a:lnTo>
                      <a:pt x="122" y="0"/>
                    </a:lnTo>
                    <a:lnTo>
                      <a:pt x="186" y="34"/>
                    </a:lnTo>
                    <a:lnTo>
                      <a:pt x="178" y="36"/>
                    </a:lnTo>
                    <a:lnTo>
                      <a:pt x="169" y="53"/>
                    </a:lnTo>
                    <a:lnTo>
                      <a:pt x="161" y="65"/>
                    </a:lnTo>
                    <a:lnTo>
                      <a:pt x="161" y="71"/>
                    </a:lnTo>
                    <a:lnTo>
                      <a:pt x="169" y="74"/>
                    </a:lnTo>
                    <a:lnTo>
                      <a:pt x="172" y="86"/>
                    </a:lnTo>
                    <a:lnTo>
                      <a:pt x="174" y="99"/>
                    </a:lnTo>
                    <a:lnTo>
                      <a:pt x="169" y="115"/>
                    </a:lnTo>
                    <a:lnTo>
                      <a:pt x="169" y="122"/>
                    </a:lnTo>
                    <a:lnTo>
                      <a:pt x="201" y="161"/>
                    </a:lnTo>
                    <a:lnTo>
                      <a:pt x="243" y="19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0" name="Freeform 403"/>
              <p:cNvSpPr>
                <a:spLocks/>
              </p:cNvSpPr>
              <p:nvPr/>
            </p:nvSpPr>
            <p:spPr bwMode="auto">
              <a:xfrm>
                <a:off x="3115" y="3189"/>
                <a:ext cx="275" cy="165"/>
              </a:xfrm>
              <a:custGeom>
                <a:avLst/>
                <a:gdLst>
                  <a:gd name="T0" fmla="*/ 1 w 426"/>
                  <a:gd name="T1" fmla="*/ 1 h 268"/>
                  <a:gd name="T2" fmla="*/ 1 w 426"/>
                  <a:gd name="T3" fmla="*/ 1 h 268"/>
                  <a:gd name="T4" fmla="*/ 1 w 426"/>
                  <a:gd name="T5" fmla="*/ 1 h 268"/>
                  <a:gd name="T6" fmla="*/ 1 w 426"/>
                  <a:gd name="T7" fmla="*/ 1 h 268"/>
                  <a:gd name="T8" fmla="*/ 1 w 426"/>
                  <a:gd name="T9" fmla="*/ 1 h 268"/>
                  <a:gd name="T10" fmla="*/ 1 w 426"/>
                  <a:gd name="T11" fmla="*/ 1 h 268"/>
                  <a:gd name="T12" fmla="*/ 1 w 426"/>
                  <a:gd name="T13" fmla="*/ 1 h 268"/>
                  <a:gd name="T14" fmla="*/ 1 w 426"/>
                  <a:gd name="T15" fmla="*/ 1 h 268"/>
                  <a:gd name="T16" fmla="*/ 1 w 426"/>
                  <a:gd name="T17" fmla="*/ 1 h 268"/>
                  <a:gd name="T18" fmla="*/ 1 w 426"/>
                  <a:gd name="T19" fmla="*/ 1 h 268"/>
                  <a:gd name="T20" fmla="*/ 1 w 426"/>
                  <a:gd name="T21" fmla="*/ 1 h 268"/>
                  <a:gd name="T22" fmla="*/ 1 w 426"/>
                  <a:gd name="T23" fmla="*/ 1 h 268"/>
                  <a:gd name="T24" fmla="*/ 1 w 426"/>
                  <a:gd name="T25" fmla="*/ 1 h 268"/>
                  <a:gd name="T26" fmla="*/ 1 w 426"/>
                  <a:gd name="T27" fmla="*/ 1 h 268"/>
                  <a:gd name="T28" fmla="*/ 1 w 426"/>
                  <a:gd name="T29" fmla="*/ 1 h 268"/>
                  <a:gd name="T30" fmla="*/ 1 w 426"/>
                  <a:gd name="T31" fmla="*/ 1 h 268"/>
                  <a:gd name="T32" fmla="*/ 1 w 426"/>
                  <a:gd name="T33" fmla="*/ 1 h 268"/>
                  <a:gd name="T34" fmla="*/ 1 w 426"/>
                  <a:gd name="T35" fmla="*/ 1 h 268"/>
                  <a:gd name="T36" fmla="*/ 1 w 426"/>
                  <a:gd name="T37" fmla="*/ 1 h 268"/>
                  <a:gd name="T38" fmla="*/ 1 w 426"/>
                  <a:gd name="T39" fmla="*/ 1 h 268"/>
                  <a:gd name="T40" fmla="*/ 1 w 426"/>
                  <a:gd name="T41" fmla="*/ 1 h 268"/>
                  <a:gd name="T42" fmla="*/ 1 w 426"/>
                  <a:gd name="T43" fmla="*/ 1 h 268"/>
                  <a:gd name="T44" fmla="*/ 1 w 426"/>
                  <a:gd name="T45" fmla="*/ 1 h 268"/>
                  <a:gd name="T46" fmla="*/ 1 w 426"/>
                  <a:gd name="T47" fmla="*/ 1 h 268"/>
                  <a:gd name="T48" fmla="*/ 1 w 426"/>
                  <a:gd name="T49" fmla="*/ 1 h 268"/>
                  <a:gd name="T50" fmla="*/ 1 w 426"/>
                  <a:gd name="T51" fmla="*/ 1 h 268"/>
                  <a:gd name="T52" fmla="*/ 1 w 426"/>
                  <a:gd name="T53" fmla="*/ 0 h 268"/>
                  <a:gd name="T54" fmla="*/ 2 w 426"/>
                  <a:gd name="T55" fmla="*/ 1 h 268"/>
                  <a:gd name="T56" fmla="*/ 2 w 426"/>
                  <a:gd name="T57" fmla="*/ 1 h 268"/>
                  <a:gd name="T58" fmla="*/ 2 w 426"/>
                  <a:gd name="T59" fmla="*/ 1 h 268"/>
                  <a:gd name="T60" fmla="*/ 2 w 426"/>
                  <a:gd name="T61" fmla="*/ 1 h 268"/>
                  <a:gd name="T62" fmla="*/ 2 w 426"/>
                  <a:gd name="T63" fmla="*/ 1 h 268"/>
                  <a:gd name="T64" fmla="*/ 1 w 426"/>
                  <a:gd name="T65" fmla="*/ 1 h 268"/>
                  <a:gd name="T66" fmla="*/ 1 w 426"/>
                  <a:gd name="T67" fmla="*/ 1 h 268"/>
                  <a:gd name="T68" fmla="*/ 1 w 426"/>
                  <a:gd name="T69" fmla="*/ 1 h 268"/>
                  <a:gd name="T70" fmla="*/ 1 w 426"/>
                  <a:gd name="T71" fmla="*/ 1 h 268"/>
                  <a:gd name="T72" fmla="*/ 1 w 426"/>
                  <a:gd name="T73" fmla="*/ 1 h 268"/>
                  <a:gd name="T74" fmla="*/ 1 w 426"/>
                  <a:gd name="T75" fmla="*/ 1 h 268"/>
                  <a:gd name="T76" fmla="*/ 1 w 426"/>
                  <a:gd name="T77" fmla="*/ 1 h 268"/>
                  <a:gd name="T78" fmla="*/ 1 w 426"/>
                  <a:gd name="T79" fmla="*/ 1 h 268"/>
                  <a:gd name="T80" fmla="*/ 1 w 426"/>
                  <a:gd name="T81" fmla="*/ 1 h 268"/>
                  <a:gd name="T82" fmla="*/ 1 w 426"/>
                  <a:gd name="T83" fmla="*/ 1 h 268"/>
                  <a:gd name="T84" fmla="*/ 1 w 426"/>
                  <a:gd name="T85" fmla="*/ 1 h 268"/>
                  <a:gd name="T86" fmla="*/ 1 w 426"/>
                  <a:gd name="T87" fmla="*/ 1 h 268"/>
                  <a:gd name="T88" fmla="*/ 1 w 426"/>
                  <a:gd name="T89" fmla="*/ 1 h 268"/>
                  <a:gd name="T90" fmla="*/ 1 w 426"/>
                  <a:gd name="T91" fmla="*/ 1 h 268"/>
                  <a:gd name="T92" fmla="*/ 1 w 426"/>
                  <a:gd name="T93" fmla="*/ 1 h 268"/>
                  <a:gd name="T94" fmla="*/ 1 w 426"/>
                  <a:gd name="T95" fmla="*/ 1 h 268"/>
                  <a:gd name="T96" fmla="*/ 1 w 426"/>
                  <a:gd name="T97" fmla="*/ 1 h 268"/>
                  <a:gd name="T98" fmla="*/ 1 w 426"/>
                  <a:gd name="T99" fmla="*/ 1 h 268"/>
                  <a:gd name="T100" fmla="*/ 1 w 426"/>
                  <a:gd name="T101" fmla="*/ 1 h 268"/>
                  <a:gd name="T102" fmla="*/ 0 w 426"/>
                  <a:gd name="T103" fmla="*/ 1 h 268"/>
                  <a:gd name="T104" fmla="*/ 1 w 426"/>
                  <a:gd name="T105" fmla="*/ 1 h 26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426"/>
                  <a:gd name="T160" fmla="*/ 0 h 268"/>
                  <a:gd name="T161" fmla="*/ 426 w 426"/>
                  <a:gd name="T162" fmla="*/ 268 h 268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426" h="268">
                    <a:moveTo>
                      <a:pt x="14" y="119"/>
                    </a:moveTo>
                    <a:lnTo>
                      <a:pt x="73" y="119"/>
                    </a:lnTo>
                    <a:lnTo>
                      <a:pt x="81" y="119"/>
                    </a:lnTo>
                    <a:lnTo>
                      <a:pt x="94" y="123"/>
                    </a:lnTo>
                    <a:lnTo>
                      <a:pt x="106" y="119"/>
                    </a:lnTo>
                    <a:lnTo>
                      <a:pt x="123" y="119"/>
                    </a:lnTo>
                    <a:lnTo>
                      <a:pt x="127" y="111"/>
                    </a:lnTo>
                    <a:lnTo>
                      <a:pt x="127" y="101"/>
                    </a:lnTo>
                    <a:lnTo>
                      <a:pt x="127" y="96"/>
                    </a:lnTo>
                    <a:lnTo>
                      <a:pt x="135" y="90"/>
                    </a:lnTo>
                    <a:lnTo>
                      <a:pt x="142" y="90"/>
                    </a:lnTo>
                    <a:lnTo>
                      <a:pt x="146" y="88"/>
                    </a:lnTo>
                    <a:lnTo>
                      <a:pt x="146" y="82"/>
                    </a:lnTo>
                    <a:lnTo>
                      <a:pt x="150" y="78"/>
                    </a:lnTo>
                    <a:lnTo>
                      <a:pt x="160" y="80"/>
                    </a:lnTo>
                    <a:lnTo>
                      <a:pt x="165" y="78"/>
                    </a:lnTo>
                    <a:lnTo>
                      <a:pt x="171" y="69"/>
                    </a:lnTo>
                    <a:lnTo>
                      <a:pt x="179" y="65"/>
                    </a:lnTo>
                    <a:lnTo>
                      <a:pt x="179" y="57"/>
                    </a:lnTo>
                    <a:lnTo>
                      <a:pt x="188" y="53"/>
                    </a:lnTo>
                    <a:lnTo>
                      <a:pt x="196" y="46"/>
                    </a:lnTo>
                    <a:lnTo>
                      <a:pt x="206" y="36"/>
                    </a:lnTo>
                    <a:lnTo>
                      <a:pt x="196" y="30"/>
                    </a:lnTo>
                    <a:lnTo>
                      <a:pt x="206" y="23"/>
                    </a:lnTo>
                    <a:lnTo>
                      <a:pt x="213" y="17"/>
                    </a:lnTo>
                    <a:lnTo>
                      <a:pt x="221" y="13"/>
                    </a:lnTo>
                    <a:lnTo>
                      <a:pt x="229" y="0"/>
                    </a:lnTo>
                    <a:lnTo>
                      <a:pt x="365" y="78"/>
                    </a:lnTo>
                    <a:lnTo>
                      <a:pt x="342" y="142"/>
                    </a:lnTo>
                    <a:lnTo>
                      <a:pt x="426" y="192"/>
                    </a:lnTo>
                    <a:lnTo>
                      <a:pt x="405" y="228"/>
                    </a:lnTo>
                    <a:lnTo>
                      <a:pt x="304" y="234"/>
                    </a:lnTo>
                    <a:lnTo>
                      <a:pt x="242" y="257"/>
                    </a:lnTo>
                    <a:lnTo>
                      <a:pt x="236" y="245"/>
                    </a:lnTo>
                    <a:lnTo>
                      <a:pt x="204" y="255"/>
                    </a:lnTo>
                    <a:lnTo>
                      <a:pt x="188" y="232"/>
                    </a:lnTo>
                    <a:lnTo>
                      <a:pt x="169" y="240"/>
                    </a:lnTo>
                    <a:lnTo>
                      <a:pt x="173" y="255"/>
                    </a:lnTo>
                    <a:lnTo>
                      <a:pt x="125" y="268"/>
                    </a:lnTo>
                    <a:lnTo>
                      <a:pt x="123" y="265"/>
                    </a:lnTo>
                    <a:lnTo>
                      <a:pt x="114" y="259"/>
                    </a:lnTo>
                    <a:lnTo>
                      <a:pt x="110" y="253"/>
                    </a:lnTo>
                    <a:lnTo>
                      <a:pt x="114" y="249"/>
                    </a:lnTo>
                    <a:lnTo>
                      <a:pt x="121" y="247"/>
                    </a:lnTo>
                    <a:lnTo>
                      <a:pt x="131" y="236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93" y="215"/>
                    </a:lnTo>
                    <a:lnTo>
                      <a:pt x="93" y="174"/>
                    </a:lnTo>
                    <a:lnTo>
                      <a:pt x="39" y="147"/>
                    </a:lnTo>
                    <a:lnTo>
                      <a:pt x="22" y="140"/>
                    </a:lnTo>
                    <a:lnTo>
                      <a:pt x="0" y="119"/>
                    </a:lnTo>
                    <a:lnTo>
                      <a:pt x="14" y="1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1" name="Freeform 404"/>
              <p:cNvSpPr>
                <a:spLocks/>
              </p:cNvSpPr>
              <p:nvPr/>
            </p:nvSpPr>
            <p:spPr bwMode="auto">
              <a:xfrm>
                <a:off x="3115" y="3189"/>
                <a:ext cx="275" cy="165"/>
              </a:xfrm>
              <a:custGeom>
                <a:avLst/>
                <a:gdLst>
                  <a:gd name="T0" fmla="*/ 1 w 426"/>
                  <a:gd name="T1" fmla="*/ 1 h 268"/>
                  <a:gd name="T2" fmla="*/ 1 w 426"/>
                  <a:gd name="T3" fmla="*/ 1 h 268"/>
                  <a:gd name="T4" fmla="*/ 1 w 426"/>
                  <a:gd name="T5" fmla="*/ 1 h 268"/>
                  <a:gd name="T6" fmla="*/ 1 w 426"/>
                  <a:gd name="T7" fmla="*/ 1 h 268"/>
                  <a:gd name="T8" fmla="*/ 1 w 426"/>
                  <a:gd name="T9" fmla="*/ 1 h 268"/>
                  <a:gd name="T10" fmla="*/ 1 w 426"/>
                  <a:gd name="T11" fmla="*/ 1 h 268"/>
                  <a:gd name="T12" fmla="*/ 1 w 426"/>
                  <a:gd name="T13" fmla="*/ 1 h 268"/>
                  <a:gd name="T14" fmla="*/ 1 w 426"/>
                  <a:gd name="T15" fmla="*/ 1 h 268"/>
                  <a:gd name="T16" fmla="*/ 1 w 426"/>
                  <a:gd name="T17" fmla="*/ 1 h 268"/>
                  <a:gd name="T18" fmla="*/ 1 w 426"/>
                  <a:gd name="T19" fmla="*/ 1 h 268"/>
                  <a:gd name="T20" fmla="*/ 1 w 426"/>
                  <a:gd name="T21" fmla="*/ 1 h 268"/>
                  <a:gd name="T22" fmla="*/ 1 w 426"/>
                  <a:gd name="T23" fmla="*/ 1 h 268"/>
                  <a:gd name="T24" fmla="*/ 1 w 426"/>
                  <a:gd name="T25" fmla="*/ 1 h 268"/>
                  <a:gd name="T26" fmla="*/ 1 w 426"/>
                  <a:gd name="T27" fmla="*/ 1 h 268"/>
                  <a:gd name="T28" fmla="*/ 1 w 426"/>
                  <a:gd name="T29" fmla="*/ 1 h 268"/>
                  <a:gd name="T30" fmla="*/ 1 w 426"/>
                  <a:gd name="T31" fmla="*/ 1 h 268"/>
                  <a:gd name="T32" fmla="*/ 1 w 426"/>
                  <a:gd name="T33" fmla="*/ 1 h 268"/>
                  <a:gd name="T34" fmla="*/ 1 w 426"/>
                  <a:gd name="T35" fmla="*/ 1 h 268"/>
                  <a:gd name="T36" fmla="*/ 1 w 426"/>
                  <a:gd name="T37" fmla="*/ 1 h 268"/>
                  <a:gd name="T38" fmla="*/ 1 w 426"/>
                  <a:gd name="T39" fmla="*/ 1 h 268"/>
                  <a:gd name="T40" fmla="*/ 1 w 426"/>
                  <a:gd name="T41" fmla="*/ 1 h 268"/>
                  <a:gd name="T42" fmla="*/ 1 w 426"/>
                  <a:gd name="T43" fmla="*/ 1 h 268"/>
                  <a:gd name="T44" fmla="*/ 1 w 426"/>
                  <a:gd name="T45" fmla="*/ 1 h 268"/>
                  <a:gd name="T46" fmla="*/ 1 w 426"/>
                  <a:gd name="T47" fmla="*/ 1 h 268"/>
                  <a:gd name="T48" fmla="*/ 1 w 426"/>
                  <a:gd name="T49" fmla="*/ 1 h 268"/>
                  <a:gd name="T50" fmla="*/ 1 w 426"/>
                  <a:gd name="T51" fmla="*/ 1 h 268"/>
                  <a:gd name="T52" fmla="*/ 1 w 426"/>
                  <a:gd name="T53" fmla="*/ 0 h 268"/>
                  <a:gd name="T54" fmla="*/ 2 w 426"/>
                  <a:gd name="T55" fmla="*/ 1 h 268"/>
                  <a:gd name="T56" fmla="*/ 2 w 426"/>
                  <a:gd name="T57" fmla="*/ 1 h 268"/>
                  <a:gd name="T58" fmla="*/ 2 w 426"/>
                  <a:gd name="T59" fmla="*/ 1 h 268"/>
                  <a:gd name="T60" fmla="*/ 2 w 426"/>
                  <a:gd name="T61" fmla="*/ 1 h 268"/>
                  <a:gd name="T62" fmla="*/ 2 w 426"/>
                  <a:gd name="T63" fmla="*/ 1 h 268"/>
                  <a:gd name="T64" fmla="*/ 1 w 426"/>
                  <a:gd name="T65" fmla="*/ 1 h 268"/>
                  <a:gd name="T66" fmla="*/ 1 w 426"/>
                  <a:gd name="T67" fmla="*/ 1 h 268"/>
                  <a:gd name="T68" fmla="*/ 1 w 426"/>
                  <a:gd name="T69" fmla="*/ 1 h 268"/>
                  <a:gd name="T70" fmla="*/ 1 w 426"/>
                  <a:gd name="T71" fmla="*/ 1 h 268"/>
                  <a:gd name="T72" fmla="*/ 1 w 426"/>
                  <a:gd name="T73" fmla="*/ 1 h 268"/>
                  <a:gd name="T74" fmla="*/ 1 w 426"/>
                  <a:gd name="T75" fmla="*/ 1 h 268"/>
                  <a:gd name="T76" fmla="*/ 1 w 426"/>
                  <a:gd name="T77" fmla="*/ 1 h 268"/>
                  <a:gd name="T78" fmla="*/ 1 w 426"/>
                  <a:gd name="T79" fmla="*/ 1 h 268"/>
                  <a:gd name="T80" fmla="*/ 1 w 426"/>
                  <a:gd name="T81" fmla="*/ 1 h 268"/>
                  <a:gd name="T82" fmla="*/ 1 w 426"/>
                  <a:gd name="T83" fmla="*/ 1 h 268"/>
                  <a:gd name="T84" fmla="*/ 1 w 426"/>
                  <a:gd name="T85" fmla="*/ 1 h 268"/>
                  <a:gd name="T86" fmla="*/ 1 w 426"/>
                  <a:gd name="T87" fmla="*/ 1 h 268"/>
                  <a:gd name="T88" fmla="*/ 1 w 426"/>
                  <a:gd name="T89" fmla="*/ 1 h 268"/>
                  <a:gd name="T90" fmla="*/ 1 w 426"/>
                  <a:gd name="T91" fmla="*/ 1 h 268"/>
                  <a:gd name="T92" fmla="*/ 1 w 426"/>
                  <a:gd name="T93" fmla="*/ 1 h 268"/>
                  <a:gd name="T94" fmla="*/ 1 w 426"/>
                  <a:gd name="T95" fmla="*/ 1 h 268"/>
                  <a:gd name="T96" fmla="*/ 1 w 426"/>
                  <a:gd name="T97" fmla="*/ 1 h 268"/>
                  <a:gd name="T98" fmla="*/ 1 w 426"/>
                  <a:gd name="T99" fmla="*/ 1 h 268"/>
                  <a:gd name="T100" fmla="*/ 1 w 426"/>
                  <a:gd name="T101" fmla="*/ 1 h 268"/>
                  <a:gd name="T102" fmla="*/ 0 w 426"/>
                  <a:gd name="T103" fmla="*/ 1 h 268"/>
                  <a:gd name="T104" fmla="*/ 1 w 426"/>
                  <a:gd name="T105" fmla="*/ 1 h 26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426"/>
                  <a:gd name="T160" fmla="*/ 0 h 268"/>
                  <a:gd name="T161" fmla="*/ 426 w 426"/>
                  <a:gd name="T162" fmla="*/ 268 h 268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426" h="268">
                    <a:moveTo>
                      <a:pt x="14" y="119"/>
                    </a:moveTo>
                    <a:lnTo>
                      <a:pt x="73" y="119"/>
                    </a:lnTo>
                    <a:lnTo>
                      <a:pt x="81" y="119"/>
                    </a:lnTo>
                    <a:lnTo>
                      <a:pt x="94" y="123"/>
                    </a:lnTo>
                    <a:lnTo>
                      <a:pt x="106" y="119"/>
                    </a:lnTo>
                    <a:lnTo>
                      <a:pt x="123" y="119"/>
                    </a:lnTo>
                    <a:lnTo>
                      <a:pt x="127" y="111"/>
                    </a:lnTo>
                    <a:lnTo>
                      <a:pt x="127" y="101"/>
                    </a:lnTo>
                    <a:lnTo>
                      <a:pt x="127" y="96"/>
                    </a:lnTo>
                    <a:lnTo>
                      <a:pt x="135" y="90"/>
                    </a:lnTo>
                    <a:lnTo>
                      <a:pt x="142" y="90"/>
                    </a:lnTo>
                    <a:lnTo>
                      <a:pt x="146" y="88"/>
                    </a:lnTo>
                    <a:lnTo>
                      <a:pt x="146" y="82"/>
                    </a:lnTo>
                    <a:lnTo>
                      <a:pt x="150" y="78"/>
                    </a:lnTo>
                    <a:lnTo>
                      <a:pt x="160" y="80"/>
                    </a:lnTo>
                    <a:lnTo>
                      <a:pt x="165" y="78"/>
                    </a:lnTo>
                    <a:lnTo>
                      <a:pt x="171" y="69"/>
                    </a:lnTo>
                    <a:lnTo>
                      <a:pt x="179" y="65"/>
                    </a:lnTo>
                    <a:lnTo>
                      <a:pt x="179" y="57"/>
                    </a:lnTo>
                    <a:lnTo>
                      <a:pt x="188" y="53"/>
                    </a:lnTo>
                    <a:lnTo>
                      <a:pt x="196" y="46"/>
                    </a:lnTo>
                    <a:lnTo>
                      <a:pt x="206" y="36"/>
                    </a:lnTo>
                    <a:lnTo>
                      <a:pt x="196" y="30"/>
                    </a:lnTo>
                    <a:lnTo>
                      <a:pt x="206" y="23"/>
                    </a:lnTo>
                    <a:lnTo>
                      <a:pt x="213" y="17"/>
                    </a:lnTo>
                    <a:lnTo>
                      <a:pt x="221" y="13"/>
                    </a:lnTo>
                    <a:lnTo>
                      <a:pt x="229" y="0"/>
                    </a:lnTo>
                    <a:lnTo>
                      <a:pt x="365" y="78"/>
                    </a:lnTo>
                    <a:lnTo>
                      <a:pt x="342" y="142"/>
                    </a:lnTo>
                    <a:lnTo>
                      <a:pt x="426" y="192"/>
                    </a:lnTo>
                    <a:lnTo>
                      <a:pt x="405" y="228"/>
                    </a:lnTo>
                    <a:lnTo>
                      <a:pt x="304" y="234"/>
                    </a:lnTo>
                    <a:lnTo>
                      <a:pt x="242" y="257"/>
                    </a:lnTo>
                    <a:lnTo>
                      <a:pt x="236" y="245"/>
                    </a:lnTo>
                    <a:lnTo>
                      <a:pt x="204" y="255"/>
                    </a:lnTo>
                    <a:lnTo>
                      <a:pt x="188" y="232"/>
                    </a:lnTo>
                    <a:lnTo>
                      <a:pt x="169" y="240"/>
                    </a:lnTo>
                    <a:lnTo>
                      <a:pt x="173" y="255"/>
                    </a:lnTo>
                    <a:lnTo>
                      <a:pt x="125" y="268"/>
                    </a:lnTo>
                    <a:lnTo>
                      <a:pt x="123" y="265"/>
                    </a:lnTo>
                    <a:lnTo>
                      <a:pt x="114" y="259"/>
                    </a:lnTo>
                    <a:lnTo>
                      <a:pt x="110" y="253"/>
                    </a:lnTo>
                    <a:lnTo>
                      <a:pt x="114" y="249"/>
                    </a:lnTo>
                    <a:lnTo>
                      <a:pt x="121" y="247"/>
                    </a:lnTo>
                    <a:lnTo>
                      <a:pt x="131" y="236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93" y="215"/>
                    </a:lnTo>
                    <a:lnTo>
                      <a:pt x="93" y="174"/>
                    </a:lnTo>
                    <a:lnTo>
                      <a:pt x="39" y="147"/>
                    </a:lnTo>
                    <a:lnTo>
                      <a:pt x="22" y="140"/>
                    </a:lnTo>
                    <a:lnTo>
                      <a:pt x="0" y="119"/>
                    </a:lnTo>
                    <a:lnTo>
                      <a:pt x="14" y="119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2" name="Freeform 405"/>
              <p:cNvSpPr>
                <a:spLocks/>
              </p:cNvSpPr>
              <p:nvPr/>
            </p:nvSpPr>
            <p:spPr bwMode="auto">
              <a:xfrm>
                <a:off x="3331" y="3424"/>
                <a:ext cx="183" cy="300"/>
              </a:xfrm>
              <a:custGeom>
                <a:avLst/>
                <a:gdLst>
                  <a:gd name="T0" fmla="*/ 1 w 282"/>
                  <a:gd name="T1" fmla="*/ 1 h 485"/>
                  <a:gd name="T2" fmla="*/ 1 w 282"/>
                  <a:gd name="T3" fmla="*/ 1 h 485"/>
                  <a:gd name="T4" fmla="*/ 1 w 282"/>
                  <a:gd name="T5" fmla="*/ 1 h 485"/>
                  <a:gd name="T6" fmla="*/ 1 w 282"/>
                  <a:gd name="T7" fmla="*/ 1 h 485"/>
                  <a:gd name="T8" fmla="*/ 1 w 282"/>
                  <a:gd name="T9" fmla="*/ 1 h 485"/>
                  <a:gd name="T10" fmla="*/ 1 w 282"/>
                  <a:gd name="T11" fmla="*/ 1 h 485"/>
                  <a:gd name="T12" fmla="*/ 1 w 282"/>
                  <a:gd name="T13" fmla="*/ 1 h 485"/>
                  <a:gd name="T14" fmla="*/ 1 w 282"/>
                  <a:gd name="T15" fmla="*/ 1 h 485"/>
                  <a:gd name="T16" fmla="*/ 0 w 282"/>
                  <a:gd name="T17" fmla="*/ 1 h 485"/>
                  <a:gd name="T18" fmla="*/ 1 w 282"/>
                  <a:gd name="T19" fmla="*/ 1 h 485"/>
                  <a:gd name="T20" fmla="*/ 1 w 282"/>
                  <a:gd name="T21" fmla="*/ 1 h 485"/>
                  <a:gd name="T22" fmla="*/ 1 w 282"/>
                  <a:gd name="T23" fmla="*/ 1 h 485"/>
                  <a:gd name="T24" fmla="*/ 1 w 282"/>
                  <a:gd name="T25" fmla="*/ 1 h 485"/>
                  <a:gd name="T26" fmla="*/ 1 w 282"/>
                  <a:gd name="T27" fmla="*/ 1 h 485"/>
                  <a:gd name="T28" fmla="*/ 1 w 282"/>
                  <a:gd name="T29" fmla="*/ 0 h 485"/>
                  <a:gd name="T30" fmla="*/ 1 w 282"/>
                  <a:gd name="T31" fmla="*/ 1 h 485"/>
                  <a:gd name="T32" fmla="*/ 1 w 282"/>
                  <a:gd name="T33" fmla="*/ 0 h 485"/>
                  <a:gd name="T34" fmla="*/ 1 w 282"/>
                  <a:gd name="T35" fmla="*/ 1 h 485"/>
                  <a:gd name="T36" fmla="*/ 2 w 282"/>
                  <a:gd name="T37" fmla="*/ 1 h 485"/>
                  <a:gd name="T38" fmla="*/ 1 w 282"/>
                  <a:gd name="T39" fmla="*/ 1 h 485"/>
                  <a:gd name="T40" fmla="*/ 1 w 282"/>
                  <a:gd name="T41" fmla="*/ 1 h 485"/>
                  <a:gd name="T42" fmla="*/ 2 w 282"/>
                  <a:gd name="T43" fmla="*/ 1 h 485"/>
                  <a:gd name="T44" fmla="*/ 1 w 282"/>
                  <a:gd name="T45" fmla="*/ 1 h 485"/>
                  <a:gd name="T46" fmla="*/ 1 w 282"/>
                  <a:gd name="T47" fmla="*/ 1 h 485"/>
                  <a:gd name="T48" fmla="*/ 1 w 282"/>
                  <a:gd name="T49" fmla="*/ 1 h 485"/>
                  <a:gd name="T50" fmla="*/ 1 w 282"/>
                  <a:gd name="T51" fmla="*/ 1 h 485"/>
                  <a:gd name="T52" fmla="*/ 1 w 282"/>
                  <a:gd name="T53" fmla="*/ 1 h 485"/>
                  <a:gd name="T54" fmla="*/ 1 w 282"/>
                  <a:gd name="T55" fmla="*/ 1 h 485"/>
                  <a:gd name="T56" fmla="*/ 1 w 282"/>
                  <a:gd name="T57" fmla="*/ 1 h 485"/>
                  <a:gd name="T58" fmla="*/ 1 w 282"/>
                  <a:gd name="T59" fmla="*/ 1 h 485"/>
                  <a:gd name="T60" fmla="*/ 1 w 282"/>
                  <a:gd name="T61" fmla="*/ 1 h 485"/>
                  <a:gd name="T62" fmla="*/ 1 w 282"/>
                  <a:gd name="T63" fmla="*/ 1 h 485"/>
                  <a:gd name="T64" fmla="*/ 1 w 282"/>
                  <a:gd name="T65" fmla="*/ 1 h 485"/>
                  <a:gd name="T66" fmla="*/ 1 w 282"/>
                  <a:gd name="T67" fmla="*/ 1 h 485"/>
                  <a:gd name="T68" fmla="*/ 1 w 282"/>
                  <a:gd name="T69" fmla="*/ 1 h 485"/>
                  <a:gd name="T70" fmla="*/ 1 w 282"/>
                  <a:gd name="T71" fmla="*/ 1 h 485"/>
                  <a:gd name="T72" fmla="*/ 1 w 282"/>
                  <a:gd name="T73" fmla="*/ 1 h 485"/>
                  <a:gd name="T74" fmla="*/ 2 w 282"/>
                  <a:gd name="T75" fmla="*/ 1 h 485"/>
                  <a:gd name="T76" fmla="*/ 2 w 282"/>
                  <a:gd name="T77" fmla="*/ 1 h 485"/>
                  <a:gd name="T78" fmla="*/ 1 w 282"/>
                  <a:gd name="T79" fmla="*/ 1 h 485"/>
                  <a:gd name="T80" fmla="*/ 1 w 282"/>
                  <a:gd name="T81" fmla="*/ 1 h 485"/>
                  <a:gd name="T82" fmla="*/ 1 w 282"/>
                  <a:gd name="T83" fmla="*/ 1 h 48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82"/>
                  <a:gd name="T127" fmla="*/ 0 h 485"/>
                  <a:gd name="T128" fmla="*/ 282 w 282"/>
                  <a:gd name="T129" fmla="*/ 485 h 48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82" h="485">
                    <a:moveTo>
                      <a:pt x="188" y="485"/>
                    </a:moveTo>
                    <a:lnTo>
                      <a:pt x="171" y="429"/>
                    </a:lnTo>
                    <a:lnTo>
                      <a:pt x="167" y="414"/>
                    </a:lnTo>
                    <a:lnTo>
                      <a:pt x="35" y="357"/>
                    </a:lnTo>
                    <a:lnTo>
                      <a:pt x="35" y="284"/>
                    </a:lnTo>
                    <a:lnTo>
                      <a:pt x="27" y="278"/>
                    </a:lnTo>
                    <a:lnTo>
                      <a:pt x="23" y="276"/>
                    </a:lnTo>
                    <a:lnTo>
                      <a:pt x="14" y="268"/>
                    </a:lnTo>
                    <a:lnTo>
                      <a:pt x="0" y="264"/>
                    </a:lnTo>
                    <a:lnTo>
                      <a:pt x="52" y="209"/>
                    </a:lnTo>
                    <a:lnTo>
                      <a:pt x="77" y="168"/>
                    </a:lnTo>
                    <a:lnTo>
                      <a:pt x="85" y="99"/>
                    </a:lnTo>
                    <a:lnTo>
                      <a:pt x="64" y="53"/>
                    </a:lnTo>
                    <a:lnTo>
                      <a:pt x="64" y="26"/>
                    </a:lnTo>
                    <a:lnTo>
                      <a:pt x="129" y="0"/>
                    </a:lnTo>
                    <a:lnTo>
                      <a:pt x="161" y="13"/>
                    </a:lnTo>
                    <a:lnTo>
                      <a:pt x="211" y="0"/>
                    </a:lnTo>
                    <a:lnTo>
                      <a:pt x="236" y="19"/>
                    </a:lnTo>
                    <a:lnTo>
                      <a:pt x="277" y="46"/>
                    </a:lnTo>
                    <a:lnTo>
                      <a:pt x="267" y="67"/>
                    </a:lnTo>
                    <a:lnTo>
                      <a:pt x="261" y="101"/>
                    </a:lnTo>
                    <a:lnTo>
                      <a:pt x="279" y="180"/>
                    </a:lnTo>
                    <a:lnTo>
                      <a:pt x="263" y="203"/>
                    </a:lnTo>
                    <a:lnTo>
                      <a:pt x="234" y="218"/>
                    </a:lnTo>
                    <a:lnTo>
                      <a:pt x="202" y="224"/>
                    </a:lnTo>
                    <a:lnTo>
                      <a:pt x="173" y="211"/>
                    </a:lnTo>
                    <a:lnTo>
                      <a:pt x="146" y="201"/>
                    </a:lnTo>
                    <a:lnTo>
                      <a:pt x="129" y="209"/>
                    </a:lnTo>
                    <a:lnTo>
                      <a:pt x="117" y="222"/>
                    </a:lnTo>
                    <a:lnTo>
                      <a:pt x="112" y="241"/>
                    </a:lnTo>
                    <a:lnTo>
                      <a:pt x="114" y="257"/>
                    </a:lnTo>
                    <a:lnTo>
                      <a:pt x="150" y="268"/>
                    </a:lnTo>
                    <a:lnTo>
                      <a:pt x="179" y="286"/>
                    </a:lnTo>
                    <a:lnTo>
                      <a:pt x="206" y="305"/>
                    </a:lnTo>
                    <a:lnTo>
                      <a:pt x="231" y="330"/>
                    </a:lnTo>
                    <a:lnTo>
                      <a:pt x="263" y="358"/>
                    </a:lnTo>
                    <a:lnTo>
                      <a:pt x="263" y="376"/>
                    </a:lnTo>
                    <a:lnTo>
                      <a:pt x="279" y="406"/>
                    </a:lnTo>
                    <a:lnTo>
                      <a:pt x="282" y="447"/>
                    </a:lnTo>
                    <a:lnTo>
                      <a:pt x="257" y="477"/>
                    </a:lnTo>
                    <a:lnTo>
                      <a:pt x="215" y="485"/>
                    </a:lnTo>
                    <a:lnTo>
                      <a:pt x="188" y="48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3" name="Freeform 406"/>
              <p:cNvSpPr>
                <a:spLocks/>
              </p:cNvSpPr>
              <p:nvPr/>
            </p:nvSpPr>
            <p:spPr bwMode="auto">
              <a:xfrm>
                <a:off x="3331" y="3424"/>
                <a:ext cx="183" cy="300"/>
              </a:xfrm>
              <a:custGeom>
                <a:avLst/>
                <a:gdLst>
                  <a:gd name="T0" fmla="*/ 1 w 282"/>
                  <a:gd name="T1" fmla="*/ 1 h 485"/>
                  <a:gd name="T2" fmla="*/ 1 w 282"/>
                  <a:gd name="T3" fmla="*/ 1 h 485"/>
                  <a:gd name="T4" fmla="*/ 1 w 282"/>
                  <a:gd name="T5" fmla="*/ 1 h 485"/>
                  <a:gd name="T6" fmla="*/ 1 w 282"/>
                  <a:gd name="T7" fmla="*/ 1 h 485"/>
                  <a:gd name="T8" fmla="*/ 1 w 282"/>
                  <a:gd name="T9" fmla="*/ 1 h 485"/>
                  <a:gd name="T10" fmla="*/ 1 w 282"/>
                  <a:gd name="T11" fmla="*/ 1 h 485"/>
                  <a:gd name="T12" fmla="*/ 1 w 282"/>
                  <a:gd name="T13" fmla="*/ 1 h 485"/>
                  <a:gd name="T14" fmla="*/ 1 w 282"/>
                  <a:gd name="T15" fmla="*/ 1 h 485"/>
                  <a:gd name="T16" fmla="*/ 0 w 282"/>
                  <a:gd name="T17" fmla="*/ 1 h 485"/>
                  <a:gd name="T18" fmla="*/ 1 w 282"/>
                  <a:gd name="T19" fmla="*/ 1 h 485"/>
                  <a:gd name="T20" fmla="*/ 1 w 282"/>
                  <a:gd name="T21" fmla="*/ 1 h 485"/>
                  <a:gd name="T22" fmla="*/ 1 w 282"/>
                  <a:gd name="T23" fmla="*/ 1 h 485"/>
                  <a:gd name="T24" fmla="*/ 1 w 282"/>
                  <a:gd name="T25" fmla="*/ 1 h 485"/>
                  <a:gd name="T26" fmla="*/ 1 w 282"/>
                  <a:gd name="T27" fmla="*/ 1 h 485"/>
                  <a:gd name="T28" fmla="*/ 1 w 282"/>
                  <a:gd name="T29" fmla="*/ 0 h 485"/>
                  <a:gd name="T30" fmla="*/ 1 w 282"/>
                  <a:gd name="T31" fmla="*/ 1 h 485"/>
                  <a:gd name="T32" fmla="*/ 1 w 282"/>
                  <a:gd name="T33" fmla="*/ 0 h 485"/>
                  <a:gd name="T34" fmla="*/ 1 w 282"/>
                  <a:gd name="T35" fmla="*/ 1 h 485"/>
                  <a:gd name="T36" fmla="*/ 2 w 282"/>
                  <a:gd name="T37" fmla="*/ 1 h 485"/>
                  <a:gd name="T38" fmla="*/ 1 w 282"/>
                  <a:gd name="T39" fmla="*/ 1 h 485"/>
                  <a:gd name="T40" fmla="*/ 1 w 282"/>
                  <a:gd name="T41" fmla="*/ 1 h 485"/>
                  <a:gd name="T42" fmla="*/ 2 w 282"/>
                  <a:gd name="T43" fmla="*/ 1 h 485"/>
                  <a:gd name="T44" fmla="*/ 1 w 282"/>
                  <a:gd name="T45" fmla="*/ 1 h 485"/>
                  <a:gd name="T46" fmla="*/ 1 w 282"/>
                  <a:gd name="T47" fmla="*/ 1 h 485"/>
                  <a:gd name="T48" fmla="*/ 1 w 282"/>
                  <a:gd name="T49" fmla="*/ 1 h 485"/>
                  <a:gd name="T50" fmla="*/ 1 w 282"/>
                  <a:gd name="T51" fmla="*/ 1 h 485"/>
                  <a:gd name="T52" fmla="*/ 1 w 282"/>
                  <a:gd name="T53" fmla="*/ 1 h 485"/>
                  <a:gd name="T54" fmla="*/ 1 w 282"/>
                  <a:gd name="T55" fmla="*/ 1 h 485"/>
                  <a:gd name="T56" fmla="*/ 1 w 282"/>
                  <a:gd name="T57" fmla="*/ 1 h 485"/>
                  <a:gd name="T58" fmla="*/ 1 w 282"/>
                  <a:gd name="T59" fmla="*/ 1 h 485"/>
                  <a:gd name="T60" fmla="*/ 1 w 282"/>
                  <a:gd name="T61" fmla="*/ 1 h 485"/>
                  <a:gd name="T62" fmla="*/ 1 w 282"/>
                  <a:gd name="T63" fmla="*/ 1 h 485"/>
                  <a:gd name="T64" fmla="*/ 1 w 282"/>
                  <a:gd name="T65" fmla="*/ 1 h 485"/>
                  <a:gd name="T66" fmla="*/ 1 w 282"/>
                  <a:gd name="T67" fmla="*/ 1 h 485"/>
                  <a:gd name="T68" fmla="*/ 1 w 282"/>
                  <a:gd name="T69" fmla="*/ 1 h 485"/>
                  <a:gd name="T70" fmla="*/ 1 w 282"/>
                  <a:gd name="T71" fmla="*/ 1 h 485"/>
                  <a:gd name="T72" fmla="*/ 1 w 282"/>
                  <a:gd name="T73" fmla="*/ 1 h 485"/>
                  <a:gd name="T74" fmla="*/ 2 w 282"/>
                  <a:gd name="T75" fmla="*/ 1 h 485"/>
                  <a:gd name="T76" fmla="*/ 2 w 282"/>
                  <a:gd name="T77" fmla="*/ 1 h 485"/>
                  <a:gd name="T78" fmla="*/ 1 w 282"/>
                  <a:gd name="T79" fmla="*/ 1 h 485"/>
                  <a:gd name="T80" fmla="*/ 1 w 282"/>
                  <a:gd name="T81" fmla="*/ 1 h 485"/>
                  <a:gd name="T82" fmla="*/ 1 w 282"/>
                  <a:gd name="T83" fmla="*/ 1 h 48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82"/>
                  <a:gd name="T127" fmla="*/ 0 h 485"/>
                  <a:gd name="T128" fmla="*/ 282 w 282"/>
                  <a:gd name="T129" fmla="*/ 485 h 48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82" h="485">
                    <a:moveTo>
                      <a:pt x="188" y="485"/>
                    </a:moveTo>
                    <a:lnTo>
                      <a:pt x="171" y="429"/>
                    </a:lnTo>
                    <a:lnTo>
                      <a:pt x="167" y="414"/>
                    </a:lnTo>
                    <a:lnTo>
                      <a:pt x="35" y="357"/>
                    </a:lnTo>
                    <a:lnTo>
                      <a:pt x="35" y="284"/>
                    </a:lnTo>
                    <a:lnTo>
                      <a:pt x="27" y="278"/>
                    </a:lnTo>
                    <a:lnTo>
                      <a:pt x="23" y="276"/>
                    </a:lnTo>
                    <a:lnTo>
                      <a:pt x="14" y="268"/>
                    </a:lnTo>
                    <a:lnTo>
                      <a:pt x="0" y="264"/>
                    </a:lnTo>
                    <a:lnTo>
                      <a:pt x="52" y="209"/>
                    </a:lnTo>
                    <a:lnTo>
                      <a:pt x="77" y="168"/>
                    </a:lnTo>
                    <a:lnTo>
                      <a:pt x="85" y="99"/>
                    </a:lnTo>
                    <a:lnTo>
                      <a:pt x="64" y="53"/>
                    </a:lnTo>
                    <a:lnTo>
                      <a:pt x="64" y="26"/>
                    </a:lnTo>
                    <a:lnTo>
                      <a:pt x="129" y="0"/>
                    </a:lnTo>
                    <a:lnTo>
                      <a:pt x="161" y="13"/>
                    </a:lnTo>
                    <a:lnTo>
                      <a:pt x="211" y="0"/>
                    </a:lnTo>
                    <a:lnTo>
                      <a:pt x="236" y="19"/>
                    </a:lnTo>
                    <a:lnTo>
                      <a:pt x="277" y="46"/>
                    </a:lnTo>
                    <a:lnTo>
                      <a:pt x="267" y="67"/>
                    </a:lnTo>
                    <a:lnTo>
                      <a:pt x="261" y="101"/>
                    </a:lnTo>
                    <a:lnTo>
                      <a:pt x="279" y="180"/>
                    </a:lnTo>
                    <a:lnTo>
                      <a:pt x="263" y="203"/>
                    </a:lnTo>
                    <a:lnTo>
                      <a:pt x="234" y="218"/>
                    </a:lnTo>
                    <a:lnTo>
                      <a:pt x="202" y="224"/>
                    </a:lnTo>
                    <a:lnTo>
                      <a:pt x="173" y="211"/>
                    </a:lnTo>
                    <a:lnTo>
                      <a:pt x="146" y="201"/>
                    </a:lnTo>
                    <a:lnTo>
                      <a:pt x="129" y="209"/>
                    </a:lnTo>
                    <a:lnTo>
                      <a:pt x="117" y="222"/>
                    </a:lnTo>
                    <a:lnTo>
                      <a:pt x="112" y="241"/>
                    </a:lnTo>
                    <a:lnTo>
                      <a:pt x="114" y="257"/>
                    </a:lnTo>
                    <a:lnTo>
                      <a:pt x="150" y="268"/>
                    </a:lnTo>
                    <a:lnTo>
                      <a:pt x="179" y="286"/>
                    </a:lnTo>
                    <a:lnTo>
                      <a:pt x="206" y="305"/>
                    </a:lnTo>
                    <a:lnTo>
                      <a:pt x="231" y="330"/>
                    </a:lnTo>
                    <a:lnTo>
                      <a:pt x="263" y="358"/>
                    </a:lnTo>
                    <a:lnTo>
                      <a:pt x="263" y="376"/>
                    </a:lnTo>
                    <a:lnTo>
                      <a:pt x="279" y="406"/>
                    </a:lnTo>
                    <a:lnTo>
                      <a:pt x="282" y="447"/>
                    </a:lnTo>
                    <a:lnTo>
                      <a:pt x="257" y="477"/>
                    </a:lnTo>
                    <a:lnTo>
                      <a:pt x="215" y="485"/>
                    </a:lnTo>
                    <a:lnTo>
                      <a:pt x="188" y="48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4" name="Freeform 407"/>
              <p:cNvSpPr>
                <a:spLocks/>
              </p:cNvSpPr>
              <p:nvPr/>
            </p:nvSpPr>
            <p:spPr bwMode="auto">
              <a:xfrm>
                <a:off x="3268" y="3458"/>
                <a:ext cx="118" cy="131"/>
              </a:xfrm>
              <a:custGeom>
                <a:avLst/>
                <a:gdLst>
                  <a:gd name="T0" fmla="*/ 1 w 183"/>
                  <a:gd name="T1" fmla="*/ 1 h 211"/>
                  <a:gd name="T2" fmla="*/ 1 w 183"/>
                  <a:gd name="T3" fmla="*/ 1 h 211"/>
                  <a:gd name="T4" fmla="*/ 1 w 183"/>
                  <a:gd name="T5" fmla="*/ 1 h 211"/>
                  <a:gd name="T6" fmla="*/ 1 w 183"/>
                  <a:gd name="T7" fmla="*/ 1 h 211"/>
                  <a:gd name="T8" fmla="*/ 1 w 183"/>
                  <a:gd name="T9" fmla="*/ 1 h 211"/>
                  <a:gd name="T10" fmla="*/ 1 w 183"/>
                  <a:gd name="T11" fmla="*/ 1 h 211"/>
                  <a:gd name="T12" fmla="*/ 1 w 183"/>
                  <a:gd name="T13" fmla="*/ 1 h 211"/>
                  <a:gd name="T14" fmla="*/ 1 w 183"/>
                  <a:gd name="T15" fmla="*/ 1 h 211"/>
                  <a:gd name="T16" fmla="*/ 1 w 183"/>
                  <a:gd name="T17" fmla="*/ 1 h 211"/>
                  <a:gd name="T18" fmla="*/ 1 w 183"/>
                  <a:gd name="T19" fmla="*/ 1 h 211"/>
                  <a:gd name="T20" fmla="*/ 1 w 183"/>
                  <a:gd name="T21" fmla="*/ 1 h 211"/>
                  <a:gd name="T22" fmla="*/ 1 w 183"/>
                  <a:gd name="T23" fmla="*/ 1 h 211"/>
                  <a:gd name="T24" fmla="*/ 1 w 183"/>
                  <a:gd name="T25" fmla="*/ 1 h 211"/>
                  <a:gd name="T26" fmla="*/ 0 w 183"/>
                  <a:gd name="T27" fmla="*/ 1 h 211"/>
                  <a:gd name="T28" fmla="*/ 1 w 183"/>
                  <a:gd name="T29" fmla="*/ 1 h 211"/>
                  <a:gd name="T30" fmla="*/ 1 w 183"/>
                  <a:gd name="T31" fmla="*/ 1 h 211"/>
                  <a:gd name="T32" fmla="*/ 1 w 183"/>
                  <a:gd name="T33" fmla="*/ 1 h 211"/>
                  <a:gd name="T34" fmla="*/ 1 w 183"/>
                  <a:gd name="T35" fmla="*/ 1 h 211"/>
                  <a:gd name="T36" fmla="*/ 1 w 183"/>
                  <a:gd name="T37" fmla="*/ 1 h 211"/>
                  <a:gd name="T38" fmla="*/ 1 w 183"/>
                  <a:gd name="T39" fmla="*/ 0 h 211"/>
                  <a:gd name="T40" fmla="*/ 1 w 183"/>
                  <a:gd name="T41" fmla="*/ 0 h 211"/>
                  <a:gd name="T42" fmla="*/ 1 w 183"/>
                  <a:gd name="T43" fmla="*/ 1 h 211"/>
                  <a:gd name="T44" fmla="*/ 1 w 183"/>
                  <a:gd name="T45" fmla="*/ 1 h 211"/>
                  <a:gd name="T46" fmla="*/ 1 w 183"/>
                  <a:gd name="T47" fmla="*/ 1 h 211"/>
                  <a:gd name="T48" fmla="*/ 1 w 183"/>
                  <a:gd name="T49" fmla="*/ 1 h 211"/>
                  <a:gd name="T50" fmla="*/ 1 w 183"/>
                  <a:gd name="T51" fmla="*/ 1 h 211"/>
                  <a:gd name="T52" fmla="*/ 1 w 183"/>
                  <a:gd name="T53" fmla="*/ 1 h 211"/>
                  <a:gd name="T54" fmla="*/ 1 w 183"/>
                  <a:gd name="T55" fmla="*/ 1 h 211"/>
                  <a:gd name="T56" fmla="*/ 1 w 183"/>
                  <a:gd name="T57" fmla="*/ 1 h 21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83"/>
                  <a:gd name="T88" fmla="*/ 0 h 211"/>
                  <a:gd name="T89" fmla="*/ 183 w 183"/>
                  <a:gd name="T90" fmla="*/ 211 h 21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83" h="211">
                    <a:moveTo>
                      <a:pt x="73" y="185"/>
                    </a:moveTo>
                    <a:lnTo>
                      <a:pt x="68" y="175"/>
                    </a:lnTo>
                    <a:lnTo>
                      <a:pt x="68" y="163"/>
                    </a:lnTo>
                    <a:lnTo>
                      <a:pt x="64" y="158"/>
                    </a:lnTo>
                    <a:lnTo>
                      <a:pt x="58" y="144"/>
                    </a:lnTo>
                    <a:lnTo>
                      <a:pt x="54" y="131"/>
                    </a:lnTo>
                    <a:lnTo>
                      <a:pt x="50" y="125"/>
                    </a:lnTo>
                    <a:lnTo>
                      <a:pt x="43" y="123"/>
                    </a:lnTo>
                    <a:lnTo>
                      <a:pt x="35" y="127"/>
                    </a:lnTo>
                    <a:lnTo>
                      <a:pt x="27" y="123"/>
                    </a:lnTo>
                    <a:lnTo>
                      <a:pt x="22" y="112"/>
                    </a:lnTo>
                    <a:lnTo>
                      <a:pt x="14" y="98"/>
                    </a:lnTo>
                    <a:lnTo>
                      <a:pt x="8" y="87"/>
                    </a:lnTo>
                    <a:lnTo>
                      <a:pt x="0" y="60"/>
                    </a:lnTo>
                    <a:lnTo>
                      <a:pt x="6" y="41"/>
                    </a:lnTo>
                    <a:lnTo>
                      <a:pt x="18" y="21"/>
                    </a:lnTo>
                    <a:lnTo>
                      <a:pt x="25" y="14"/>
                    </a:lnTo>
                    <a:lnTo>
                      <a:pt x="29" y="14"/>
                    </a:lnTo>
                    <a:lnTo>
                      <a:pt x="35" y="6"/>
                    </a:lnTo>
                    <a:lnTo>
                      <a:pt x="43" y="0"/>
                    </a:lnTo>
                    <a:lnTo>
                      <a:pt x="127" y="0"/>
                    </a:lnTo>
                    <a:lnTo>
                      <a:pt x="127" y="52"/>
                    </a:lnTo>
                    <a:lnTo>
                      <a:pt x="183" y="46"/>
                    </a:lnTo>
                    <a:lnTo>
                      <a:pt x="175" y="115"/>
                    </a:lnTo>
                    <a:lnTo>
                      <a:pt x="150" y="156"/>
                    </a:lnTo>
                    <a:lnTo>
                      <a:pt x="98" y="211"/>
                    </a:lnTo>
                    <a:lnTo>
                      <a:pt x="79" y="202"/>
                    </a:lnTo>
                    <a:lnTo>
                      <a:pt x="77" y="192"/>
                    </a:lnTo>
                    <a:lnTo>
                      <a:pt x="73" y="18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5" name="Freeform 408"/>
              <p:cNvSpPr>
                <a:spLocks/>
              </p:cNvSpPr>
              <p:nvPr/>
            </p:nvSpPr>
            <p:spPr bwMode="auto">
              <a:xfrm>
                <a:off x="3266" y="3467"/>
                <a:ext cx="118" cy="131"/>
              </a:xfrm>
              <a:custGeom>
                <a:avLst/>
                <a:gdLst>
                  <a:gd name="T0" fmla="*/ 1 w 183"/>
                  <a:gd name="T1" fmla="*/ 1 h 211"/>
                  <a:gd name="T2" fmla="*/ 1 w 183"/>
                  <a:gd name="T3" fmla="*/ 1 h 211"/>
                  <a:gd name="T4" fmla="*/ 1 w 183"/>
                  <a:gd name="T5" fmla="*/ 1 h 211"/>
                  <a:gd name="T6" fmla="*/ 1 w 183"/>
                  <a:gd name="T7" fmla="*/ 1 h 211"/>
                  <a:gd name="T8" fmla="*/ 1 w 183"/>
                  <a:gd name="T9" fmla="*/ 1 h 211"/>
                  <a:gd name="T10" fmla="*/ 1 w 183"/>
                  <a:gd name="T11" fmla="*/ 1 h 211"/>
                  <a:gd name="T12" fmla="*/ 1 w 183"/>
                  <a:gd name="T13" fmla="*/ 1 h 211"/>
                  <a:gd name="T14" fmla="*/ 1 w 183"/>
                  <a:gd name="T15" fmla="*/ 1 h 211"/>
                  <a:gd name="T16" fmla="*/ 1 w 183"/>
                  <a:gd name="T17" fmla="*/ 1 h 211"/>
                  <a:gd name="T18" fmla="*/ 1 w 183"/>
                  <a:gd name="T19" fmla="*/ 1 h 211"/>
                  <a:gd name="T20" fmla="*/ 1 w 183"/>
                  <a:gd name="T21" fmla="*/ 1 h 211"/>
                  <a:gd name="T22" fmla="*/ 1 w 183"/>
                  <a:gd name="T23" fmla="*/ 1 h 211"/>
                  <a:gd name="T24" fmla="*/ 1 w 183"/>
                  <a:gd name="T25" fmla="*/ 1 h 211"/>
                  <a:gd name="T26" fmla="*/ 0 w 183"/>
                  <a:gd name="T27" fmla="*/ 1 h 211"/>
                  <a:gd name="T28" fmla="*/ 1 w 183"/>
                  <a:gd name="T29" fmla="*/ 1 h 211"/>
                  <a:gd name="T30" fmla="*/ 1 w 183"/>
                  <a:gd name="T31" fmla="*/ 1 h 211"/>
                  <a:gd name="T32" fmla="*/ 1 w 183"/>
                  <a:gd name="T33" fmla="*/ 1 h 211"/>
                  <a:gd name="T34" fmla="*/ 1 w 183"/>
                  <a:gd name="T35" fmla="*/ 1 h 211"/>
                  <a:gd name="T36" fmla="*/ 1 w 183"/>
                  <a:gd name="T37" fmla="*/ 1 h 211"/>
                  <a:gd name="T38" fmla="*/ 1 w 183"/>
                  <a:gd name="T39" fmla="*/ 0 h 211"/>
                  <a:gd name="T40" fmla="*/ 1 w 183"/>
                  <a:gd name="T41" fmla="*/ 0 h 211"/>
                  <a:gd name="T42" fmla="*/ 1 w 183"/>
                  <a:gd name="T43" fmla="*/ 1 h 211"/>
                  <a:gd name="T44" fmla="*/ 1 w 183"/>
                  <a:gd name="T45" fmla="*/ 1 h 211"/>
                  <a:gd name="T46" fmla="*/ 1 w 183"/>
                  <a:gd name="T47" fmla="*/ 1 h 211"/>
                  <a:gd name="T48" fmla="*/ 1 w 183"/>
                  <a:gd name="T49" fmla="*/ 1 h 211"/>
                  <a:gd name="T50" fmla="*/ 1 w 183"/>
                  <a:gd name="T51" fmla="*/ 1 h 211"/>
                  <a:gd name="T52" fmla="*/ 1 w 183"/>
                  <a:gd name="T53" fmla="*/ 1 h 211"/>
                  <a:gd name="T54" fmla="*/ 1 w 183"/>
                  <a:gd name="T55" fmla="*/ 1 h 211"/>
                  <a:gd name="T56" fmla="*/ 1 w 183"/>
                  <a:gd name="T57" fmla="*/ 1 h 21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83"/>
                  <a:gd name="T88" fmla="*/ 0 h 211"/>
                  <a:gd name="T89" fmla="*/ 183 w 183"/>
                  <a:gd name="T90" fmla="*/ 211 h 21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83" h="211">
                    <a:moveTo>
                      <a:pt x="73" y="185"/>
                    </a:moveTo>
                    <a:lnTo>
                      <a:pt x="68" y="175"/>
                    </a:lnTo>
                    <a:lnTo>
                      <a:pt x="68" y="163"/>
                    </a:lnTo>
                    <a:lnTo>
                      <a:pt x="64" y="158"/>
                    </a:lnTo>
                    <a:lnTo>
                      <a:pt x="58" y="144"/>
                    </a:lnTo>
                    <a:lnTo>
                      <a:pt x="54" y="131"/>
                    </a:lnTo>
                    <a:lnTo>
                      <a:pt x="50" y="125"/>
                    </a:lnTo>
                    <a:lnTo>
                      <a:pt x="43" y="123"/>
                    </a:lnTo>
                    <a:lnTo>
                      <a:pt x="35" y="127"/>
                    </a:lnTo>
                    <a:lnTo>
                      <a:pt x="27" y="123"/>
                    </a:lnTo>
                    <a:lnTo>
                      <a:pt x="22" y="112"/>
                    </a:lnTo>
                    <a:lnTo>
                      <a:pt x="14" y="98"/>
                    </a:lnTo>
                    <a:lnTo>
                      <a:pt x="8" y="87"/>
                    </a:lnTo>
                    <a:lnTo>
                      <a:pt x="0" y="60"/>
                    </a:lnTo>
                    <a:lnTo>
                      <a:pt x="6" y="41"/>
                    </a:lnTo>
                    <a:lnTo>
                      <a:pt x="18" y="21"/>
                    </a:lnTo>
                    <a:lnTo>
                      <a:pt x="25" y="14"/>
                    </a:lnTo>
                    <a:lnTo>
                      <a:pt x="29" y="14"/>
                    </a:lnTo>
                    <a:lnTo>
                      <a:pt x="35" y="6"/>
                    </a:lnTo>
                    <a:lnTo>
                      <a:pt x="43" y="0"/>
                    </a:lnTo>
                    <a:lnTo>
                      <a:pt x="127" y="0"/>
                    </a:lnTo>
                    <a:lnTo>
                      <a:pt x="127" y="52"/>
                    </a:lnTo>
                    <a:lnTo>
                      <a:pt x="183" y="46"/>
                    </a:lnTo>
                    <a:lnTo>
                      <a:pt x="175" y="115"/>
                    </a:lnTo>
                    <a:lnTo>
                      <a:pt x="150" y="156"/>
                    </a:lnTo>
                    <a:lnTo>
                      <a:pt x="98" y="211"/>
                    </a:lnTo>
                    <a:lnTo>
                      <a:pt x="79" y="202"/>
                    </a:lnTo>
                    <a:lnTo>
                      <a:pt x="77" y="192"/>
                    </a:lnTo>
                    <a:lnTo>
                      <a:pt x="73" y="18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6" name="Freeform 409"/>
              <p:cNvSpPr>
                <a:spLocks/>
              </p:cNvSpPr>
              <p:nvPr/>
            </p:nvSpPr>
            <p:spPr bwMode="auto">
              <a:xfrm>
                <a:off x="3168" y="3452"/>
                <a:ext cx="134" cy="125"/>
              </a:xfrm>
              <a:custGeom>
                <a:avLst/>
                <a:gdLst>
                  <a:gd name="T0" fmla="*/ 1 w 207"/>
                  <a:gd name="T1" fmla="*/ 1 h 203"/>
                  <a:gd name="T2" fmla="*/ 1 w 207"/>
                  <a:gd name="T3" fmla="*/ 1 h 203"/>
                  <a:gd name="T4" fmla="*/ 1 w 207"/>
                  <a:gd name="T5" fmla="*/ 0 h 203"/>
                  <a:gd name="T6" fmla="*/ 1 w 207"/>
                  <a:gd name="T7" fmla="*/ 1 h 203"/>
                  <a:gd name="T8" fmla="*/ 1 w 207"/>
                  <a:gd name="T9" fmla="*/ 1 h 203"/>
                  <a:gd name="T10" fmla="*/ 1 w 207"/>
                  <a:gd name="T11" fmla="*/ 1 h 203"/>
                  <a:gd name="T12" fmla="*/ 1 w 207"/>
                  <a:gd name="T13" fmla="*/ 1 h 203"/>
                  <a:gd name="T14" fmla="*/ 1 w 207"/>
                  <a:gd name="T15" fmla="*/ 1 h 203"/>
                  <a:gd name="T16" fmla="*/ 1 w 207"/>
                  <a:gd name="T17" fmla="*/ 1 h 203"/>
                  <a:gd name="T18" fmla="*/ 1 w 207"/>
                  <a:gd name="T19" fmla="*/ 1 h 203"/>
                  <a:gd name="T20" fmla="*/ 1 w 207"/>
                  <a:gd name="T21" fmla="*/ 1 h 203"/>
                  <a:gd name="T22" fmla="*/ 1 w 207"/>
                  <a:gd name="T23" fmla="*/ 1 h 203"/>
                  <a:gd name="T24" fmla="*/ 1 w 207"/>
                  <a:gd name="T25" fmla="*/ 1 h 203"/>
                  <a:gd name="T26" fmla="*/ 1 w 207"/>
                  <a:gd name="T27" fmla="*/ 1 h 203"/>
                  <a:gd name="T28" fmla="*/ 1 w 207"/>
                  <a:gd name="T29" fmla="*/ 1 h 203"/>
                  <a:gd name="T30" fmla="*/ 1 w 207"/>
                  <a:gd name="T31" fmla="*/ 1 h 203"/>
                  <a:gd name="T32" fmla="*/ 1 w 207"/>
                  <a:gd name="T33" fmla="*/ 1 h 203"/>
                  <a:gd name="T34" fmla="*/ 1 w 207"/>
                  <a:gd name="T35" fmla="*/ 1 h 203"/>
                  <a:gd name="T36" fmla="*/ 1 w 207"/>
                  <a:gd name="T37" fmla="*/ 1 h 203"/>
                  <a:gd name="T38" fmla="*/ 1 w 207"/>
                  <a:gd name="T39" fmla="*/ 1 h 203"/>
                  <a:gd name="T40" fmla="*/ 1 w 207"/>
                  <a:gd name="T41" fmla="*/ 1 h 203"/>
                  <a:gd name="T42" fmla="*/ 1 w 207"/>
                  <a:gd name="T43" fmla="*/ 1 h 203"/>
                  <a:gd name="T44" fmla="*/ 1 w 207"/>
                  <a:gd name="T45" fmla="*/ 1 h 203"/>
                  <a:gd name="T46" fmla="*/ 1 w 207"/>
                  <a:gd name="T47" fmla="*/ 1 h 203"/>
                  <a:gd name="T48" fmla="*/ 1 w 207"/>
                  <a:gd name="T49" fmla="*/ 1 h 203"/>
                  <a:gd name="T50" fmla="*/ 0 w 207"/>
                  <a:gd name="T51" fmla="*/ 1 h 203"/>
                  <a:gd name="T52" fmla="*/ 1 w 207"/>
                  <a:gd name="T53" fmla="*/ 1 h 20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07"/>
                  <a:gd name="T82" fmla="*/ 0 h 203"/>
                  <a:gd name="T83" fmla="*/ 207 w 207"/>
                  <a:gd name="T84" fmla="*/ 203 h 20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07" h="203">
                    <a:moveTo>
                      <a:pt x="6" y="55"/>
                    </a:moveTo>
                    <a:lnTo>
                      <a:pt x="88" y="36"/>
                    </a:lnTo>
                    <a:lnTo>
                      <a:pt x="148" y="0"/>
                    </a:lnTo>
                    <a:lnTo>
                      <a:pt x="167" y="21"/>
                    </a:lnTo>
                    <a:lnTo>
                      <a:pt x="173" y="23"/>
                    </a:lnTo>
                    <a:lnTo>
                      <a:pt x="178" y="23"/>
                    </a:lnTo>
                    <a:lnTo>
                      <a:pt x="171" y="30"/>
                    </a:lnTo>
                    <a:lnTo>
                      <a:pt x="159" y="50"/>
                    </a:lnTo>
                    <a:lnTo>
                      <a:pt x="153" y="69"/>
                    </a:lnTo>
                    <a:lnTo>
                      <a:pt x="161" y="96"/>
                    </a:lnTo>
                    <a:lnTo>
                      <a:pt x="167" y="107"/>
                    </a:lnTo>
                    <a:lnTo>
                      <a:pt x="175" y="121"/>
                    </a:lnTo>
                    <a:lnTo>
                      <a:pt x="180" y="132"/>
                    </a:lnTo>
                    <a:lnTo>
                      <a:pt x="188" y="136"/>
                    </a:lnTo>
                    <a:lnTo>
                      <a:pt x="196" y="132"/>
                    </a:lnTo>
                    <a:lnTo>
                      <a:pt x="203" y="134"/>
                    </a:lnTo>
                    <a:lnTo>
                      <a:pt x="207" y="140"/>
                    </a:lnTo>
                    <a:lnTo>
                      <a:pt x="163" y="157"/>
                    </a:lnTo>
                    <a:lnTo>
                      <a:pt x="92" y="157"/>
                    </a:lnTo>
                    <a:lnTo>
                      <a:pt x="100" y="180"/>
                    </a:lnTo>
                    <a:lnTo>
                      <a:pt x="103" y="192"/>
                    </a:lnTo>
                    <a:lnTo>
                      <a:pt x="100" y="197"/>
                    </a:lnTo>
                    <a:lnTo>
                      <a:pt x="94" y="199"/>
                    </a:lnTo>
                    <a:lnTo>
                      <a:pt x="80" y="203"/>
                    </a:lnTo>
                    <a:lnTo>
                      <a:pt x="38" y="128"/>
                    </a:lnTo>
                    <a:lnTo>
                      <a:pt x="0" y="86"/>
                    </a:lnTo>
                    <a:lnTo>
                      <a:pt x="6" y="5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7" name="Freeform 410"/>
              <p:cNvSpPr>
                <a:spLocks/>
              </p:cNvSpPr>
              <p:nvPr/>
            </p:nvSpPr>
            <p:spPr bwMode="auto">
              <a:xfrm>
                <a:off x="3168" y="3452"/>
                <a:ext cx="134" cy="125"/>
              </a:xfrm>
              <a:custGeom>
                <a:avLst/>
                <a:gdLst>
                  <a:gd name="T0" fmla="*/ 1 w 207"/>
                  <a:gd name="T1" fmla="*/ 1 h 203"/>
                  <a:gd name="T2" fmla="*/ 1 w 207"/>
                  <a:gd name="T3" fmla="*/ 1 h 203"/>
                  <a:gd name="T4" fmla="*/ 1 w 207"/>
                  <a:gd name="T5" fmla="*/ 0 h 203"/>
                  <a:gd name="T6" fmla="*/ 1 w 207"/>
                  <a:gd name="T7" fmla="*/ 1 h 203"/>
                  <a:gd name="T8" fmla="*/ 1 w 207"/>
                  <a:gd name="T9" fmla="*/ 1 h 203"/>
                  <a:gd name="T10" fmla="*/ 1 w 207"/>
                  <a:gd name="T11" fmla="*/ 1 h 203"/>
                  <a:gd name="T12" fmla="*/ 1 w 207"/>
                  <a:gd name="T13" fmla="*/ 1 h 203"/>
                  <a:gd name="T14" fmla="*/ 1 w 207"/>
                  <a:gd name="T15" fmla="*/ 1 h 203"/>
                  <a:gd name="T16" fmla="*/ 1 w 207"/>
                  <a:gd name="T17" fmla="*/ 1 h 203"/>
                  <a:gd name="T18" fmla="*/ 1 w 207"/>
                  <a:gd name="T19" fmla="*/ 1 h 203"/>
                  <a:gd name="T20" fmla="*/ 1 w 207"/>
                  <a:gd name="T21" fmla="*/ 1 h 203"/>
                  <a:gd name="T22" fmla="*/ 1 w 207"/>
                  <a:gd name="T23" fmla="*/ 1 h 203"/>
                  <a:gd name="T24" fmla="*/ 1 w 207"/>
                  <a:gd name="T25" fmla="*/ 1 h 203"/>
                  <a:gd name="T26" fmla="*/ 1 w 207"/>
                  <a:gd name="T27" fmla="*/ 1 h 203"/>
                  <a:gd name="T28" fmla="*/ 1 w 207"/>
                  <a:gd name="T29" fmla="*/ 1 h 203"/>
                  <a:gd name="T30" fmla="*/ 1 w 207"/>
                  <a:gd name="T31" fmla="*/ 1 h 203"/>
                  <a:gd name="T32" fmla="*/ 1 w 207"/>
                  <a:gd name="T33" fmla="*/ 1 h 203"/>
                  <a:gd name="T34" fmla="*/ 1 w 207"/>
                  <a:gd name="T35" fmla="*/ 1 h 203"/>
                  <a:gd name="T36" fmla="*/ 1 w 207"/>
                  <a:gd name="T37" fmla="*/ 1 h 203"/>
                  <a:gd name="T38" fmla="*/ 1 w 207"/>
                  <a:gd name="T39" fmla="*/ 1 h 203"/>
                  <a:gd name="T40" fmla="*/ 1 w 207"/>
                  <a:gd name="T41" fmla="*/ 1 h 203"/>
                  <a:gd name="T42" fmla="*/ 1 w 207"/>
                  <a:gd name="T43" fmla="*/ 1 h 203"/>
                  <a:gd name="T44" fmla="*/ 1 w 207"/>
                  <a:gd name="T45" fmla="*/ 1 h 203"/>
                  <a:gd name="T46" fmla="*/ 1 w 207"/>
                  <a:gd name="T47" fmla="*/ 1 h 203"/>
                  <a:gd name="T48" fmla="*/ 1 w 207"/>
                  <a:gd name="T49" fmla="*/ 1 h 203"/>
                  <a:gd name="T50" fmla="*/ 0 w 207"/>
                  <a:gd name="T51" fmla="*/ 1 h 203"/>
                  <a:gd name="T52" fmla="*/ 1 w 207"/>
                  <a:gd name="T53" fmla="*/ 1 h 20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07"/>
                  <a:gd name="T82" fmla="*/ 0 h 203"/>
                  <a:gd name="T83" fmla="*/ 207 w 207"/>
                  <a:gd name="T84" fmla="*/ 203 h 20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07" h="203">
                    <a:moveTo>
                      <a:pt x="6" y="55"/>
                    </a:moveTo>
                    <a:lnTo>
                      <a:pt x="88" y="36"/>
                    </a:lnTo>
                    <a:lnTo>
                      <a:pt x="148" y="0"/>
                    </a:lnTo>
                    <a:lnTo>
                      <a:pt x="167" y="21"/>
                    </a:lnTo>
                    <a:lnTo>
                      <a:pt x="173" y="23"/>
                    </a:lnTo>
                    <a:lnTo>
                      <a:pt x="178" y="23"/>
                    </a:lnTo>
                    <a:lnTo>
                      <a:pt x="171" y="30"/>
                    </a:lnTo>
                    <a:lnTo>
                      <a:pt x="159" y="50"/>
                    </a:lnTo>
                    <a:lnTo>
                      <a:pt x="153" y="69"/>
                    </a:lnTo>
                    <a:lnTo>
                      <a:pt x="161" y="96"/>
                    </a:lnTo>
                    <a:lnTo>
                      <a:pt x="167" y="107"/>
                    </a:lnTo>
                    <a:lnTo>
                      <a:pt x="175" y="121"/>
                    </a:lnTo>
                    <a:lnTo>
                      <a:pt x="180" y="132"/>
                    </a:lnTo>
                    <a:lnTo>
                      <a:pt x="188" y="136"/>
                    </a:lnTo>
                    <a:lnTo>
                      <a:pt x="196" y="132"/>
                    </a:lnTo>
                    <a:lnTo>
                      <a:pt x="203" y="134"/>
                    </a:lnTo>
                    <a:lnTo>
                      <a:pt x="207" y="140"/>
                    </a:lnTo>
                    <a:lnTo>
                      <a:pt x="163" y="157"/>
                    </a:lnTo>
                    <a:lnTo>
                      <a:pt x="92" y="157"/>
                    </a:lnTo>
                    <a:lnTo>
                      <a:pt x="100" y="180"/>
                    </a:lnTo>
                    <a:lnTo>
                      <a:pt x="103" y="192"/>
                    </a:lnTo>
                    <a:lnTo>
                      <a:pt x="100" y="197"/>
                    </a:lnTo>
                    <a:lnTo>
                      <a:pt x="94" y="199"/>
                    </a:lnTo>
                    <a:lnTo>
                      <a:pt x="80" y="203"/>
                    </a:lnTo>
                    <a:lnTo>
                      <a:pt x="38" y="128"/>
                    </a:lnTo>
                    <a:lnTo>
                      <a:pt x="0" y="86"/>
                    </a:lnTo>
                    <a:lnTo>
                      <a:pt x="6" y="5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8" name="Freeform 411"/>
              <p:cNvSpPr>
                <a:spLocks/>
              </p:cNvSpPr>
              <p:nvPr/>
            </p:nvSpPr>
            <p:spPr bwMode="auto">
              <a:xfrm>
                <a:off x="3209" y="3537"/>
                <a:ext cx="106" cy="87"/>
              </a:xfrm>
              <a:custGeom>
                <a:avLst/>
                <a:gdLst>
                  <a:gd name="T0" fmla="*/ 1 w 163"/>
                  <a:gd name="T1" fmla="*/ 1 h 142"/>
                  <a:gd name="T2" fmla="*/ 1 w 163"/>
                  <a:gd name="T3" fmla="*/ 1 h 142"/>
                  <a:gd name="T4" fmla="*/ 1 w 163"/>
                  <a:gd name="T5" fmla="*/ 1 h 142"/>
                  <a:gd name="T6" fmla="*/ 1 w 163"/>
                  <a:gd name="T7" fmla="*/ 1 h 142"/>
                  <a:gd name="T8" fmla="*/ 1 w 163"/>
                  <a:gd name="T9" fmla="*/ 1 h 142"/>
                  <a:gd name="T10" fmla="*/ 1 w 163"/>
                  <a:gd name="T11" fmla="*/ 1 h 142"/>
                  <a:gd name="T12" fmla="*/ 1 w 163"/>
                  <a:gd name="T13" fmla="*/ 1 h 142"/>
                  <a:gd name="T14" fmla="*/ 1 w 163"/>
                  <a:gd name="T15" fmla="*/ 1 h 142"/>
                  <a:gd name="T16" fmla="*/ 1 w 163"/>
                  <a:gd name="T17" fmla="*/ 1 h 142"/>
                  <a:gd name="T18" fmla="*/ 1 w 163"/>
                  <a:gd name="T19" fmla="*/ 1 h 142"/>
                  <a:gd name="T20" fmla="*/ 1 w 163"/>
                  <a:gd name="T21" fmla="*/ 1 h 142"/>
                  <a:gd name="T22" fmla="*/ 1 w 163"/>
                  <a:gd name="T23" fmla="*/ 1 h 142"/>
                  <a:gd name="T24" fmla="*/ 1 w 163"/>
                  <a:gd name="T25" fmla="*/ 1 h 142"/>
                  <a:gd name="T26" fmla="*/ 1 w 163"/>
                  <a:gd name="T27" fmla="*/ 1 h 142"/>
                  <a:gd name="T28" fmla="*/ 1 w 163"/>
                  <a:gd name="T29" fmla="*/ 1 h 142"/>
                  <a:gd name="T30" fmla="*/ 0 w 163"/>
                  <a:gd name="T31" fmla="*/ 1 h 142"/>
                  <a:gd name="T32" fmla="*/ 1 w 163"/>
                  <a:gd name="T33" fmla="*/ 1 h 142"/>
                  <a:gd name="T34" fmla="*/ 1 w 163"/>
                  <a:gd name="T35" fmla="*/ 1 h 142"/>
                  <a:gd name="T36" fmla="*/ 1 w 163"/>
                  <a:gd name="T37" fmla="*/ 1 h 142"/>
                  <a:gd name="T38" fmla="*/ 1 w 163"/>
                  <a:gd name="T39" fmla="*/ 1 h 142"/>
                  <a:gd name="T40" fmla="*/ 1 w 163"/>
                  <a:gd name="T41" fmla="*/ 1 h 142"/>
                  <a:gd name="T42" fmla="*/ 1 w 163"/>
                  <a:gd name="T43" fmla="*/ 1 h 142"/>
                  <a:gd name="T44" fmla="*/ 1 w 163"/>
                  <a:gd name="T45" fmla="*/ 1 h 142"/>
                  <a:gd name="T46" fmla="*/ 1 w 163"/>
                  <a:gd name="T47" fmla="*/ 1 h 142"/>
                  <a:gd name="T48" fmla="*/ 1 w 163"/>
                  <a:gd name="T49" fmla="*/ 1 h 142"/>
                  <a:gd name="T50" fmla="*/ 1 w 163"/>
                  <a:gd name="T51" fmla="*/ 0 h 142"/>
                  <a:gd name="T52" fmla="*/ 1 w 163"/>
                  <a:gd name="T53" fmla="*/ 1 h 142"/>
                  <a:gd name="T54" fmla="*/ 1 w 163"/>
                  <a:gd name="T55" fmla="*/ 1 h 142"/>
                  <a:gd name="T56" fmla="*/ 1 w 163"/>
                  <a:gd name="T57" fmla="*/ 1 h 142"/>
                  <a:gd name="T58" fmla="*/ 1 w 163"/>
                  <a:gd name="T59" fmla="*/ 1 h 142"/>
                  <a:gd name="T60" fmla="*/ 1 w 163"/>
                  <a:gd name="T61" fmla="*/ 1 h 1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63"/>
                  <a:gd name="T94" fmla="*/ 0 h 142"/>
                  <a:gd name="T95" fmla="*/ 163 w 163"/>
                  <a:gd name="T96" fmla="*/ 142 h 1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63" h="142">
                    <a:moveTo>
                      <a:pt x="163" y="54"/>
                    </a:moveTo>
                    <a:lnTo>
                      <a:pt x="163" y="107"/>
                    </a:lnTo>
                    <a:lnTo>
                      <a:pt x="154" y="125"/>
                    </a:lnTo>
                    <a:lnTo>
                      <a:pt x="138" y="126"/>
                    </a:lnTo>
                    <a:lnTo>
                      <a:pt x="112" y="128"/>
                    </a:lnTo>
                    <a:lnTo>
                      <a:pt x="92" y="140"/>
                    </a:lnTo>
                    <a:lnTo>
                      <a:pt x="48" y="142"/>
                    </a:lnTo>
                    <a:lnTo>
                      <a:pt x="52" y="138"/>
                    </a:lnTo>
                    <a:lnTo>
                      <a:pt x="19" y="138"/>
                    </a:lnTo>
                    <a:lnTo>
                      <a:pt x="31" y="92"/>
                    </a:lnTo>
                    <a:lnTo>
                      <a:pt x="27" y="84"/>
                    </a:lnTo>
                    <a:lnTo>
                      <a:pt x="21" y="86"/>
                    </a:lnTo>
                    <a:lnTo>
                      <a:pt x="17" y="94"/>
                    </a:lnTo>
                    <a:lnTo>
                      <a:pt x="8" y="96"/>
                    </a:lnTo>
                    <a:lnTo>
                      <a:pt x="4" y="92"/>
                    </a:lnTo>
                    <a:lnTo>
                      <a:pt x="0" y="65"/>
                    </a:lnTo>
                    <a:lnTo>
                      <a:pt x="4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31" y="59"/>
                    </a:lnTo>
                    <a:lnTo>
                      <a:pt x="37" y="57"/>
                    </a:lnTo>
                    <a:lnTo>
                      <a:pt x="40" y="52"/>
                    </a:lnTo>
                    <a:lnTo>
                      <a:pt x="37" y="40"/>
                    </a:lnTo>
                    <a:lnTo>
                      <a:pt x="29" y="17"/>
                    </a:lnTo>
                    <a:lnTo>
                      <a:pt x="100" y="17"/>
                    </a:lnTo>
                    <a:lnTo>
                      <a:pt x="144" y="0"/>
                    </a:lnTo>
                    <a:lnTo>
                      <a:pt x="148" y="13"/>
                    </a:lnTo>
                    <a:lnTo>
                      <a:pt x="154" y="27"/>
                    </a:lnTo>
                    <a:lnTo>
                      <a:pt x="158" y="32"/>
                    </a:lnTo>
                    <a:lnTo>
                      <a:pt x="158" y="44"/>
                    </a:lnTo>
                    <a:lnTo>
                      <a:pt x="163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9" name="Freeform 412"/>
              <p:cNvSpPr>
                <a:spLocks/>
              </p:cNvSpPr>
              <p:nvPr/>
            </p:nvSpPr>
            <p:spPr bwMode="auto">
              <a:xfrm>
                <a:off x="3209" y="3537"/>
                <a:ext cx="106" cy="87"/>
              </a:xfrm>
              <a:custGeom>
                <a:avLst/>
                <a:gdLst>
                  <a:gd name="T0" fmla="*/ 1 w 163"/>
                  <a:gd name="T1" fmla="*/ 1 h 142"/>
                  <a:gd name="T2" fmla="*/ 1 w 163"/>
                  <a:gd name="T3" fmla="*/ 1 h 142"/>
                  <a:gd name="T4" fmla="*/ 1 w 163"/>
                  <a:gd name="T5" fmla="*/ 1 h 142"/>
                  <a:gd name="T6" fmla="*/ 1 w 163"/>
                  <a:gd name="T7" fmla="*/ 1 h 142"/>
                  <a:gd name="T8" fmla="*/ 1 w 163"/>
                  <a:gd name="T9" fmla="*/ 1 h 142"/>
                  <a:gd name="T10" fmla="*/ 1 w 163"/>
                  <a:gd name="T11" fmla="*/ 1 h 142"/>
                  <a:gd name="T12" fmla="*/ 1 w 163"/>
                  <a:gd name="T13" fmla="*/ 1 h 142"/>
                  <a:gd name="T14" fmla="*/ 1 w 163"/>
                  <a:gd name="T15" fmla="*/ 1 h 142"/>
                  <a:gd name="T16" fmla="*/ 1 w 163"/>
                  <a:gd name="T17" fmla="*/ 1 h 142"/>
                  <a:gd name="T18" fmla="*/ 1 w 163"/>
                  <a:gd name="T19" fmla="*/ 1 h 142"/>
                  <a:gd name="T20" fmla="*/ 1 w 163"/>
                  <a:gd name="T21" fmla="*/ 1 h 142"/>
                  <a:gd name="T22" fmla="*/ 1 w 163"/>
                  <a:gd name="T23" fmla="*/ 1 h 142"/>
                  <a:gd name="T24" fmla="*/ 1 w 163"/>
                  <a:gd name="T25" fmla="*/ 1 h 142"/>
                  <a:gd name="T26" fmla="*/ 1 w 163"/>
                  <a:gd name="T27" fmla="*/ 1 h 142"/>
                  <a:gd name="T28" fmla="*/ 1 w 163"/>
                  <a:gd name="T29" fmla="*/ 1 h 142"/>
                  <a:gd name="T30" fmla="*/ 0 w 163"/>
                  <a:gd name="T31" fmla="*/ 1 h 142"/>
                  <a:gd name="T32" fmla="*/ 1 w 163"/>
                  <a:gd name="T33" fmla="*/ 1 h 142"/>
                  <a:gd name="T34" fmla="*/ 1 w 163"/>
                  <a:gd name="T35" fmla="*/ 1 h 142"/>
                  <a:gd name="T36" fmla="*/ 1 w 163"/>
                  <a:gd name="T37" fmla="*/ 1 h 142"/>
                  <a:gd name="T38" fmla="*/ 1 w 163"/>
                  <a:gd name="T39" fmla="*/ 1 h 142"/>
                  <a:gd name="T40" fmla="*/ 1 w 163"/>
                  <a:gd name="T41" fmla="*/ 1 h 142"/>
                  <a:gd name="T42" fmla="*/ 1 w 163"/>
                  <a:gd name="T43" fmla="*/ 1 h 142"/>
                  <a:gd name="T44" fmla="*/ 1 w 163"/>
                  <a:gd name="T45" fmla="*/ 1 h 142"/>
                  <a:gd name="T46" fmla="*/ 1 w 163"/>
                  <a:gd name="T47" fmla="*/ 1 h 142"/>
                  <a:gd name="T48" fmla="*/ 1 w 163"/>
                  <a:gd name="T49" fmla="*/ 1 h 142"/>
                  <a:gd name="T50" fmla="*/ 1 w 163"/>
                  <a:gd name="T51" fmla="*/ 0 h 142"/>
                  <a:gd name="T52" fmla="*/ 1 w 163"/>
                  <a:gd name="T53" fmla="*/ 1 h 142"/>
                  <a:gd name="T54" fmla="*/ 1 w 163"/>
                  <a:gd name="T55" fmla="*/ 1 h 142"/>
                  <a:gd name="T56" fmla="*/ 1 w 163"/>
                  <a:gd name="T57" fmla="*/ 1 h 142"/>
                  <a:gd name="T58" fmla="*/ 1 w 163"/>
                  <a:gd name="T59" fmla="*/ 1 h 142"/>
                  <a:gd name="T60" fmla="*/ 1 w 163"/>
                  <a:gd name="T61" fmla="*/ 1 h 1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63"/>
                  <a:gd name="T94" fmla="*/ 0 h 142"/>
                  <a:gd name="T95" fmla="*/ 163 w 163"/>
                  <a:gd name="T96" fmla="*/ 142 h 1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63" h="142">
                    <a:moveTo>
                      <a:pt x="163" y="54"/>
                    </a:moveTo>
                    <a:lnTo>
                      <a:pt x="163" y="107"/>
                    </a:lnTo>
                    <a:lnTo>
                      <a:pt x="154" y="125"/>
                    </a:lnTo>
                    <a:lnTo>
                      <a:pt x="138" y="126"/>
                    </a:lnTo>
                    <a:lnTo>
                      <a:pt x="112" y="128"/>
                    </a:lnTo>
                    <a:lnTo>
                      <a:pt x="92" y="140"/>
                    </a:lnTo>
                    <a:lnTo>
                      <a:pt x="48" y="142"/>
                    </a:lnTo>
                    <a:lnTo>
                      <a:pt x="52" y="138"/>
                    </a:lnTo>
                    <a:lnTo>
                      <a:pt x="19" y="138"/>
                    </a:lnTo>
                    <a:lnTo>
                      <a:pt x="31" y="92"/>
                    </a:lnTo>
                    <a:lnTo>
                      <a:pt x="27" y="84"/>
                    </a:lnTo>
                    <a:lnTo>
                      <a:pt x="21" y="86"/>
                    </a:lnTo>
                    <a:lnTo>
                      <a:pt x="17" y="94"/>
                    </a:lnTo>
                    <a:lnTo>
                      <a:pt x="8" y="96"/>
                    </a:lnTo>
                    <a:lnTo>
                      <a:pt x="4" y="92"/>
                    </a:lnTo>
                    <a:lnTo>
                      <a:pt x="0" y="65"/>
                    </a:lnTo>
                    <a:lnTo>
                      <a:pt x="4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31" y="59"/>
                    </a:lnTo>
                    <a:lnTo>
                      <a:pt x="37" y="57"/>
                    </a:lnTo>
                    <a:lnTo>
                      <a:pt x="40" y="52"/>
                    </a:lnTo>
                    <a:lnTo>
                      <a:pt x="37" y="40"/>
                    </a:lnTo>
                    <a:lnTo>
                      <a:pt x="29" y="17"/>
                    </a:lnTo>
                    <a:lnTo>
                      <a:pt x="100" y="17"/>
                    </a:lnTo>
                    <a:lnTo>
                      <a:pt x="144" y="0"/>
                    </a:lnTo>
                    <a:lnTo>
                      <a:pt x="148" y="13"/>
                    </a:lnTo>
                    <a:lnTo>
                      <a:pt x="154" y="27"/>
                    </a:lnTo>
                    <a:lnTo>
                      <a:pt x="158" y="32"/>
                    </a:lnTo>
                    <a:lnTo>
                      <a:pt x="158" y="44"/>
                    </a:lnTo>
                    <a:lnTo>
                      <a:pt x="163" y="5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0" name="Freeform 413"/>
              <p:cNvSpPr>
                <a:spLocks/>
              </p:cNvSpPr>
              <p:nvPr/>
            </p:nvSpPr>
            <p:spPr bwMode="auto">
              <a:xfrm>
                <a:off x="3027" y="3438"/>
                <a:ext cx="166" cy="171"/>
              </a:xfrm>
              <a:custGeom>
                <a:avLst/>
                <a:gdLst>
                  <a:gd name="T0" fmla="*/ 1 w 305"/>
                  <a:gd name="T1" fmla="*/ 0 h 278"/>
                  <a:gd name="T2" fmla="*/ 0 w 305"/>
                  <a:gd name="T3" fmla="*/ 1 h 278"/>
                  <a:gd name="T4" fmla="*/ 1 w 305"/>
                  <a:gd name="T5" fmla="*/ 1 h 278"/>
                  <a:gd name="T6" fmla="*/ 1 w 305"/>
                  <a:gd name="T7" fmla="*/ 1 h 278"/>
                  <a:gd name="T8" fmla="*/ 1 w 305"/>
                  <a:gd name="T9" fmla="*/ 1 h 278"/>
                  <a:gd name="T10" fmla="*/ 1 w 305"/>
                  <a:gd name="T11" fmla="*/ 1 h 278"/>
                  <a:gd name="T12" fmla="*/ 1 w 305"/>
                  <a:gd name="T13" fmla="*/ 1 h 278"/>
                  <a:gd name="T14" fmla="*/ 1 w 305"/>
                  <a:gd name="T15" fmla="*/ 1 h 278"/>
                  <a:gd name="T16" fmla="*/ 1 w 305"/>
                  <a:gd name="T17" fmla="*/ 1 h 278"/>
                  <a:gd name="T18" fmla="*/ 1 w 305"/>
                  <a:gd name="T19" fmla="*/ 1 h 278"/>
                  <a:gd name="T20" fmla="*/ 1 w 305"/>
                  <a:gd name="T21" fmla="*/ 1 h 278"/>
                  <a:gd name="T22" fmla="*/ 1 w 305"/>
                  <a:gd name="T23" fmla="*/ 1 h 278"/>
                  <a:gd name="T24" fmla="*/ 1 w 305"/>
                  <a:gd name="T25" fmla="*/ 1 h 278"/>
                  <a:gd name="T26" fmla="*/ 1 w 305"/>
                  <a:gd name="T27" fmla="*/ 1 h 278"/>
                  <a:gd name="T28" fmla="*/ 1 w 305"/>
                  <a:gd name="T29" fmla="*/ 1 h 278"/>
                  <a:gd name="T30" fmla="*/ 1 w 305"/>
                  <a:gd name="T31" fmla="*/ 1 h 278"/>
                  <a:gd name="T32" fmla="*/ 1 w 305"/>
                  <a:gd name="T33" fmla="*/ 1 h 278"/>
                  <a:gd name="T34" fmla="*/ 1 w 305"/>
                  <a:gd name="T35" fmla="*/ 1 h 278"/>
                  <a:gd name="T36" fmla="*/ 1 w 305"/>
                  <a:gd name="T37" fmla="*/ 1 h 278"/>
                  <a:gd name="T38" fmla="*/ 1 w 305"/>
                  <a:gd name="T39" fmla="*/ 1 h 278"/>
                  <a:gd name="T40" fmla="*/ 1 w 305"/>
                  <a:gd name="T41" fmla="*/ 1 h 278"/>
                  <a:gd name="T42" fmla="*/ 1 w 305"/>
                  <a:gd name="T43" fmla="*/ 1 h 278"/>
                  <a:gd name="T44" fmla="*/ 1 w 305"/>
                  <a:gd name="T45" fmla="*/ 1 h 278"/>
                  <a:gd name="T46" fmla="*/ 1 w 305"/>
                  <a:gd name="T47" fmla="*/ 1 h 278"/>
                  <a:gd name="T48" fmla="*/ 1 w 305"/>
                  <a:gd name="T49" fmla="*/ 1 h 278"/>
                  <a:gd name="T50" fmla="*/ 1 w 305"/>
                  <a:gd name="T51" fmla="*/ 1 h 278"/>
                  <a:gd name="T52" fmla="*/ 1 w 305"/>
                  <a:gd name="T53" fmla="*/ 1 h 278"/>
                  <a:gd name="T54" fmla="*/ 1 w 305"/>
                  <a:gd name="T55" fmla="*/ 1 h 278"/>
                  <a:gd name="T56" fmla="*/ 1 w 305"/>
                  <a:gd name="T57" fmla="*/ 0 h 27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05"/>
                  <a:gd name="T88" fmla="*/ 0 h 278"/>
                  <a:gd name="T89" fmla="*/ 305 w 305"/>
                  <a:gd name="T90" fmla="*/ 278 h 27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05" h="278">
                    <a:moveTo>
                      <a:pt x="173" y="0"/>
                    </a:moveTo>
                    <a:lnTo>
                      <a:pt x="0" y="60"/>
                    </a:lnTo>
                    <a:lnTo>
                      <a:pt x="108" y="278"/>
                    </a:lnTo>
                    <a:lnTo>
                      <a:pt x="136" y="275"/>
                    </a:lnTo>
                    <a:lnTo>
                      <a:pt x="221" y="263"/>
                    </a:lnTo>
                    <a:lnTo>
                      <a:pt x="223" y="265"/>
                    </a:lnTo>
                    <a:lnTo>
                      <a:pt x="236" y="252"/>
                    </a:lnTo>
                    <a:lnTo>
                      <a:pt x="238" y="246"/>
                    </a:lnTo>
                    <a:lnTo>
                      <a:pt x="236" y="230"/>
                    </a:lnTo>
                    <a:lnTo>
                      <a:pt x="236" y="225"/>
                    </a:lnTo>
                    <a:lnTo>
                      <a:pt x="242" y="223"/>
                    </a:lnTo>
                    <a:lnTo>
                      <a:pt x="250" y="223"/>
                    </a:lnTo>
                    <a:lnTo>
                      <a:pt x="261" y="223"/>
                    </a:lnTo>
                    <a:lnTo>
                      <a:pt x="273" y="215"/>
                    </a:lnTo>
                    <a:lnTo>
                      <a:pt x="282" y="213"/>
                    </a:lnTo>
                    <a:lnTo>
                      <a:pt x="288" y="213"/>
                    </a:lnTo>
                    <a:lnTo>
                      <a:pt x="292" y="215"/>
                    </a:lnTo>
                    <a:lnTo>
                      <a:pt x="303" y="213"/>
                    </a:lnTo>
                    <a:lnTo>
                      <a:pt x="305" y="213"/>
                    </a:lnTo>
                    <a:lnTo>
                      <a:pt x="261" y="138"/>
                    </a:lnTo>
                    <a:lnTo>
                      <a:pt x="225" y="96"/>
                    </a:lnTo>
                    <a:lnTo>
                      <a:pt x="229" y="65"/>
                    </a:lnTo>
                    <a:lnTo>
                      <a:pt x="225" y="67"/>
                    </a:lnTo>
                    <a:lnTo>
                      <a:pt x="209" y="56"/>
                    </a:lnTo>
                    <a:lnTo>
                      <a:pt x="194" y="48"/>
                    </a:lnTo>
                    <a:lnTo>
                      <a:pt x="184" y="37"/>
                    </a:lnTo>
                    <a:lnTo>
                      <a:pt x="179" y="19"/>
                    </a:lnTo>
                    <a:lnTo>
                      <a:pt x="177" y="6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1" name="Freeform 414"/>
              <p:cNvSpPr>
                <a:spLocks/>
              </p:cNvSpPr>
              <p:nvPr/>
            </p:nvSpPr>
            <p:spPr bwMode="auto">
              <a:xfrm>
                <a:off x="3024" y="3445"/>
                <a:ext cx="198" cy="172"/>
              </a:xfrm>
              <a:custGeom>
                <a:avLst/>
                <a:gdLst>
                  <a:gd name="T0" fmla="*/ 1 w 305"/>
                  <a:gd name="T1" fmla="*/ 0 h 278"/>
                  <a:gd name="T2" fmla="*/ 0 w 305"/>
                  <a:gd name="T3" fmla="*/ 1 h 278"/>
                  <a:gd name="T4" fmla="*/ 1 w 305"/>
                  <a:gd name="T5" fmla="*/ 1 h 278"/>
                  <a:gd name="T6" fmla="*/ 1 w 305"/>
                  <a:gd name="T7" fmla="*/ 1 h 278"/>
                  <a:gd name="T8" fmla="*/ 1 w 305"/>
                  <a:gd name="T9" fmla="*/ 1 h 278"/>
                  <a:gd name="T10" fmla="*/ 1 w 305"/>
                  <a:gd name="T11" fmla="*/ 1 h 278"/>
                  <a:gd name="T12" fmla="*/ 1 w 305"/>
                  <a:gd name="T13" fmla="*/ 1 h 278"/>
                  <a:gd name="T14" fmla="*/ 1 w 305"/>
                  <a:gd name="T15" fmla="*/ 1 h 278"/>
                  <a:gd name="T16" fmla="*/ 1 w 305"/>
                  <a:gd name="T17" fmla="*/ 1 h 278"/>
                  <a:gd name="T18" fmla="*/ 1 w 305"/>
                  <a:gd name="T19" fmla="*/ 1 h 278"/>
                  <a:gd name="T20" fmla="*/ 1 w 305"/>
                  <a:gd name="T21" fmla="*/ 1 h 278"/>
                  <a:gd name="T22" fmla="*/ 1 w 305"/>
                  <a:gd name="T23" fmla="*/ 1 h 278"/>
                  <a:gd name="T24" fmla="*/ 1 w 305"/>
                  <a:gd name="T25" fmla="*/ 1 h 278"/>
                  <a:gd name="T26" fmla="*/ 2 w 305"/>
                  <a:gd name="T27" fmla="*/ 1 h 278"/>
                  <a:gd name="T28" fmla="*/ 2 w 305"/>
                  <a:gd name="T29" fmla="*/ 1 h 278"/>
                  <a:gd name="T30" fmla="*/ 2 w 305"/>
                  <a:gd name="T31" fmla="*/ 1 h 278"/>
                  <a:gd name="T32" fmla="*/ 2 w 305"/>
                  <a:gd name="T33" fmla="*/ 1 h 278"/>
                  <a:gd name="T34" fmla="*/ 2 w 305"/>
                  <a:gd name="T35" fmla="*/ 1 h 278"/>
                  <a:gd name="T36" fmla="*/ 2 w 305"/>
                  <a:gd name="T37" fmla="*/ 1 h 278"/>
                  <a:gd name="T38" fmla="*/ 1 w 305"/>
                  <a:gd name="T39" fmla="*/ 1 h 278"/>
                  <a:gd name="T40" fmla="*/ 1 w 305"/>
                  <a:gd name="T41" fmla="*/ 1 h 278"/>
                  <a:gd name="T42" fmla="*/ 1 w 305"/>
                  <a:gd name="T43" fmla="*/ 1 h 278"/>
                  <a:gd name="T44" fmla="*/ 1 w 305"/>
                  <a:gd name="T45" fmla="*/ 1 h 278"/>
                  <a:gd name="T46" fmla="*/ 1 w 305"/>
                  <a:gd name="T47" fmla="*/ 1 h 278"/>
                  <a:gd name="T48" fmla="*/ 1 w 305"/>
                  <a:gd name="T49" fmla="*/ 1 h 278"/>
                  <a:gd name="T50" fmla="*/ 1 w 305"/>
                  <a:gd name="T51" fmla="*/ 1 h 278"/>
                  <a:gd name="T52" fmla="*/ 1 w 305"/>
                  <a:gd name="T53" fmla="*/ 1 h 278"/>
                  <a:gd name="T54" fmla="*/ 1 w 305"/>
                  <a:gd name="T55" fmla="*/ 1 h 278"/>
                  <a:gd name="T56" fmla="*/ 1 w 305"/>
                  <a:gd name="T57" fmla="*/ 0 h 27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05"/>
                  <a:gd name="T88" fmla="*/ 0 h 278"/>
                  <a:gd name="T89" fmla="*/ 305 w 305"/>
                  <a:gd name="T90" fmla="*/ 278 h 27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05" h="278">
                    <a:moveTo>
                      <a:pt x="173" y="0"/>
                    </a:moveTo>
                    <a:lnTo>
                      <a:pt x="0" y="60"/>
                    </a:lnTo>
                    <a:lnTo>
                      <a:pt x="108" y="278"/>
                    </a:lnTo>
                    <a:lnTo>
                      <a:pt x="136" y="275"/>
                    </a:lnTo>
                    <a:lnTo>
                      <a:pt x="221" y="263"/>
                    </a:lnTo>
                    <a:lnTo>
                      <a:pt x="223" y="265"/>
                    </a:lnTo>
                    <a:lnTo>
                      <a:pt x="236" y="252"/>
                    </a:lnTo>
                    <a:lnTo>
                      <a:pt x="238" y="246"/>
                    </a:lnTo>
                    <a:lnTo>
                      <a:pt x="236" y="230"/>
                    </a:lnTo>
                    <a:lnTo>
                      <a:pt x="236" y="225"/>
                    </a:lnTo>
                    <a:lnTo>
                      <a:pt x="242" y="223"/>
                    </a:lnTo>
                    <a:lnTo>
                      <a:pt x="250" y="223"/>
                    </a:lnTo>
                    <a:lnTo>
                      <a:pt x="261" y="223"/>
                    </a:lnTo>
                    <a:lnTo>
                      <a:pt x="273" y="215"/>
                    </a:lnTo>
                    <a:lnTo>
                      <a:pt x="282" y="213"/>
                    </a:lnTo>
                    <a:lnTo>
                      <a:pt x="288" y="213"/>
                    </a:lnTo>
                    <a:lnTo>
                      <a:pt x="292" y="215"/>
                    </a:lnTo>
                    <a:lnTo>
                      <a:pt x="303" y="213"/>
                    </a:lnTo>
                    <a:lnTo>
                      <a:pt x="305" y="213"/>
                    </a:lnTo>
                    <a:lnTo>
                      <a:pt x="261" y="138"/>
                    </a:lnTo>
                    <a:lnTo>
                      <a:pt x="225" y="96"/>
                    </a:lnTo>
                    <a:lnTo>
                      <a:pt x="229" y="65"/>
                    </a:lnTo>
                    <a:lnTo>
                      <a:pt x="225" y="67"/>
                    </a:lnTo>
                    <a:lnTo>
                      <a:pt x="209" y="56"/>
                    </a:lnTo>
                    <a:lnTo>
                      <a:pt x="194" y="48"/>
                    </a:lnTo>
                    <a:lnTo>
                      <a:pt x="184" y="37"/>
                    </a:lnTo>
                    <a:lnTo>
                      <a:pt x="179" y="19"/>
                    </a:lnTo>
                    <a:lnTo>
                      <a:pt x="177" y="6"/>
                    </a:lnTo>
                    <a:lnTo>
                      <a:pt x="173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2" name="Freeform 415"/>
              <p:cNvSpPr>
                <a:spLocks/>
              </p:cNvSpPr>
              <p:nvPr/>
            </p:nvSpPr>
            <p:spPr bwMode="auto">
              <a:xfrm>
                <a:off x="3168" y="3569"/>
                <a:ext cx="285" cy="154"/>
              </a:xfrm>
              <a:custGeom>
                <a:avLst/>
                <a:gdLst>
                  <a:gd name="T0" fmla="*/ 1 w 439"/>
                  <a:gd name="T1" fmla="*/ 1 h 247"/>
                  <a:gd name="T2" fmla="*/ 1 w 439"/>
                  <a:gd name="T3" fmla="*/ 1 h 247"/>
                  <a:gd name="T4" fmla="*/ 1 w 439"/>
                  <a:gd name="T5" fmla="*/ 1 h 247"/>
                  <a:gd name="T6" fmla="*/ 1 w 439"/>
                  <a:gd name="T7" fmla="*/ 0 h 247"/>
                  <a:gd name="T8" fmla="*/ 1 w 439"/>
                  <a:gd name="T9" fmla="*/ 1 h 247"/>
                  <a:gd name="T10" fmla="*/ 1 w 439"/>
                  <a:gd name="T11" fmla="*/ 1 h 247"/>
                  <a:gd name="T12" fmla="*/ 1 w 439"/>
                  <a:gd name="T13" fmla="*/ 1 h 247"/>
                  <a:gd name="T14" fmla="*/ 1 w 439"/>
                  <a:gd name="T15" fmla="*/ 1 h 247"/>
                  <a:gd name="T16" fmla="*/ 1 w 439"/>
                  <a:gd name="T17" fmla="*/ 1 h 247"/>
                  <a:gd name="T18" fmla="*/ 1 w 439"/>
                  <a:gd name="T19" fmla="*/ 1 h 247"/>
                  <a:gd name="T20" fmla="*/ 1 w 439"/>
                  <a:gd name="T21" fmla="*/ 1 h 247"/>
                  <a:gd name="T22" fmla="*/ 1 w 439"/>
                  <a:gd name="T23" fmla="*/ 1 h 247"/>
                  <a:gd name="T24" fmla="*/ 1 w 439"/>
                  <a:gd name="T25" fmla="*/ 1 h 247"/>
                  <a:gd name="T26" fmla="*/ 1 w 439"/>
                  <a:gd name="T27" fmla="*/ 1 h 247"/>
                  <a:gd name="T28" fmla="*/ 1 w 439"/>
                  <a:gd name="T29" fmla="*/ 1 h 247"/>
                  <a:gd name="T30" fmla="*/ 1 w 439"/>
                  <a:gd name="T31" fmla="*/ 1 h 247"/>
                  <a:gd name="T32" fmla="*/ 1 w 439"/>
                  <a:gd name="T33" fmla="*/ 1 h 247"/>
                  <a:gd name="T34" fmla="*/ 1 w 439"/>
                  <a:gd name="T35" fmla="*/ 1 h 247"/>
                  <a:gd name="T36" fmla="*/ 1 w 439"/>
                  <a:gd name="T37" fmla="*/ 1 h 247"/>
                  <a:gd name="T38" fmla="*/ 1 w 439"/>
                  <a:gd name="T39" fmla="*/ 1 h 247"/>
                  <a:gd name="T40" fmla="*/ 1 w 439"/>
                  <a:gd name="T41" fmla="*/ 1 h 247"/>
                  <a:gd name="T42" fmla="*/ 1 w 439"/>
                  <a:gd name="T43" fmla="*/ 1 h 247"/>
                  <a:gd name="T44" fmla="*/ 1 w 439"/>
                  <a:gd name="T45" fmla="*/ 1 h 247"/>
                  <a:gd name="T46" fmla="*/ 1 w 439"/>
                  <a:gd name="T47" fmla="*/ 1 h 247"/>
                  <a:gd name="T48" fmla="*/ 1 w 439"/>
                  <a:gd name="T49" fmla="*/ 1 h 247"/>
                  <a:gd name="T50" fmla="*/ 1 w 439"/>
                  <a:gd name="T51" fmla="*/ 1 h 247"/>
                  <a:gd name="T52" fmla="*/ 1 w 439"/>
                  <a:gd name="T53" fmla="*/ 1 h 247"/>
                  <a:gd name="T54" fmla="*/ 1 w 439"/>
                  <a:gd name="T55" fmla="*/ 1 h 247"/>
                  <a:gd name="T56" fmla="*/ 0 w 439"/>
                  <a:gd name="T57" fmla="*/ 1 h 247"/>
                  <a:gd name="T58" fmla="*/ 1 w 439"/>
                  <a:gd name="T59" fmla="*/ 1 h 247"/>
                  <a:gd name="T60" fmla="*/ 1 w 439"/>
                  <a:gd name="T61" fmla="*/ 1 h 247"/>
                  <a:gd name="T62" fmla="*/ 1 w 439"/>
                  <a:gd name="T63" fmla="*/ 1 h 247"/>
                  <a:gd name="T64" fmla="*/ 1 w 439"/>
                  <a:gd name="T65" fmla="*/ 1 h 247"/>
                  <a:gd name="T66" fmla="*/ 1 w 439"/>
                  <a:gd name="T67" fmla="*/ 1 h 247"/>
                  <a:gd name="T68" fmla="*/ 1 w 439"/>
                  <a:gd name="T69" fmla="*/ 1 h 247"/>
                  <a:gd name="T70" fmla="*/ 1 w 439"/>
                  <a:gd name="T71" fmla="*/ 1 h 247"/>
                  <a:gd name="T72" fmla="*/ 1 w 439"/>
                  <a:gd name="T73" fmla="*/ 1 h 247"/>
                  <a:gd name="T74" fmla="*/ 1 w 439"/>
                  <a:gd name="T75" fmla="*/ 1 h 247"/>
                  <a:gd name="T76" fmla="*/ 1 w 439"/>
                  <a:gd name="T77" fmla="*/ 1 h 247"/>
                  <a:gd name="T78" fmla="*/ 1 w 439"/>
                  <a:gd name="T79" fmla="*/ 1 h 247"/>
                  <a:gd name="T80" fmla="*/ 1 w 439"/>
                  <a:gd name="T81" fmla="*/ 1 h 247"/>
                  <a:gd name="T82" fmla="*/ 1 w 439"/>
                  <a:gd name="T83" fmla="*/ 1 h 247"/>
                  <a:gd name="T84" fmla="*/ 1 w 439"/>
                  <a:gd name="T85" fmla="*/ 1 h 247"/>
                  <a:gd name="T86" fmla="*/ 1 w 439"/>
                  <a:gd name="T87" fmla="*/ 1 h 247"/>
                  <a:gd name="T88" fmla="*/ 1 w 439"/>
                  <a:gd name="T89" fmla="*/ 1 h 247"/>
                  <a:gd name="T90" fmla="*/ 2 w 439"/>
                  <a:gd name="T91" fmla="*/ 1 h 247"/>
                  <a:gd name="T92" fmla="*/ 2 w 439"/>
                  <a:gd name="T93" fmla="*/ 1 h 247"/>
                  <a:gd name="T94" fmla="*/ 2 w 439"/>
                  <a:gd name="T95" fmla="*/ 1 h 247"/>
                  <a:gd name="T96" fmla="*/ 2 w 439"/>
                  <a:gd name="T97" fmla="*/ 1 h 247"/>
                  <a:gd name="T98" fmla="*/ 2 w 439"/>
                  <a:gd name="T99" fmla="*/ 1 h 247"/>
                  <a:gd name="T100" fmla="*/ 2 w 439"/>
                  <a:gd name="T101" fmla="*/ 1 h 247"/>
                  <a:gd name="T102" fmla="*/ 3 w 439"/>
                  <a:gd name="T103" fmla="*/ 1 h 247"/>
                  <a:gd name="T104" fmla="*/ 3 w 439"/>
                  <a:gd name="T105" fmla="*/ 1 h 247"/>
                  <a:gd name="T106" fmla="*/ 2 w 439"/>
                  <a:gd name="T107" fmla="*/ 1 h 247"/>
                  <a:gd name="T108" fmla="*/ 2 w 439"/>
                  <a:gd name="T109" fmla="*/ 1 h 247"/>
                  <a:gd name="T110" fmla="*/ 2 w 439"/>
                  <a:gd name="T111" fmla="*/ 1 h 247"/>
                  <a:gd name="T112" fmla="*/ 2 w 439"/>
                  <a:gd name="T113" fmla="*/ 1 h 247"/>
                  <a:gd name="T114" fmla="*/ 2 w 439"/>
                  <a:gd name="T115" fmla="*/ 1 h 247"/>
                  <a:gd name="T116" fmla="*/ 1 w 439"/>
                  <a:gd name="T117" fmla="*/ 1 h 247"/>
                  <a:gd name="T118" fmla="*/ 1 w 439"/>
                  <a:gd name="T119" fmla="*/ 1 h 24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439"/>
                  <a:gd name="T181" fmla="*/ 0 h 247"/>
                  <a:gd name="T182" fmla="*/ 439 w 439"/>
                  <a:gd name="T183" fmla="*/ 247 h 247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439" h="247">
                    <a:moveTo>
                      <a:pt x="249" y="27"/>
                    </a:moveTo>
                    <a:lnTo>
                      <a:pt x="232" y="17"/>
                    </a:lnTo>
                    <a:lnTo>
                      <a:pt x="230" y="7"/>
                    </a:lnTo>
                    <a:lnTo>
                      <a:pt x="226" y="0"/>
                    </a:lnTo>
                    <a:lnTo>
                      <a:pt x="224" y="53"/>
                    </a:lnTo>
                    <a:lnTo>
                      <a:pt x="217" y="71"/>
                    </a:lnTo>
                    <a:lnTo>
                      <a:pt x="199" y="73"/>
                    </a:lnTo>
                    <a:lnTo>
                      <a:pt x="175" y="74"/>
                    </a:lnTo>
                    <a:lnTo>
                      <a:pt x="155" y="86"/>
                    </a:lnTo>
                    <a:lnTo>
                      <a:pt x="111" y="88"/>
                    </a:lnTo>
                    <a:lnTo>
                      <a:pt x="113" y="84"/>
                    </a:lnTo>
                    <a:lnTo>
                      <a:pt x="82" y="86"/>
                    </a:lnTo>
                    <a:lnTo>
                      <a:pt x="94" y="40"/>
                    </a:lnTo>
                    <a:lnTo>
                      <a:pt x="90" y="3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71" y="42"/>
                    </a:lnTo>
                    <a:lnTo>
                      <a:pt x="65" y="38"/>
                    </a:lnTo>
                    <a:lnTo>
                      <a:pt x="63" y="11"/>
                    </a:lnTo>
                    <a:lnTo>
                      <a:pt x="59" y="9"/>
                    </a:lnTo>
                    <a:lnTo>
                      <a:pt x="48" y="13"/>
                    </a:lnTo>
                    <a:lnTo>
                      <a:pt x="38" y="19"/>
                    </a:lnTo>
                    <a:lnTo>
                      <a:pt x="25" y="19"/>
                    </a:lnTo>
                    <a:lnTo>
                      <a:pt x="17" y="19"/>
                    </a:lnTo>
                    <a:lnTo>
                      <a:pt x="13" y="23"/>
                    </a:lnTo>
                    <a:lnTo>
                      <a:pt x="13" y="28"/>
                    </a:lnTo>
                    <a:lnTo>
                      <a:pt x="15" y="42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8" y="73"/>
                    </a:lnTo>
                    <a:lnTo>
                      <a:pt x="2" y="94"/>
                    </a:lnTo>
                    <a:lnTo>
                      <a:pt x="4" y="117"/>
                    </a:lnTo>
                    <a:lnTo>
                      <a:pt x="25" y="169"/>
                    </a:lnTo>
                    <a:lnTo>
                      <a:pt x="46" y="167"/>
                    </a:lnTo>
                    <a:lnTo>
                      <a:pt x="77" y="195"/>
                    </a:lnTo>
                    <a:lnTo>
                      <a:pt x="94" y="195"/>
                    </a:lnTo>
                    <a:lnTo>
                      <a:pt x="109" y="215"/>
                    </a:lnTo>
                    <a:lnTo>
                      <a:pt x="138" y="232"/>
                    </a:lnTo>
                    <a:lnTo>
                      <a:pt x="196" y="236"/>
                    </a:lnTo>
                    <a:lnTo>
                      <a:pt x="211" y="222"/>
                    </a:lnTo>
                    <a:lnTo>
                      <a:pt x="221" y="236"/>
                    </a:lnTo>
                    <a:lnTo>
                      <a:pt x="228" y="224"/>
                    </a:lnTo>
                    <a:lnTo>
                      <a:pt x="236" y="220"/>
                    </a:lnTo>
                    <a:lnTo>
                      <a:pt x="253" y="226"/>
                    </a:lnTo>
                    <a:lnTo>
                      <a:pt x="269" y="209"/>
                    </a:lnTo>
                    <a:lnTo>
                      <a:pt x="278" y="236"/>
                    </a:lnTo>
                    <a:lnTo>
                      <a:pt x="295" y="230"/>
                    </a:lnTo>
                    <a:lnTo>
                      <a:pt x="338" y="224"/>
                    </a:lnTo>
                    <a:lnTo>
                      <a:pt x="366" y="224"/>
                    </a:lnTo>
                    <a:lnTo>
                      <a:pt x="376" y="224"/>
                    </a:lnTo>
                    <a:lnTo>
                      <a:pt x="405" y="220"/>
                    </a:lnTo>
                    <a:lnTo>
                      <a:pt x="439" y="247"/>
                    </a:lnTo>
                    <a:lnTo>
                      <a:pt x="422" y="192"/>
                    </a:lnTo>
                    <a:lnTo>
                      <a:pt x="416" y="176"/>
                    </a:lnTo>
                    <a:lnTo>
                      <a:pt x="284" y="119"/>
                    </a:lnTo>
                    <a:lnTo>
                      <a:pt x="284" y="46"/>
                    </a:lnTo>
                    <a:lnTo>
                      <a:pt x="278" y="40"/>
                    </a:lnTo>
                    <a:lnTo>
                      <a:pt x="272" y="38"/>
                    </a:lnTo>
                    <a:lnTo>
                      <a:pt x="263" y="32"/>
                    </a:lnTo>
                    <a:lnTo>
                      <a:pt x="249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3" name="Freeform 416"/>
              <p:cNvSpPr>
                <a:spLocks/>
              </p:cNvSpPr>
              <p:nvPr/>
            </p:nvSpPr>
            <p:spPr bwMode="auto">
              <a:xfrm>
                <a:off x="3168" y="3569"/>
                <a:ext cx="285" cy="154"/>
              </a:xfrm>
              <a:custGeom>
                <a:avLst/>
                <a:gdLst>
                  <a:gd name="T0" fmla="*/ 1 w 439"/>
                  <a:gd name="T1" fmla="*/ 1 h 247"/>
                  <a:gd name="T2" fmla="*/ 1 w 439"/>
                  <a:gd name="T3" fmla="*/ 1 h 247"/>
                  <a:gd name="T4" fmla="*/ 1 w 439"/>
                  <a:gd name="T5" fmla="*/ 1 h 247"/>
                  <a:gd name="T6" fmla="*/ 1 w 439"/>
                  <a:gd name="T7" fmla="*/ 0 h 247"/>
                  <a:gd name="T8" fmla="*/ 1 w 439"/>
                  <a:gd name="T9" fmla="*/ 1 h 247"/>
                  <a:gd name="T10" fmla="*/ 1 w 439"/>
                  <a:gd name="T11" fmla="*/ 1 h 247"/>
                  <a:gd name="T12" fmla="*/ 1 w 439"/>
                  <a:gd name="T13" fmla="*/ 1 h 247"/>
                  <a:gd name="T14" fmla="*/ 1 w 439"/>
                  <a:gd name="T15" fmla="*/ 1 h 247"/>
                  <a:gd name="T16" fmla="*/ 1 w 439"/>
                  <a:gd name="T17" fmla="*/ 1 h 247"/>
                  <a:gd name="T18" fmla="*/ 1 w 439"/>
                  <a:gd name="T19" fmla="*/ 1 h 247"/>
                  <a:gd name="T20" fmla="*/ 1 w 439"/>
                  <a:gd name="T21" fmla="*/ 1 h 247"/>
                  <a:gd name="T22" fmla="*/ 1 w 439"/>
                  <a:gd name="T23" fmla="*/ 1 h 247"/>
                  <a:gd name="T24" fmla="*/ 1 w 439"/>
                  <a:gd name="T25" fmla="*/ 1 h 247"/>
                  <a:gd name="T26" fmla="*/ 1 w 439"/>
                  <a:gd name="T27" fmla="*/ 1 h 247"/>
                  <a:gd name="T28" fmla="*/ 1 w 439"/>
                  <a:gd name="T29" fmla="*/ 1 h 247"/>
                  <a:gd name="T30" fmla="*/ 1 w 439"/>
                  <a:gd name="T31" fmla="*/ 1 h 247"/>
                  <a:gd name="T32" fmla="*/ 1 w 439"/>
                  <a:gd name="T33" fmla="*/ 1 h 247"/>
                  <a:gd name="T34" fmla="*/ 1 w 439"/>
                  <a:gd name="T35" fmla="*/ 1 h 247"/>
                  <a:gd name="T36" fmla="*/ 1 w 439"/>
                  <a:gd name="T37" fmla="*/ 1 h 247"/>
                  <a:gd name="T38" fmla="*/ 1 w 439"/>
                  <a:gd name="T39" fmla="*/ 1 h 247"/>
                  <a:gd name="T40" fmla="*/ 1 w 439"/>
                  <a:gd name="T41" fmla="*/ 1 h 247"/>
                  <a:gd name="T42" fmla="*/ 1 w 439"/>
                  <a:gd name="T43" fmla="*/ 1 h 247"/>
                  <a:gd name="T44" fmla="*/ 1 w 439"/>
                  <a:gd name="T45" fmla="*/ 1 h 247"/>
                  <a:gd name="T46" fmla="*/ 1 w 439"/>
                  <a:gd name="T47" fmla="*/ 1 h 247"/>
                  <a:gd name="T48" fmla="*/ 1 w 439"/>
                  <a:gd name="T49" fmla="*/ 1 h 247"/>
                  <a:gd name="T50" fmla="*/ 1 w 439"/>
                  <a:gd name="T51" fmla="*/ 1 h 247"/>
                  <a:gd name="T52" fmla="*/ 1 w 439"/>
                  <a:gd name="T53" fmla="*/ 1 h 247"/>
                  <a:gd name="T54" fmla="*/ 1 w 439"/>
                  <a:gd name="T55" fmla="*/ 1 h 247"/>
                  <a:gd name="T56" fmla="*/ 0 w 439"/>
                  <a:gd name="T57" fmla="*/ 1 h 247"/>
                  <a:gd name="T58" fmla="*/ 1 w 439"/>
                  <a:gd name="T59" fmla="*/ 1 h 247"/>
                  <a:gd name="T60" fmla="*/ 1 w 439"/>
                  <a:gd name="T61" fmla="*/ 1 h 247"/>
                  <a:gd name="T62" fmla="*/ 1 w 439"/>
                  <a:gd name="T63" fmla="*/ 1 h 247"/>
                  <a:gd name="T64" fmla="*/ 1 w 439"/>
                  <a:gd name="T65" fmla="*/ 1 h 247"/>
                  <a:gd name="T66" fmla="*/ 1 w 439"/>
                  <a:gd name="T67" fmla="*/ 1 h 247"/>
                  <a:gd name="T68" fmla="*/ 1 w 439"/>
                  <a:gd name="T69" fmla="*/ 1 h 247"/>
                  <a:gd name="T70" fmla="*/ 1 w 439"/>
                  <a:gd name="T71" fmla="*/ 1 h 247"/>
                  <a:gd name="T72" fmla="*/ 1 w 439"/>
                  <a:gd name="T73" fmla="*/ 1 h 247"/>
                  <a:gd name="T74" fmla="*/ 1 w 439"/>
                  <a:gd name="T75" fmla="*/ 1 h 247"/>
                  <a:gd name="T76" fmla="*/ 1 w 439"/>
                  <a:gd name="T77" fmla="*/ 1 h 247"/>
                  <a:gd name="T78" fmla="*/ 1 w 439"/>
                  <a:gd name="T79" fmla="*/ 1 h 247"/>
                  <a:gd name="T80" fmla="*/ 1 w 439"/>
                  <a:gd name="T81" fmla="*/ 1 h 247"/>
                  <a:gd name="T82" fmla="*/ 1 w 439"/>
                  <a:gd name="T83" fmla="*/ 1 h 247"/>
                  <a:gd name="T84" fmla="*/ 1 w 439"/>
                  <a:gd name="T85" fmla="*/ 1 h 247"/>
                  <a:gd name="T86" fmla="*/ 1 w 439"/>
                  <a:gd name="T87" fmla="*/ 1 h 247"/>
                  <a:gd name="T88" fmla="*/ 1 w 439"/>
                  <a:gd name="T89" fmla="*/ 1 h 247"/>
                  <a:gd name="T90" fmla="*/ 2 w 439"/>
                  <a:gd name="T91" fmla="*/ 1 h 247"/>
                  <a:gd name="T92" fmla="*/ 2 w 439"/>
                  <a:gd name="T93" fmla="*/ 1 h 247"/>
                  <a:gd name="T94" fmla="*/ 2 w 439"/>
                  <a:gd name="T95" fmla="*/ 1 h 247"/>
                  <a:gd name="T96" fmla="*/ 2 w 439"/>
                  <a:gd name="T97" fmla="*/ 1 h 247"/>
                  <a:gd name="T98" fmla="*/ 2 w 439"/>
                  <a:gd name="T99" fmla="*/ 1 h 247"/>
                  <a:gd name="T100" fmla="*/ 2 w 439"/>
                  <a:gd name="T101" fmla="*/ 1 h 247"/>
                  <a:gd name="T102" fmla="*/ 3 w 439"/>
                  <a:gd name="T103" fmla="*/ 1 h 247"/>
                  <a:gd name="T104" fmla="*/ 3 w 439"/>
                  <a:gd name="T105" fmla="*/ 1 h 247"/>
                  <a:gd name="T106" fmla="*/ 2 w 439"/>
                  <a:gd name="T107" fmla="*/ 1 h 247"/>
                  <a:gd name="T108" fmla="*/ 2 w 439"/>
                  <a:gd name="T109" fmla="*/ 1 h 247"/>
                  <a:gd name="T110" fmla="*/ 2 w 439"/>
                  <a:gd name="T111" fmla="*/ 1 h 247"/>
                  <a:gd name="T112" fmla="*/ 2 w 439"/>
                  <a:gd name="T113" fmla="*/ 1 h 247"/>
                  <a:gd name="T114" fmla="*/ 2 w 439"/>
                  <a:gd name="T115" fmla="*/ 1 h 247"/>
                  <a:gd name="T116" fmla="*/ 1 w 439"/>
                  <a:gd name="T117" fmla="*/ 1 h 247"/>
                  <a:gd name="T118" fmla="*/ 1 w 439"/>
                  <a:gd name="T119" fmla="*/ 1 h 24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439"/>
                  <a:gd name="T181" fmla="*/ 0 h 247"/>
                  <a:gd name="T182" fmla="*/ 439 w 439"/>
                  <a:gd name="T183" fmla="*/ 247 h 247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439" h="247">
                    <a:moveTo>
                      <a:pt x="249" y="27"/>
                    </a:moveTo>
                    <a:lnTo>
                      <a:pt x="232" y="17"/>
                    </a:lnTo>
                    <a:lnTo>
                      <a:pt x="230" y="7"/>
                    </a:lnTo>
                    <a:lnTo>
                      <a:pt x="226" y="0"/>
                    </a:lnTo>
                    <a:lnTo>
                      <a:pt x="224" y="53"/>
                    </a:lnTo>
                    <a:lnTo>
                      <a:pt x="217" y="71"/>
                    </a:lnTo>
                    <a:lnTo>
                      <a:pt x="199" y="73"/>
                    </a:lnTo>
                    <a:lnTo>
                      <a:pt x="175" y="74"/>
                    </a:lnTo>
                    <a:lnTo>
                      <a:pt x="155" y="86"/>
                    </a:lnTo>
                    <a:lnTo>
                      <a:pt x="111" y="88"/>
                    </a:lnTo>
                    <a:lnTo>
                      <a:pt x="113" y="84"/>
                    </a:lnTo>
                    <a:lnTo>
                      <a:pt x="82" y="86"/>
                    </a:lnTo>
                    <a:lnTo>
                      <a:pt x="94" y="40"/>
                    </a:lnTo>
                    <a:lnTo>
                      <a:pt x="90" y="3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71" y="42"/>
                    </a:lnTo>
                    <a:lnTo>
                      <a:pt x="65" y="38"/>
                    </a:lnTo>
                    <a:lnTo>
                      <a:pt x="63" y="11"/>
                    </a:lnTo>
                    <a:lnTo>
                      <a:pt x="59" y="9"/>
                    </a:lnTo>
                    <a:lnTo>
                      <a:pt x="48" y="13"/>
                    </a:lnTo>
                    <a:lnTo>
                      <a:pt x="38" y="19"/>
                    </a:lnTo>
                    <a:lnTo>
                      <a:pt x="25" y="19"/>
                    </a:lnTo>
                    <a:lnTo>
                      <a:pt x="17" y="19"/>
                    </a:lnTo>
                    <a:lnTo>
                      <a:pt x="13" y="23"/>
                    </a:lnTo>
                    <a:lnTo>
                      <a:pt x="13" y="28"/>
                    </a:lnTo>
                    <a:lnTo>
                      <a:pt x="15" y="42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8" y="73"/>
                    </a:lnTo>
                    <a:lnTo>
                      <a:pt x="2" y="94"/>
                    </a:lnTo>
                    <a:lnTo>
                      <a:pt x="4" y="117"/>
                    </a:lnTo>
                    <a:lnTo>
                      <a:pt x="25" y="169"/>
                    </a:lnTo>
                    <a:lnTo>
                      <a:pt x="46" y="167"/>
                    </a:lnTo>
                    <a:lnTo>
                      <a:pt x="77" y="195"/>
                    </a:lnTo>
                    <a:lnTo>
                      <a:pt x="94" y="195"/>
                    </a:lnTo>
                    <a:lnTo>
                      <a:pt x="109" y="215"/>
                    </a:lnTo>
                    <a:lnTo>
                      <a:pt x="138" y="232"/>
                    </a:lnTo>
                    <a:lnTo>
                      <a:pt x="196" y="236"/>
                    </a:lnTo>
                    <a:lnTo>
                      <a:pt x="211" y="222"/>
                    </a:lnTo>
                    <a:lnTo>
                      <a:pt x="221" y="236"/>
                    </a:lnTo>
                    <a:lnTo>
                      <a:pt x="228" y="224"/>
                    </a:lnTo>
                    <a:lnTo>
                      <a:pt x="236" y="220"/>
                    </a:lnTo>
                    <a:lnTo>
                      <a:pt x="253" y="226"/>
                    </a:lnTo>
                    <a:lnTo>
                      <a:pt x="269" y="209"/>
                    </a:lnTo>
                    <a:lnTo>
                      <a:pt x="278" y="236"/>
                    </a:lnTo>
                    <a:lnTo>
                      <a:pt x="295" y="230"/>
                    </a:lnTo>
                    <a:lnTo>
                      <a:pt x="338" y="224"/>
                    </a:lnTo>
                    <a:lnTo>
                      <a:pt x="366" y="224"/>
                    </a:lnTo>
                    <a:lnTo>
                      <a:pt x="376" y="224"/>
                    </a:lnTo>
                    <a:lnTo>
                      <a:pt x="405" y="220"/>
                    </a:lnTo>
                    <a:lnTo>
                      <a:pt x="439" y="247"/>
                    </a:lnTo>
                    <a:lnTo>
                      <a:pt x="422" y="192"/>
                    </a:lnTo>
                    <a:lnTo>
                      <a:pt x="416" y="176"/>
                    </a:lnTo>
                    <a:lnTo>
                      <a:pt x="284" y="119"/>
                    </a:lnTo>
                    <a:lnTo>
                      <a:pt x="284" y="46"/>
                    </a:lnTo>
                    <a:lnTo>
                      <a:pt x="278" y="40"/>
                    </a:lnTo>
                    <a:lnTo>
                      <a:pt x="272" y="38"/>
                    </a:lnTo>
                    <a:lnTo>
                      <a:pt x="263" y="32"/>
                    </a:lnTo>
                    <a:lnTo>
                      <a:pt x="249" y="27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4" name="Freeform 417"/>
              <p:cNvSpPr>
                <a:spLocks/>
              </p:cNvSpPr>
              <p:nvPr/>
            </p:nvSpPr>
            <p:spPr bwMode="auto">
              <a:xfrm>
                <a:off x="2939" y="3155"/>
                <a:ext cx="201" cy="327"/>
              </a:xfrm>
              <a:custGeom>
                <a:avLst/>
                <a:gdLst>
                  <a:gd name="T0" fmla="*/ 1 w 309"/>
                  <a:gd name="T1" fmla="*/ 1 h 530"/>
                  <a:gd name="T2" fmla="*/ 2 w 309"/>
                  <a:gd name="T3" fmla="*/ 1 h 530"/>
                  <a:gd name="T4" fmla="*/ 2 w 309"/>
                  <a:gd name="T5" fmla="*/ 1 h 530"/>
                  <a:gd name="T6" fmla="*/ 2 w 309"/>
                  <a:gd name="T7" fmla="*/ 1 h 530"/>
                  <a:gd name="T8" fmla="*/ 2 w 309"/>
                  <a:gd name="T9" fmla="*/ 1 h 530"/>
                  <a:gd name="T10" fmla="*/ 2 w 309"/>
                  <a:gd name="T11" fmla="*/ 1 h 530"/>
                  <a:gd name="T12" fmla="*/ 2 w 309"/>
                  <a:gd name="T13" fmla="*/ 1 h 530"/>
                  <a:gd name="T14" fmla="*/ 2 w 309"/>
                  <a:gd name="T15" fmla="*/ 1 h 530"/>
                  <a:gd name="T16" fmla="*/ 2 w 309"/>
                  <a:gd name="T17" fmla="*/ 1 h 530"/>
                  <a:gd name="T18" fmla="*/ 2 w 309"/>
                  <a:gd name="T19" fmla="*/ 1 h 530"/>
                  <a:gd name="T20" fmla="*/ 2 w 309"/>
                  <a:gd name="T21" fmla="*/ 1 h 530"/>
                  <a:gd name="T22" fmla="*/ 2 w 309"/>
                  <a:gd name="T23" fmla="*/ 1 h 530"/>
                  <a:gd name="T24" fmla="*/ 2 w 309"/>
                  <a:gd name="T25" fmla="*/ 1 h 530"/>
                  <a:gd name="T26" fmla="*/ 2 w 309"/>
                  <a:gd name="T27" fmla="*/ 1 h 530"/>
                  <a:gd name="T28" fmla="*/ 2 w 309"/>
                  <a:gd name="T29" fmla="*/ 1 h 530"/>
                  <a:gd name="T30" fmla="*/ 2 w 309"/>
                  <a:gd name="T31" fmla="*/ 1 h 530"/>
                  <a:gd name="T32" fmla="*/ 2 w 309"/>
                  <a:gd name="T33" fmla="*/ 1 h 530"/>
                  <a:gd name="T34" fmla="*/ 2 w 309"/>
                  <a:gd name="T35" fmla="*/ 1 h 530"/>
                  <a:gd name="T36" fmla="*/ 2 w 309"/>
                  <a:gd name="T37" fmla="*/ 1 h 530"/>
                  <a:gd name="T38" fmla="*/ 2 w 309"/>
                  <a:gd name="T39" fmla="*/ 1 h 530"/>
                  <a:gd name="T40" fmla="*/ 2 w 309"/>
                  <a:gd name="T41" fmla="*/ 1 h 530"/>
                  <a:gd name="T42" fmla="*/ 2 w 309"/>
                  <a:gd name="T43" fmla="*/ 1 h 530"/>
                  <a:gd name="T44" fmla="*/ 2 w 309"/>
                  <a:gd name="T45" fmla="*/ 1 h 530"/>
                  <a:gd name="T46" fmla="*/ 1 w 309"/>
                  <a:gd name="T47" fmla="*/ 1 h 530"/>
                  <a:gd name="T48" fmla="*/ 1 w 309"/>
                  <a:gd name="T49" fmla="*/ 1 h 530"/>
                  <a:gd name="T50" fmla="*/ 2 w 309"/>
                  <a:gd name="T51" fmla="*/ 1 h 530"/>
                  <a:gd name="T52" fmla="*/ 2 w 309"/>
                  <a:gd name="T53" fmla="*/ 1 h 530"/>
                  <a:gd name="T54" fmla="*/ 2 w 309"/>
                  <a:gd name="T55" fmla="*/ 1 h 530"/>
                  <a:gd name="T56" fmla="*/ 2 w 309"/>
                  <a:gd name="T57" fmla="*/ 1 h 530"/>
                  <a:gd name="T58" fmla="*/ 2 w 309"/>
                  <a:gd name="T59" fmla="*/ 1 h 530"/>
                  <a:gd name="T60" fmla="*/ 2 w 309"/>
                  <a:gd name="T61" fmla="*/ 1 h 530"/>
                  <a:gd name="T62" fmla="*/ 2 w 309"/>
                  <a:gd name="T63" fmla="*/ 1 h 530"/>
                  <a:gd name="T64" fmla="*/ 1 w 309"/>
                  <a:gd name="T65" fmla="*/ 1 h 530"/>
                  <a:gd name="T66" fmla="*/ 2 w 309"/>
                  <a:gd name="T67" fmla="*/ 1 h 530"/>
                  <a:gd name="T68" fmla="*/ 1 w 309"/>
                  <a:gd name="T69" fmla="*/ 1 h 530"/>
                  <a:gd name="T70" fmla="*/ 1 w 309"/>
                  <a:gd name="T71" fmla="*/ 1 h 530"/>
                  <a:gd name="T72" fmla="*/ 1 w 309"/>
                  <a:gd name="T73" fmla="*/ 0 h 530"/>
                  <a:gd name="T74" fmla="*/ 0 w 309"/>
                  <a:gd name="T75" fmla="*/ 1 h 530"/>
                  <a:gd name="T76" fmla="*/ 1 w 309"/>
                  <a:gd name="T77" fmla="*/ 1 h 530"/>
                  <a:gd name="T78" fmla="*/ 1 w 309"/>
                  <a:gd name="T79" fmla="*/ 1 h 530"/>
                  <a:gd name="T80" fmla="*/ 1 w 309"/>
                  <a:gd name="T81" fmla="*/ 1 h 530"/>
                  <a:gd name="T82" fmla="*/ 1 w 309"/>
                  <a:gd name="T83" fmla="*/ 1 h 530"/>
                  <a:gd name="T84" fmla="*/ 1 w 309"/>
                  <a:gd name="T85" fmla="*/ 1 h 530"/>
                  <a:gd name="T86" fmla="*/ 1 w 309"/>
                  <a:gd name="T87" fmla="*/ 1 h 530"/>
                  <a:gd name="T88" fmla="*/ 1 w 309"/>
                  <a:gd name="T89" fmla="*/ 1 h 530"/>
                  <a:gd name="T90" fmla="*/ 1 w 309"/>
                  <a:gd name="T91" fmla="*/ 1 h 530"/>
                  <a:gd name="T92" fmla="*/ 1 w 309"/>
                  <a:gd name="T93" fmla="*/ 1 h 530"/>
                  <a:gd name="T94" fmla="*/ 1 w 309"/>
                  <a:gd name="T95" fmla="*/ 1 h 530"/>
                  <a:gd name="T96" fmla="*/ 1 w 309"/>
                  <a:gd name="T97" fmla="*/ 1 h 530"/>
                  <a:gd name="T98" fmla="*/ 1 w 309"/>
                  <a:gd name="T99" fmla="*/ 1 h 530"/>
                  <a:gd name="T100" fmla="*/ 1 w 309"/>
                  <a:gd name="T101" fmla="*/ 1 h 530"/>
                  <a:gd name="T102" fmla="*/ 1 w 309"/>
                  <a:gd name="T103" fmla="*/ 1 h 530"/>
                  <a:gd name="T104" fmla="*/ 1 w 309"/>
                  <a:gd name="T105" fmla="*/ 1 h 530"/>
                  <a:gd name="T106" fmla="*/ 1 w 309"/>
                  <a:gd name="T107" fmla="*/ 1 h 530"/>
                  <a:gd name="T108" fmla="*/ 1 w 309"/>
                  <a:gd name="T109" fmla="*/ 1 h 530"/>
                  <a:gd name="T110" fmla="*/ 1 w 309"/>
                  <a:gd name="T111" fmla="*/ 1 h 530"/>
                  <a:gd name="T112" fmla="*/ 1 w 309"/>
                  <a:gd name="T113" fmla="*/ 1 h 530"/>
                  <a:gd name="T114" fmla="*/ 1 w 309"/>
                  <a:gd name="T115" fmla="*/ 1 h 530"/>
                  <a:gd name="T116" fmla="*/ 1 w 309"/>
                  <a:gd name="T117" fmla="*/ 1 h 530"/>
                  <a:gd name="T118" fmla="*/ 1 w 309"/>
                  <a:gd name="T119" fmla="*/ 1 h 530"/>
                  <a:gd name="T120" fmla="*/ 1 w 309"/>
                  <a:gd name="T121" fmla="*/ 1 h 530"/>
                  <a:gd name="T122" fmla="*/ 1 w 309"/>
                  <a:gd name="T123" fmla="*/ 1 h 53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09"/>
                  <a:gd name="T187" fmla="*/ 0 h 530"/>
                  <a:gd name="T188" fmla="*/ 309 w 309"/>
                  <a:gd name="T189" fmla="*/ 530 h 53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09" h="530">
                    <a:moveTo>
                      <a:pt x="132" y="530"/>
                    </a:moveTo>
                    <a:lnTo>
                      <a:pt x="305" y="472"/>
                    </a:lnTo>
                    <a:lnTo>
                      <a:pt x="297" y="461"/>
                    </a:lnTo>
                    <a:lnTo>
                      <a:pt x="293" y="447"/>
                    </a:lnTo>
                    <a:lnTo>
                      <a:pt x="288" y="438"/>
                    </a:lnTo>
                    <a:lnTo>
                      <a:pt x="286" y="428"/>
                    </a:lnTo>
                    <a:lnTo>
                      <a:pt x="292" y="418"/>
                    </a:lnTo>
                    <a:lnTo>
                      <a:pt x="295" y="407"/>
                    </a:lnTo>
                    <a:lnTo>
                      <a:pt x="301" y="397"/>
                    </a:lnTo>
                    <a:lnTo>
                      <a:pt x="303" y="390"/>
                    </a:lnTo>
                    <a:lnTo>
                      <a:pt x="305" y="380"/>
                    </a:lnTo>
                    <a:lnTo>
                      <a:pt x="303" y="372"/>
                    </a:lnTo>
                    <a:lnTo>
                      <a:pt x="303" y="365"/>
                    </a:lnTo>
                    <a:lnTo>
                      <a:pt x="309" y="357"/>
                    </a:lnTo>
                    <a:lnTo>
                      <a:pt x="307" y="347"/>
                    </a:lnTo>
                    <a:lnTo>
                      <a:pt x="305" y="338"/>
                    </a:lnTo>
                    <a:lnTo>
                      <a:pt x="309" y="326"/>
                    </a:lnTo>
                    <a:lnTo>
                      <a:pt x="305" y="315"/>
                    </a:lnTo>
                    <a:lnTo>
                      <a:pt x="299" y="303"/>
                    </a:lnTo>
                    <a:lnTo>
                      <a:pt x="286" y="292"/>
                    </a:lnTo>
                    <a:lnTo>
                      <a:pt x="278" y="278"/>
                    </a:lnTo>
                    <a:lnTo>
                      <a:pt x="274" y="274"/>
                    </a:lnTo>
                    <a:lnTo>
                      <a:pt x="274" y="267"/>
                    </a:lnTo>
                    <a:lnTo>
                      <a:pt x="270" y="259"/>
                    </a:lnTo>
                    <a:lnTo>
                      <a:pt x="270" y="249"/>
                    </a:lnTo>
                    <a:lnTo>
                      <a:pt x="278" y="240"/>
                    </a:lnTo>
                    <a:lnTo>
                      <a:pt x="284" y="230"/>
                    </a:lnTo>
                    <a:lnTo>
                      <a:pt x="292" y="219"/>
                    </a:lnTo>
                    <a:lnTo>
                      <a:pt x="295" y="213"/>
                    </a:lnTo>
                    <a:lnTo>
                      <a:pt x="303" y="211"/>
                    </a:lnTo>
                    <a:lnTo>
                      <a:pt x="309" y="201"/>
                    </a:lnTo>
                    <a:lnTo>
                      <a:pt x="292" y="194"/>
                    </a:lnTo>
                    <a:lnTo>
                      <a:pt x="270" y="173"/>
                    </a:lnTo>
                    <a:lnTo>
                      <a:pt x="284" y="173"/>
                    </a:lnTo>
                    <a:lnTo>
                      <a:pt x="247" y="86"/>
                    </a:lnTo>
                    <a:lnTo>
                      <a:pt x="184" y="67"/>
                    </a:lnTo>
                    <a:lnTo>
                      <a:pt x="148" y="0"/>
                    </a:lnTo>
                    <a:lnTo>
                      <a:pt x="0" y="38"/>
                    </a:lnTo>
                    <a:lnTo>
                      <a:pt x="6" y="50"/>
                    </a:lnTo>
                    <a:lnTo>
                      <a:pt x="7" y="63"/>
                    </a:lnTo>
                    <a:lnTo>
                      <a:pt x="11" y="75"/>
                    </a:lnTo>
                    <a:lnTo>
                      <a:pt x="23" y="79"/>
                    </a:lnTo>
                    <a:lnTo>
                      <a:pt x="31" y="84"/>
                    </a:lnTo>
                    <a:lnTo>
                      <a:pt x="36" y="98"/>
                    </a:lnTo>
                    <a:lnTo>
                      <a:pt x="50" y="107"/>
                    </a:lnTo>
                    <a:lnTo>
                      <a:pt x="57" y="117"/>
                    </a:lnTo>
                    <a:lnTo>
                      <a:pt x="67" y="121"/>
                    </a:lnTo>
                    <a:lnTo>
                      <a:pt x="71" y="117"/>
                    </a:lnTo>
                    <a:lnTo>
                      <a:pt x="78" y="125"/>
                    </a:lnTo>
                    <a:lnTo>
                      <a:pt x="78" y="132"/>
                    </a:lnTo>
                    <a:lnTo>
                      <a:pt x="75" y="138"/>
                    </a:lnTo>
                    <a:lnTo>
                      <a:pt x="71" y="150"/>
                    </a:lnTo>
                    <a:lnTo>
                      <a:pt x="71" y="165"/>
                    </a:lnTo>
                    <a:lnTo>
                      <a:pt x="59" y="253"/>
                    </a:lnTo>
                    <a:lnTo>
                      <a:pt x="80" y="271"/>
                    </a:lnTo>
                    <a:lnTo>
                      <a:pt x="82" y="282"/>
                    </a:lnTo>
                    <a:lnTo>
                      <a:pt x="78" y="292"/>
                    </a:lnTo>
                    <a:lnTo>
                      <a:pt x="57" y="297"/>
                    </a:lnTo>
                    <a:lnTo>
                      <a:pt x="50" y="317"/>
                    </a:lnTo>
                    <a:lnTo>
                      <a:pt x="40" y="334"/>
                    </a:lnTo>
                    <a:lnTo>
                      <a:pt x="34" y="345"/>
                    </a:lnTo>
                    <a:lnTo>
                      <a:pt x="132" y="5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5" name="Freeform 418"/>
              <p:cNvSpPr>
                <a:spLocks/>
              </p:cNvSpPr>
              <p:nvPr/>
            </p:nvSpPr>
            <p:spPr bwMode="auto">
              <a:xfrm>
                <a:off x="2939" y="3155"/>
                <a:ext cx="201" cy="327"/>
              </a:xfrm>
              <a:custGeom>
                <a:avLst/>
                <a:gdLst>
                  <a:gd name="T0" fmla="*/ 1 w 309"/>
                  <a:gd name="T1" fmla="*/ 1 h 530"/>
                  <a:gd name="T2" fmla="*/ 2 w 309"/>
                  <a:gd name="T3" fmla="*/ 1 h 530"/>
                  <a:gd name="T4" fmla="*/ 2 w 309"/>
                  <a:gd name="T5" fmla="*/ 1 h 530"/>
                  <a:gd name="T6" fmla="*/ 2 w 309"/>
                  <a:gd name="T7" fmla="*/ 1 h 530"/>
                  <a:gd name="T8" fmla="*/ 2 w 309"/>
                  <a:gd name="T9" fmla="*/ 1 h 530"/>
                  <a:gd name="T10" fmla="*/ 2 w 309"/>
                  <a:gd name="T11" fmla="*/ 1 h 530"/>
                  <a:gd name="T12" fmla="*/ 2 w 309"/>
                  <a:gd name="T13" fmla="*/ 1 h 530"/>
                  <a:gd name="T14" fmla="*/ 2 w 309"/>
                  <a:gd name="T15" fmla="*/ 1 h 530"/>
                  <a:gd name="T16" fmla="*/ 2 w 309"/>
                  <a:gd name="T17" fmla="*/ 1 h 530"/>
                  <a:gd name="T18" fmla="*/ 2 w 309"/>
                  <a:gd name="T19" fmla="*/ 1 h 530"/>
                  <a:gd name="T20" fmla="*/ 2 w 309"/>
                  <a:gd name="T21" fmla="*/ 1 h 530"/>
                  <a:gd name="T22" fmla="*/ 2 w 309"/>
                  <a:gd name="T23" fmla="*/ 1 h 530"/>
                  <a:gd name="T24" fmla="*/ 2 w 309"/>
                  <a:gd name="T25" fmla="*/ 1 h 530"/>
                  <a:gd name="T26" fmla="*/ 2 w 309"/>
                  <a:gd name="T27" fmla="*/ 1 h 530"/>
                  <a:gd name="T28" fmla="*/ 2 w 309"/>
                  <a:gd name="T29" fmla="*/ 1 h 530"/>
                  <a:gd name="T30" fmla="*/ 2 w 309"/>
                  <a:gd name="T31" fmla="*/ 1 h 530"/>
                  <a:gd name="T32" fmla="*/ 2 w 309"/>
                  <a:gd name="T33" fmla="*/ 1 h 530"/>
                  <a:gd name="T34" fmla="*/ 2 w 309"/>
                  <a:gd name="T35" fmla="*/ 1 h 530"/>
                  <a:gd name="T36" fmla="*/ 2 w 309"/>
                  <a:gd name="T37" fmla="*/ 1 h 530"/>
                  <a:gd name="T38" fmla="*/ 2 w 309"/>
                  <a:gd name="T39" fmla="*/ 1 h 530"/>
                  <a:gd name="T40" fmla="*/ 2 w 309"/>
                  <a:gd name="T41" fmla="*/ 1 h 530"/>
                  <a:gd name="T42" fmla="*/ 2 w 309"/>
                  <a:gd name="T43" fmla="*/ 1 h 530"/>
                  <a:gd name="T44" fmla="*/ 2 w 309"/>
                  <a:gd name="T45" fmla="*/ 1 h 530"/>
                  <a:gd name="T46" fmla="*/ 1 w 309"/>
                  <a:gd name="T47" fmla="*/ 1 h 530"/>
                  <a:gd name="T48" fmla="*/ 1 w 309"/>
                  <a:gd name="T49" fmla="*/ 1 h 530"/>
                  <a:gd name="T50" fmla="*/ 2 w 309"/>
                  <a:gd name="T51" fmla="*/ 1 h 530"/>
                  <a:gd name="T52" fmla="*/ 2 w 309"/>
                  <a:gd name="T53" fmla="*/ 1 h 530"/>
                  <a:gd name="T54" fmla="*/ 2 w 309"/>
                  <a:gd name="T55" fmla="*/ 1 h 530"/>
                  <a:gd name="T56" fmla="*/ 2 w 309"/>
                  <a:gd name="T57" fmla="*/ 1 h 530"/>
                  <a:gd name="T58" fmla="*/ 2 w 309"/>
                  <a:gd name="T59" fmla="*/ 1 h 530"/>
                  <a:gd name="T60" fmla="*/ 2 w 309"/>
                  <a:gd name="T61" fmla="*/ 1 h 530"/>
                  <a:gd name="T62" fmla="*/ 2 w 309"/>
                  <a:gd name="T63" fmla="*/ 1 h 530"/>
                  <a:gd name="T64" fmla="*/ 1 w 309"/>
                  <a:gd name="T65" fmla="*/ 1 h 530"/>
                  <a:gd name="T66" fmla="*/ 2 w 309"/>
                  <a:gd name="T67" fmla="*/ 1 h 530"/>
                  <a:gd name="T68" fmla="*/ 1 w 309"/>
                  <a:gd name="T69" fmla="*/ 1 h 530"/>
                  <a:gd name="T70" fmla="*/ 1 w 309"/>
                  <a:gd name="T71" fmla="*/ 1 h 530"/>
                  <a:gd name="T72" fmla="*/ 1 w 309"/>
                  <a:gd name="T73" fmla="*/ 0 h 530"/>
                  <a:gd name="T74" fmla="*/ 0 w 309"/>
                  <a:gd name="T75" fmla="*/ 1 h 530"/>
                  <a:gd name="T76" fmla="*/ 1 w 309"/>
                  <a:gd name="T77" fmla="*/ 1 h 530"/>
                  <a:gd name="T78" fmla="*/ 1 w 309"/>
                  <a:gd name="T79" fmla="*/ 1 h 530"/>
                  <a:gd name="T80" fmla="*/ 1 w 309"/>
                  <a:gd name="T81" fmla="*/ 1 h 530"/>
                  <a:gd name="T82" fmla="*/ 1 w 309"/>
                  <a:gd name="T83" fmla="*/ 1 h 530"/>
                  <a:gd name="T84" fmla="*/ 1 w 309"/>
                  <a:gd name="T85" fmla="*/ 1 h 530"/>
                  <a:gd name="T86" fmla="*/ 1 w 309"/>
                  <a:gd name="T87" fmla="*/ 1 h 530"/>
                  <a:gd name="T88" fmla="*/ 1 w 309"/>
                  <a:gd name="T89" fmla="*/ 1 h 530"/>
                  <a:gd name="T90" fmla="*/ 1 w 309"/>
                  <a:gd name="T91" fmla="*/ 1 h 530"/>
                  <a:gd name="T92" fmla="*/ 1 w 309"/>
                  <a:gd name="T93" fmla="*/ 1 h 530"/>
                  <a:gd name="T94" fmla="*/ 1 w 309"/>
                  <a:gd name="T95" fmla="*/ 1 h 530"/>
                  <a:gd name="T96" fmla="*/ 1 w 309"/>
                  <a:gd name="T97" fmla="*/ 1 h 530"/>
                  <a:gd name="T98" fmla="*/ 1 w 309"/>
                  <a:gd name="T99" fmla="*/ 1 h 530"/>
                  <a:gd name="T100" fmla="*/ 1 w 309"/>
                  <a:gd name="T101" fmla="*/ 1 h 530"/>
                  <a:gd name="T102" fmla="*/ 1 w 309"/>
                  <a:gd name="T103" fmla="*/ 1 h 530"/>
                  <a:gd name="T104" fmla="*/ 1 w 309"/>
                  <a:gd name="T105" fmla="*/ 1 h 530"/>
                  <a:gd name="T106" fmla="*/ 1 w 309"/>
                  <a:gd name="T107" fmla="*/ 1 h 530"/>
                  <a:gd name="T108" fmla="*/ 1 w 309"/>
                  <a:gd name="T109" fmla="*/ 1 h 530"/>
                  <a:gd name="T110" fmla="*/ 1 w 309"/>
                  <a:gd name="T111" fmla="*/ 1 h 530"/>
                  <a:gd name="T112" fmla="*/ 1 w 309"/>
                  <a:gd name="T113" fmla="*/ 1 h 530"/>
                  <a:gd name="T114" fmla="*/ 1 w 309"/>
                  <a:gd name="T115" fmla="*/ 1 h 530"/>
                  <a:gd name="T116" fmla="*/ 1 w 309"/>
                  <a:gd name="T117" fmla="*/ 1 h 530"/>
                  <a:gd name="T118" fmla="*/ 1 w 309"/>
                  <a:gd name="T119" fmla="*/ 1 h 530"/>
                  <a:gd name="T120" fmla="*/ 1 w 309"/>
                  <a:gd name="T121" fmla="*/ 1 h 530"/>
                  <a:gd name="T122" fmla="*/ 1 w 309"/>
                  <a:gd name="T123" fmla="*/ 1 h 53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09"/>
                  <a:gd name="T187" fmla="*/ 0 h 530"/>
                  <a:gd name="T188" fmla="*/ 309 w 309"/>
                  <a:gd name="T189" fmla="*/ 530 h 53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09" h="530">
                    <a:moveTo>
                      <a:pt x="132" y="530"/>
                    </a:moveTo>
                    <a:lnTo>
                      <a:pt x="305" y="472"/>
                    </a:lnTo>
                    <a:lnTo>
                      <a:pt x="297" y="461"/>
                    </a:lnTo>
                    <a:lnTo>
                      <a:pt x="293" y="447"/>
                    </a:lnTo>
                    <a:lnTo>
                      <a:pt x="288" y="438"/>
                    </a:lnTo>
                    <a:lnTo>
                      <a:pt x="286" y="428"/>
                    </a:lnTo>
                    <a:lnTo>
                      <a:pt x="292" y="418"/>
                    </a:lnTo>
                    <a:lnTo>
                      <a:pt x="295" y="407"/>
                    </a:lnTo>
                    <a:lnTo>
                      <a:pt x="301" y="397"/>
                    </a:lnTo>
                    <a:lnTo>
                      <a:pt x="303" y="390"/>
                    </a:lnTo>
                    <a:lnTo>
                      <a:pt x="305" y="380"/>
                    </a:lnTo>
                    <a:lnTo>
                      <a:pt x="303" y="372"/>
                    </a:lnTo>
                    <a:lnTo>
                      <a:pt x="303" y="365"/>
                    </a:lnTo>
                    <a:lnTo>
                      <a:pt x="309" y="357"/>
                    </a:lnTo>
                    <a:lnTo>
                      <a:pt x="307" y="347"/>
                    </a:lnTo>
                    <a:lnTo>
                      <a:pt x="305" y="338"/>
                    </a:lnTo>
                    <a:lnTo>
                      <a:pt x="309" y="326"/>
                    </a:lnTo>
                    <a:lnTo>
                      <a:pt x="305" y="315"/>
                    </a:lnTo>
                    <a:lnTo>
                      <a:pt x="299" y="303"/>
                    </a:lnTo>
                    <a:lnTo>
                      <a:pt x="286" y="292"/>
                    </a:lnTo>
                    <a:lnTo>
                      <a:pt x="278" y="278"/>
                    </a:lnTo>
                    <a:lnTo>
                      <a:pt x="274" y="274"/>
                    </a:lnTo>
                    <a:lnTo>
                      <a:pt x="274" y="267"/>
                    </a:lnTo>
                    <a:lnTo>
                      <a:pt x="270" y="259"/>
                    </a:lnTo>
                    <a:lnTo>
                      <a:pt x="270" y="249"/>
                    </a:lnTo>
                    <a:lnTo>
                      <a:pt x="278" y="240"/>
                    </a:lnTo>
                    <a:lnTo>
                      <a:pt x="284" y="230"/>
                    </a:lnTo>
                    <a:lnTo>
                      <a:pt x="292" y="219"/>
                    </a:lnTo>
                    <a:lnTo>
                      <a:pt x="295" y="213"/>
                    </a:lnTo>
                    <a:lnTo>
                      <a:pt x="303" y="211"/>
                    </a:lnTo>
                    <a:lnTo>
                      <a:pt x="309" y="201"/>
                    </a:lnTo>
                    <a:lnTo>
                      <a:pt x="292" y="194"/>
                    </a:lnTo>
                    <a:lnTo>
                      <a:pt x="270" y="173"/>
                    </a:lnTo>
                    <a:lnTo>
                      <a:pt x="284" y="173"/>
                    </a:lnTo>
                    <a:lnTo>
                      <a:pt x="247" y="86"/>
                    </a:lnTo>
                    <a:lnTo>
                      <a:pt x="184" y="67"/>
                    </a:lnTo>
                    <a:lnTo>
                      <a:pt x="148" y="0"/>
                    </a:lnTo>
                    <a:lnTo>
                      <a:pt x="0" y="38"/>
                    </a:lnTo>
                    <a:lnTo>
                      <a:pt x="6" y="50"/>
                    </a:lnTo>
                    <a:lnTo>
                      <a:pt x="7" y="63"/>
                    </a:lnTo>
                    <a:lnTo>
                      <a:pt x="11" y="75"/>
                    </a:lnTo>
                    <a:lnTo>
                      <a:pt x="23" y="79"/>
                    </a:lnTo>
                    <a:lnTo>
                      <a:pt x="31" y="84"/>
                    </a:lnTo>
                    <a:lnTo>
                      <a:pt x="36" y="98"/>
                    </a:lnTo>
                    <a:lnTo>
                      <a:pt x="50" y="107"/>
                    </a:lnTo>
                    <a:lnTo>
                      <a:pt x="57" y="117"/>
                    </a:lnTo>
                    <a:lnTo>
                      <a:pt x="67" y="121"/>
                    </a:lnTo>
                    <a:lnTo>
                      <a:pt x="71" y="117"/>
                    </a:lnTo>
                    <a:lnTo>
                      <a:pt x="78" y="125"/>
                    </a:lnTo>
                    <a:lnTo>
                      <a:pt x="78" y="132"/>
                    </a:lnTo>
                    <a:lnTo>
                      <a:pt x="75" y="138"/>
                    </a:lnTo>
                    <a:lnTo>
                      <a:pt x="71" y="150"/>
                    </a:lnTo>
                    <a:lnTo>
                      <a:pt x="71" y="165"/>
                    </a:lnTo>
                    <a:lnTo>
                      <a:pt x="59" y="253"/>
                    </a:lnTo>
                    <a:lnTo>
                      <a:pt x="80" y="271"/>
                    </a:lnTo>
                    <a:lnTo>
                      <a:pt x="82" y="282"/>
                    </a:lnTo>
                    <a:lnTo>
                      <a:pt x="78" y="292"/>
                    </a:lnTo>
                    <a:lnTo>
                      <a:pt x="57" y="297"/>
                    </a:lnTo>
                    <a:lnTo>
                      <a:pt x="50" y="317"/>
                    </a:lnTo>
                    <a:lnTo>
                      <a:pt x="40" y="334"/>
                    </a:lnTo>
                    <a:lnTo>
                      <a:pt x="34" y="345"/>
                    </a:lnTo>
                    <a:lnTo>
                      <a:pt x="132" y="53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6" name="Freeform 419"/>
              <p:cNvSpPr>
                <a:spLocks/>
              </p:cNvSpPr>
              <p:nvPr/>
            </p:nvSpPr>
            <p:spPr bwMode="auto">
              <a:xfrm>
                <a:off x="2869" y="2768"/>
                <a:ext cx="395" cy="496"/>
              </a:xfrm>
              <a:custGeom>
                <a:avLst/>
                <a:gdLst>
                  <a:gd name="T0" fmla="*/ 2 w 611"/>
                  <a:gd name="T1" fmla="*/ 2 h 805"/>
                  <a:gd name="T2" fmla="*/ 1 w 611"/>
                  <a:gd name="T3" fmla="*/ 2 h 805"/>
                  <a:gd name="T4" fmla="*/ 1 w 611"/>
                  <a:gd name="T5" fmla="*/ 2 h 805"/>
                  <a:gd name="T6" fmla="*/ 1 w 611"/>
                  <a:gd name="T7" fmla="*/ 2 h 805"/>
                  <a:gd name="T8" fmla="*/ 1 w 611"/>
                  <a:gd name="T9" fmla="*/ 2 h 805"/>
                  <a:gd name="T10" fmla="*/ 1 w 611"/>
                  <a:gd name="T11" fmla="*/ 1 h 805"/>
                  <a:gd name="T12" fmla="*/ 1 w 611"/>
                  <a:gd name="T13" fmla="*/ 1 h 805"/>
                  <a:gd name="T14" fmla="*/ 1 w 611"/>
                  <a:gd name="T15" fmla="*/ 1 h 805"/>
                  <a:gd name="T16" fmla="*/ 1 w 611"/>
                  <a:gd name="T17" fmla="*/ 1 h 805"/>
                  <a:gd name="T18" fmla="*/ 1 w 611"/>
                  <a:gd name="T19" fmla="*/ 1 h 805"/>
                  <a:gd name="T20" fmla="*/ 1 w 611"/>
                  <a:gd name="T21" fmla="*/ 1 h 805"/>
                  <a:gd name="T22" fmla="*/ 1 w 611"/>
                  <a:gd name="T23" fmla="*/ 1 h 805"/>
                  <a:gd name="T24" fmla="*/ 1 w 611"/>
                  <a:gd name="T25" fmla="*/ 1 h 805"/>
                  <a:gd name="T26" fmla="*/ 1 w 611"/>
                  <a:gd name="T27" fmla="*/ 1 h 805"/>
                  <a:gd name="T28" fmla="*/ 1 w 611"/>
                  <a:gd name="T29" fmla="*/ 1 h 805"/>
                  <a:gd name="T30" fmla="*/ 1 w 611"/>
                  <a:gd name="T31" fmla="*/ 1 h 805"/>
                  <a:gd name="T32" fmla="*/ 1 w 611"/>
                  <a:gd name="T33" fmla="*/ 1 h 805"/>
                  <a:gd name="T34" fmla="*/ 2 w 611"/>
                  <a:gd name="T35" fmla="*/ 1 h 805"/>
                  <a:gd name="T36" fmla="*/ 2 w 611"/>
                  <a:gd name="T37" fmla="*/ 1 h 805"/>
                  <a:gd name="T38" fmla="*/ 3 w 611"/>
                  <a:gd name="T39" fmla="*/ 1 h 805"/>
                  <a:gd name="T40" fmla="*/ 3 w 611"/>
                  <a:gd name="T41" fmla="*/ 1 h 805"/>
                  <a:gd name="T42" fmla="*/ 3 w 611"/>
                  <a:gd name="T43" fmla="*/ 1 h 805"/>
                  <a:gd name="T44" fmla="*/ 3 w 611"/>
                  <a:gd name="T45" fmla="*/ 1 h 805"/>
                  <a:gd name="T46" fmla="*/ 3 w 611"/>
                  <a:gd name="T47" fmla="*/ 1 h 805"/>
                  <a:gd name="T48" fmla="*/ 3 w 611"/>
                  <a:gd name="T49" fmla="*/ 1 h 805"/>
                  <a:gd name="T50" fmla="*/ 3 w 611"/>
                  <a:gd name="T51" fmla="*/ 2 h 805"/>
                  <a:gd name="T52" fmla="*/ 3 w 611"/>
                  <a:gd name="T53" fmla="*/ 2 h 805"/>
                  <a:gd name="T54" fmla="*/ 3 w 611"/>
                  <a:gd name="T55" fmla="*/ 2 h 805"/>
                  <a:gd name="T56" fmla="*/ 3 w 611"/>
                  <a:gd name="T57" fmla="*/ 2 h 805"/>
                  <a:gd name="T58" fmla="*/ 3 w 611"/>
                  <a:gd name="T59" fmla="*/ 2 h 805"/>
                  <a:gd name="T60" fmla="*/ 3 w 611"/>
                  <a:gd name="T61" fmla="*/ 2 h 805"/>
                  <a:gd name="T62" fmla="*/ 3 w 611"/>
                  <a:gd name="T63" fmla="*/ 2 h 805"/>
                  <a:gd name="T64" fmla="*/ 3 w 611"/>
                  <a:gd name="T65" fmla="*/ 2 h 805"/>
                  <a:gd name="T66" fmla="*/ 3 w 611"/>
                  <a:gd name="T67" fmla="*/ 2 h 805"/>
                  <a:gd name="T68" fmla="*/ 3 w 611"/>
                  <a:gd name="T69" fmla="*/ 2 h 805"/>
                  <a:gd name="T70" fmla="*/ 3 w 611"/>
                  <a:gd name="T71" fmla="*/ 2 h 805"/>
                  <a:gd name="T72" fmla="*/ 3 w 611"/>
                  <a:gd name="T73" fmla="*/ 2 h 805"/>
                  <a:gd name="T74" fmla="*/ 3 w 611"/>
                  <a:gd name="T75" fmla="*/ 2 h 805"/>
                  <a:gd name="T76" fmla="*/ 3 w 611"/>
                  <a:gd name="T77" fmla="*/ 2 h 805"/>
                  <a:gd name="T78" fmla="*/ 3 w 611"/>
                  <a:gd name="T79" fmla="*/ 2 h 805"/>
                  <a:gd name="T80" fmla="*/ 2 w 611"/>
                  <a:gd name="T81" fmla="*/ 2 h 80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11"/>
                  <a:gd name="T124" fmla="*/ 0 h 805"/>
                  <a:gd name="T125" fmla="*/ 611 w 611"/>
                  <a:gd name="T126" fmla="*/ 805 h 805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11" h="805">
                    <a:moveTo>
                      <a:pt x="394" y="801"/>
                    </a:moveTo>
                    <a:lnTo>
                      <a:pt x="357" y="714"/>
                    </a:lnTo>
                    <a:lnTo>
                      <a:pt x="294" y="695"/>
                    </a:lnTo>
                    <a:lnTo>
                      <a:pt x="258" y="628"/>
                    </a:lnTo>
                    <a:lnTo>
                      <a:pt x="110" y="666"/>
                    </a:lnTo>
                    <a:lnTo>
                      <a:pt x="108" y="655"/>
                    </a:lnTo>
                    <a:lnTo>
                      <a:pt x="108" y="643"/>
                    </a:lnTo>
                    <a:lnTo>
                      <a:pt x="114" y="638"/>
                    </a:lnTo>
                    <a:lnTo>
                      <a:pt x="110" y="632"/>
                    </a:lnTo>
                    <a:lnTo>
                      <a:pt x="102" y="626"/>
                    </a:lnTo>
                    <a:lnTo>
                      <a:pt x="102" y="601"/>
                    </a:lnTo>
                    <a:lnTo>
                      <a:pt x="102" y="580"/>
                    </a:lnTo>
                    <a:lnTo>
                      <a:pt x="108" y="572"/>
                    </a:lnTo>
                    <a:lnTo>
                      <a:pt x="110" y="563"/>
                    </a:lnTo>
                    <a:lnTo>
                      <a:pt x="106" y="549"/>
                    </a:lnTo>
                    <a:lnTo>
                      <a:pt x="96" y="544"/>
                    </a:lnTo>
                    <a:lnTo>
                      <a:pt x="89" y="536"/>
                    </a:lnTo>
                    <a:lnTo>
                      <a:pt x="77" y="528"/>
                    </a:lnTo>
                    <a:lnTo>
                      <a:pt x="73" y="524"/>
                    </a:lnTo>
                    <a:lnTo>
                      <a:pt x="116" y="503"/>
                    </a:lnTo>
                    <a:lnTo>
                      <a:pt x="64" y="363"/>
                    </a:lnTo>
                    <a:lnTo>
                      <a:pt x="50" y="357"/>
                    </a:lnTo>
                    <a:lnTo>
                      <a:pt x="45" y="342"/>
                    </a:lnTo>
                    <a:lnTo>
                      <a:pt x="4" y="365"/>
                    </a:lnTo>
                    <a:lnTo>
                      <a:pt x="0" y="350"/>
                    </a:lnTo>
                    <a:lnTo>
                      <a:pt x="45" y="290"/>
                    </a:lnTo>
                    <a:lnTo>
                      <a:pt x="71" y="225"/>
                    </a:lnTo>
                    <a:lnTo>
                      <a:pt x="137" y="206"/>
                    </a:lnTo>
                    <a:lnTo>
                      <a:pt x="116" y="100"/>
                    </a:lnTo>
                    <a:lnTo>
                      <a:pt x="137" y="85"/>
                    </a:lnTo>
                    <a:lnTo>
                      <a:pt x="119" y="48"/>
                    </a:lnTo>
                    <a:lnTo>
                      <a:pt x="160" y="2"/>
                    </a:lnTo>
                    <a:lnTo>
                      <a:pt x="202" y="0"/>
                    </a:lnTo>
                    <a:lnTo>
                      <a:pt x="250" y="6"/>
                    </a:lnTo>
                    <a:lnTo>
                      <a:pt x="307" y="16"/>
                    </a:lnTo>
                    <a:lnTo>
                      <a:pt x="367" y="31"/>
                    </a:lnTo>
                    <a:lnTo>
                      <a:pt x="400" y="48"/>
                    </a:lnTo>
                    <a:lnTo>
                      <a:pt x="400" y="156"/>
                    </a:lnTo>
                    <a:lnTo>
                      <a:pt x="446" y="292"/>
                    </a:lnTo>
                    <a:lnTo>
                      <a:pt x="547" y="331"/>
                    </a:lnTo>
                    <a:lnTo>
                      <a:pt x="544" y="373"/>
                    </a:lnTo>
                    <a:lnTo>
                      <a:pt x="519" y="380"/>
                    </a:lnTo>
                    <a:lnTo>
                      <a:pt x="488" y="544"/>
                    </a:lnTo>
                    <a:lnTo>
                      <a:pt x="544" y="572"/>
                    </a:lnTo>
                    <a:lnTo>
                      <a:pt x="590" y="572"/>
                    </a:lnTo>
                    <a:lnTo>
                      <a:pt x="588" y="580"/>
                    </a:lnTo>
                    <a:lnTo>
                      <a:pt x="584" y="590"/>
                    </a:lnTo>
                    <a:lnTo>
                      <a:pt x="588" y="597"/>
                    </a:lnTo>
                    <a:lnTo>
                      <a:pt x="597" y="597"/>
                    </a:lnTo>
                    <a:lnTo>
                      <a:pt x="603" y="605"/>
                    </a:lnTo>
                    <a:lnTo>
                      <a:pt x="603" y="616"/>
                    </a:lnTo>
                    <a:lnTo>
                      <a:pt x="592" y="620"/>
                    </a:lnTo>
                    <a:lnTo>
                      <a:pt x="592" y="630"/>
                    </a:lnTo>
                    <a:lnTo>
                      <a:pt x="586" y="663"/>
                    </a:lnTo>
                    <a:lnTo>
                      <a:pt x="611" y="672"/>
                    </a:lnTo>
                    <a:lnTo>
                      <a:pt x="609" y="682"/>
                    </a:lnTo>
                    <a:lnTo>
                      <a:pt x="601" y="695"/>
                    </a:lnTo>
                    <a:lnTo>
                      <a:pt x="593" y="699"/>
                    </a:lnTo>
                    <a:lnTo>
                      <a:pt x="586" y="705"/>
                    </a:lnTo>
                    <a:lnTo>
                      <a:pt x="576" y="712"/>
                    </a:lnTo>
                    <a:lnTo>
                      <a:pt x="586" y="718"/>
                    </a:lnTo>
                    <a:lnTo>
                      <a:pt x="576" y="728"/>
                    </a:lnTo>
                    <a:lnTo>
                      <a:pt x="568" y="735"/>
                    </a:lnTo>
                    <a:lnTo>
                      <a:pt x="559" y="739"/>
                    </a:lnTo>
                    <a:lnTo>
                      <a:pt x="559" y="747"/>
                    </a:lnTo>
                    <a:lnTo>
                      <a:pt x="551" y="751"/>
                    </a:lnTo>
                    <a:lnTo>
                      <a:pt x="545" y="760"/>
                    </a:lnTo>
                    <a:lnTo>
                      <a:pt x="540" y="762"/>
                    </a:lnTo>
                    <a:lnTo>
                      <a:pt x="530" y="760"/>
                    </a:lnTo>
                    <a:lnTo>
                      <a:pt x="526" y="764"/>
                    </a:lnTo>
                    <a:lnTo>
                      <a:pt x="526" y="770"/>
                    </a:lnTo>
                    <a:lnTo>
                      <a:pt x="522" y="772"/>
                    </a:lnTo>
                    <a:lnTo>
                      <a:pt x="515" y="772"/>
                    </a:lnTo>
                    <a:lnTo>
                      <a:pt x="507" y="778"/>
                    </a:lnTo>
                    <a:lnTo>
                      <a:pt x="507" y="783"/>
                    </a:lnTo>
                    <a:lnTo>
                      <a:pt x="507" y="793"/>
                    </a:lnTo>
                    <a:lnTo>
                      <a:pt x="503" y="801"/>
                    </a:lnTo>
                    <a:lnTo>
                      <a:pt x="486" y="801"/>
                    </a:lnTo>
                    <a:lnTo>
                      <a:pt x="474" y="805"/>
                    </a:lnTo>
                    <a:lnTo>
                      <a:pt x="461" y="801"/>
                    </a:lnTo>
                    <a:lnTo>
                      <a:pt x="453" y="801"/>
                    </a:lnTo>
                    <a:lnTo>
                      <a:pt x="394" y="80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7" name="Freeform 420"/>
              <p:cNvSpPr>
                <a:spLocks/>
              </p:cNvSpPr>
              <p:nvPr/>
            </p:nvSpPr>
            <p:spPr bwMode="auto">
              <a:xfrm>
                <a:off x="2869" y="2768"/>
                <a:ext cx="395" cy="496"/>
              </a:xfrm>
              <a:custGeom>
                <a:avLst/>
                <a:gdLst>
                  <a:gd name="T0" fmla="*/ 2 w 611"/>
                  <a:gd name="T1" fmla="*/ 2 h 805"/>
                  <a:gd name="T2" fmla="*/ 1 w 611"/>
                  <a:gd name="T3" fmla="*/ 2 h 805"/>
                  <a:gd name="T4" fmla="*/ 1 w 611"/>
                  <a:gd name="T5" fmla="*/ 2 h 805"/>
                  <a:gd name="T6" fmla="*/ 1 w 611"/>
                  <a:gd name="T7" fmla="*/ 2 h 805"/>
                  <a:gd name="T8" fmla="*/ 1 w 611"/>
                  <a:gd name="T9" fmla="*/ 2 h 805"/>
                  <a:gd name="T10" fmla="*/ 1 w 611"/>
                  <a:gd name="T11" fmla="*/ 1 h 805"/>
                  <a:gd name="T12" fmla="*/ 1 w 611"/>
                  <a:gd name="T13" fmla="*/ 1 h 805"/>
                  <a:gd name="T14" fmla="*/ 1 w 611"/>
                  <a:gd name="T15" fmla="*/ 1 h 805"/>
                  <a:gd name="T16" fmla="*/ 1 w 611"/>
                  <a:gd name="T17" fmla="*/ 1 h 805"/>
                  <a:gd name="T18" fmla="*/ 1 w 611"/>
                  <a:gd name="T19" fmla="*/ 1 h 805"/>
                  <a:gd name="T20" fmla="*/ 1 w 611"/>
                  <a:gd name="T21" fmla="*/ 1 h 805"/>
                  <a:gd name="T22" fmla="*/ 1 w 611"/>
                  <a:gd name="T23" fmla="*/ 1 h 805"/>
                  <a:gd name="T24" fmla="*/ 1 w 611"/>
                  <a:gd name="T25" fmla="*/ 1 h 805"/>
                  <a:gd name="T26" fmla="*/ 1 w 611"/>
                  <a:gd name="T27" fmla="*/ 1 h 805"/>
                  <a:gd name="T28" fmla="*/ 1 w 611"/>
                  <a:gd name="T29" fmla="*/ 1 h 805"/>
                  <a:gd name="T30" fmla="*/ 1 w 611"/>
                  <a:gd name="T31" fmla="*/ 1 h 805"/>
                  <a:gd name="T32" fmla="*/ 1 w 611"/>
                  <a:gd name="T33" fmla="*/ 1 h 805"/>
                  <a:gd name="T34" fmla="*/ 2 w 611"/>
                  <a:gd name="T35" fmla="*/ 1 h 805"/>
                  <a:gd name="T36" fmla="*/ 2 w 611"/>
                  <a:gd name="T37" fmla="*/ 1 h 805"/>
                  <a:gd name="T38" fmla="*/ 3 w 611"/>
                  <a:gd name="T39" fmla="*/ 1 h 805"/>
                  <a:gd name="T40" fmla="*/ 3 w 611"/>
                  <a:gd name="T41" fmla="*/ 1 h 805"/>
                  <a:gd name="T42" fmla="*/ 3 w 611"/>
                  <a:gd name="T43" fmla="*/ 1 h 805"/>
                  <a:gd name="T44" fmla="*/ 3 w 611"/>
                  <a:gd name="T45" fmla="*/ 1 h 805"/>
                  <a:gd name="T46" fmla="*/ 3 w 611"/>
                  <a:gd name="T47" fmla="*/ 1 h 805"/>
                  <a:gd name="T48" fmla="*/ 3 w 611"/>
                  <a:gd name="T49" fmla="*/ 1 h 805"/>
                  <a:gd name="T50" fmla="*/ 3 w 611"/>
                  <a:gd name="T51" fmla="*/ 2 h 805"/>
                  <a:gd name="T52" fmla="*/ 3 w 611"/>
                  <a:gd name="T53" fmla="*/ 2 h 805"/>
                  <a:gd name="T54" fmla="*/ 3 w 611"/>
                  <a:gd name="T55" fmla="*/ 2 h 805"/>
                  <a:gd name="T56" fmla="*/ 3 w 611"/>
                  <a:gd name="T57" fmla="*/ 2 h 805"/>
                  <a:gd name="T58" fmla="*/ 3 w 611"/>
                  <a:gd name="T59" fmla="*/ 2 h 805"/>
                  <a:gd name="T60" fmla="*/ 3 w 611"/>
                  <a:gd name="T61" fmla="*/ 2 h 805"/>
                  <a:gd name="T62" fmla="*/ 3 w 611"/>
                  <a:gd name="T63" fmla="*/ 2 h 805"/>
                  <a:gd name="T64" fmla="*/ 3 w 611"/>
                  <a:gd name="T65" fmla="*/ 2 h 805"/>
                  <a:gd name="T66" fmla="*/ 3 w 611"/>
                  <a:gd name="T67" fmla="*/ 2 h 805"/>
                  <a:gd name="T68" fmla="*/ 3 w 611"/>
                  <a:gd name="T69" fmla="*/ 2 h 805"/>
                  <a:gd name="T70" fmla="*/ 3 w 611"/>
                  <a:gd name="T71" fmla="*/ 2 h 805"/>
                  <a:gd name="T72" fmla="*/ 3 w 611"/>
                  <a:gd name="T73" fmla="*/ 2 h 805"/>
                  <a:gd name="T74" fmla="*/ 3 w 611"/>
                  <a:gd name="T75" fmla="*/ 2 h 805"/>
                  <a:gd name="T76" fmla="*/ 3 w 611"/>
                  <a:gd name="T77" fmla="*/ 2 h 805"/>
                  <a:gd name="T78" fmla="*/ 3 w 611"/>
                  <a:gd name="T79" fmla="*/ 2 h 805"/>
                  <a:gd name="T80" fmla="*/ 2 w 611"/>
                  <a:gd name="T81" fmla="*/ 2 h 80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11"/>
                  <a:gd name="T124" fmla="*/ 0 h 805"/>
                  <a:gd name="T125" fmla="*/ 611 w 611"/>
                  <a:gd name="T126" fmla="*/ 805 h 805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11" h="805">
                    <a:moveTo>
                      <a:pt x="394" y="801"/>
                    </a:moveTo>
                    <a:lnTo>
                      <a:pt x="357" y="714"/>
                    </a:lnTo>
                    <a:lnTo>
                      <a:pt x="294" y="695"/>
                    </a:lnTo>
                    <a:lnTo>
                      <a:pt x="258" y="628"/>
                    </a:lnTo>
                    <a:lnTo>
                      <a:pt x="110" y="666"/>
                    </a:lnTo>
                    <a:lnTo>
                      <a:pt x="108" y="655"/>
                    </a:lnTo>
                    <a:lnTo>
                      <a:pt x="108" y="643"/>
                    </a:lnTo>
                    <a:lnTo>
                      <a:pt x="114" y="638"/>
                    </a:lnTo>
                    <a:lnTo>
                      <a:pt x="110" y="632"/>
                    </a:lnTo>
                    <a:lnTo>
                      <a:pt x="102" y="626"/>
                    </a:lnTo>
                    <a:lnTo>
                      <a:pt x="102" y="601"/>
                    </a:lnTo>
                    <a:lnTo>
                      <a:pt x="102" y="580"/>
                    </a:lnTo>
                    <a:lnTo>
                      <a:pt x="108" y="572"/>
                    </a:lnTo>
                    <a:lnTo>
                      <a:pt x="110" y="563"/>
                    </a:lnTo>
                    <a:lnTo>
                      <a:pt x="106" y="549"/>
                    </a:lnTo>
                    <a:lnTo>
                      <a:pt x="96" y="544"/>
                    </a:lnTo>
                    <a:lnTo>
                      <a:pt x="89" y="536"/>
                    </a:lnTo>
                    <a:lnTo>
                      <a:pt x="77" y="528"/>
                    </a:lnTo>
                    <a:lnTo>
                      <a:pt x="73" y="524"/>
                    </a:lnTo>
                    <a:lnTo>
                      <a:pt x="116" y="503"/>
                    </a:lnTo>
                    <a:lnTo>
                      <a:pt x="64" y="363"/>
                    </a:lnTo>
                    <a:lnTo>
                      <a:pt x="50" y="357"/>
                    </a:lnTo>
                    <a:lnTo>
                      <a:pt x="45" y="342"/>
                    </a:lnTo>
                    <a:lnTo>
                      <a:pt x="4" y="365"/>
                    </a:lnTo>
                    <a:lnTo>
                      <a:pt x="0" y="350"/>
                    </a:lnTo>
                    <a:lnTo>
                      <a:pt x="45" y="290"/>
                    </a:lnTo>
                    <a:lnTo>
                      <a:pt x="71" y="225"/>
                    </a:lnTo>
                    <a:lnTo>
                      <a:pt x="137" y="206"/>
                    </a:lnTo>
                    <a:lnTo>
                      <a:pt x="116" y="100"/>
                    </a:lnTo>
                    <a:lnTo>
                      <a:pt x="137" y="85"/>
                    </a:lnTo>
                    <a:lnTo>
                      <a:pt x="119" y="48"/>
                    </a:lnTo>
                    <a:lnTo>
                      <a:pt x="160" y="2"/>
                    </a:lnTo>
                    <a:lnTo>
                      <a:pt x="202" y="0"/>
                    </a:lnTo>
                    <a:lnTo>
                      <a:pt x="250" y="6"/>
                    </a:lnTo>
                    <a:lnTo>
                      <a:pt x="307" y="16"/>
                    </a:lnTo>
                    <a:lnTo>
                      <a:pt x="367" y="31"/>
                    </a:lnTo>
                    <a:lnTo>
                      <a:pt x="400" y="48"/>
                    </a:lnTo>
                    <a:lnTo>
                      <a:pt x="400" y="156"/>
                    </a:lnTo>
                    <a:lnTo>
                      <a:pt x="446" y="292"/>
                    </a:lnTo>
                    <a:lnTo>
                      <a:pt x="547" y="331"/>
                    </a:lnTo>
                    <a:lnTo>
                      <a:pt x="544" y="373"/>
                    </a:lnTo>
                    <a:lnTo>
                      <a:pt x="519" y="380"/>
                    </a:lnTo>
                    <a:lnTo>
                      <a:pt x="488" y="544"/>
                    </a:lnTo>
                    <a:lnTo>
                      <a:pt x="544" y="572"/>
                    </a:lnTo>
                    <a:lnTo>
                      <a:pt x="590" y="572"/>
                    </a:lnTo>
                    <a:lnTo>
                      <a:pt x="588" y="580"/>
                    </a:lnTo>
                    <a:lnTo>
                      <a:pt x="584" y="590"/>
                    </a:lnTo>
                    <a:lnTo>
                      <a:pt x="588" y="597"/>
                    </a:lnTo>
                    <a:lnTo>
                      <a:pt x="597" y="597"/>
                    </a:lnTo>
                    <a:lnTo>
                      <a:pt x="603" y="605"/>
                    </a:lnTo>
                    <a:lnTo>
                      <a:pt x="603" y="616"/>
                    </a:lnTo>
                    <a:lnTo>
                      <a:pt x="592" y="620"/>
                    </a:lnTo>
                    <a:lnTo>
                      <a:pt x="592" y="630"/>
                    </a:lnTo>
                    <a:lnTo>
                      <a:pt x="586" y="663"/>
                    </a:lnTo>
                    <a:lnTo>
                      <a:pt x="611" y="672"/>
                    </a:lnTo>
                    <a:lnTo>
                      <a:pt x="609" y="682"/>
                    </a:lnTo>
                    <a:lnTo>
                      <a:pt x="601" y="695"/>
                    </a:lnTo>
                    <a:lnTo>
                      <a:pt x="593" y="699"/>
                    </a:lnTo>
                    <a:lnTo>
                      <a:pt x="586" y="705"/>
                    </a:lnTo>
                    <a:lnTo>
                      <a:pt x="576" y="712"/>
                    </a:lnTo>
                    <a:lnTo>
                      <a:pt x="586" y="718"/>
                    </a:lnTo>
                    <a:lnTo>
                      <a:pt x="576" y="728"/>
                    </a:lnTo>
                    <a:lnTo>
                      <a:pt x="568" y="735"/>
                    </a:lnTo>
                    <a:lnTo>
                      <a:pt x="559" y="739"/>
                    </a:lnTo>
                    <a:lnTo>
                      <a:pt x="559" y="747"/>
                    </a:lnTo>
                    <a:lnTo>
                      <a:pt x="551" y="751"/>
                    </a:lnTo>
                    <a:lnTo>
                      <a:pt x="545" y="760"/>
                    </a:lnTo>
                    <a:lnTo>
                      <a:pt x="540" y="762"/>
                    </a:lnTo>
                    <a:lnTo>
                      <a:pt x="530" y="760"/>
                    </a:lnTo>
                    <a:lnTo>
                      <a:pt x="526" y="764"/>
                    </a:lnTo>
                    <a:lnTo>
                      <a:pt x="526" y="770"/>
                    </a:lnTo>
                    <a:lnTo>
                      <a:pt x="522" y="772"/>
                    </a:lnTo>
                    <a:lnTo>
                      <a:pt x="515" y="772"/>
                    </a:lnTo>
                    <a:lnTo>
                      <a:pt x="507" y="778"/>
                    </a:lnTo>
                    <a:lnTo>
                      <a:pt x="507" y="783"/>
                    </a:lnTo>
                    <a:lnTo>
                      <a:pt x="507" y="793"/>
                    </a:lnTo>
                    <a:lnTo>
                      <a:pt x="503" y="801"/>
                    </a:lnTo>
                    <a:lnTo>
                      <a:pt x="486" y="801"/>
                    </a:lnTo>
                    <a:lnTo>
                      <a:pt x="474" y="805"/>
                    </a:lnTo>
                    <a:lnTo>
                      <a:pt x="461" y="801"/>
                    </a:lnTo>
                    <a:lnTo>
                      <a:pt x="453" y="801"/>
                    </a:lnTo>
                    <a:lnTo>
                      <a:pt x="394" y="801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8" name="Freeform 421"/>
              <p:cNvSpPr>
                <a:spLocks/>
              </p:cNvSpPr>
              <p:nvPr/>
            </p:nvSpPr>
            <p:spPr bwMode="auto">
              <a:xfrm>
                <a:off x="3128" y="2780"/>
                <a:ext cx="354" cy="458"/>
              </a:xfrm>
              <a:custGeom>
                <a:avLst/>
                <a:gdLst>
                  <a:gd name="T0" fmla="*/ 1 w 548"/>
                  <a:gd name="T1" fmla="*/ 2 h 740"/>
                  <a:gd name="T2" fmla="*/ 1 w 548"/>
                  <a:gd name="T3" fmla="*/ 2 h 740"/>
                  <a:gd name="T4" fmla="*/ 1 w 548"/>
                  <a:gd name="T5" fmla="*/ 1 h 740"/>
                  <a:gd name="T6" fmla="*/ 1 w 548"/>
                  <a:gd name="T7" fmla="*/ 1 h 740"/>
                  <a:gd name="T8" fmla="*/ 1 w 548"/>
                  <a:gd name="T9" fmla="*/ 1 h 740"/>
                  <a:gd name="T10" fmla="*/ 1 w 548"/>
                  <a:gd name="T11" fmla="*/ 1 h 740"/>
                  <a:gd name="T12" fmla="*/ 1 w 548"/>
                  <a:gd name="T13" fmla="*/ 1 h 740"/>
                  <a:gd name="T14" fmla="*/ 1 w 548"/>
                  <a:gd name="T15" fmla="*/ 1 h 740"/>
                  <a:gd name="T16" fmla="*/ 1 w 548"/>
                  <a:gd name="T17" fmla="*/ 1 h 740"/>
                  <a:gd name="T18" fmla="*/ 0 w 548"/>
                  <a:gd name="T19" fmla="*/ 1 h 740"/>
                  <a:gd name="T20" fmla="*/ 1 w 548"/>
                  <a:gd name="T21" fmla="*/ 1 h 740"/>
                  <a:gd name="T22" fmla="*/ 1 w 548"/>
                  <a:gd name="T23" fmla="*/ 1 h 740"/>
                  <a:gd name="T24" fmla="*/ 1 w 548"/>
                  <a:gd name="T25" fmla="*/ 1 h 740"/>
                  <a:gd name="T26" fmla="*/ 2 w 548"/>
                  <a:gd name="T27" fmla="*/ 1 h 740"/>
                  <a:gd name="T28" fmla="*/ 2 w 548"/>
                  <a:gd name="T29" fmla="*/ 0 h 740"/>
                  <a:gd name="T30" fmla="*/ 2 w 548"/>
                  <a:gd name="T31" fmla="*/ 1 h 740"/>
                  <a:gd name="T32" fmla="*/ 2 w 548"/>
                  <a:gd name="T33" fmla="*/ 1 h 740"/>
                  <a:gd name="T34" fmla="*/ 3 w 548"/>
                  <a:gd name="T35" fmla="*/ 1 h 740"/>
                  <a:gd name="T36" fmla="*/ 3 w 548"/>
                  <a:gd name="T37" fmla="*/ 1 h 740"/>
                  <a:gd name="T38" fmla="*/ 3 w 548"/>
                  <a:gd name="T39" fmla="*/ 1 h 740"/>
                  <a:gd name="T40" fmla="*/ 3 w 548"/>
                  <a:gd name="T41" fmla="*/ 1 h 740"/>
                  <a:gd name="T42" fmla="*/ 3 w 548"/>
                  <a:gd name="T43" fmla="*/ 1 h 740"/>
                  <a:gd name="T44" fmla="*/ 3 w 548"/>
                  <a:gd name="T45" fmla="*/ 1 h 740"/>
                  <a:gd name="T46" fmla="*/ 3 w 548"/>
                  <a:gd name="T47" fmla="*/ 1 h 740"/>
                  <a:gd name="T48" fmla="*/ 3 w 548"/>
                  <a:gd name="T49" fmla="*/ 1 h 740"/>
                  <a:gd name="T50" fmla="*/ 3 w 548"/>
                  <a:gd name="T51" fmla="*/ 1 h 740"/>
                  <a:gd name="T52" fmla="*/ 3 w 548"/>
                  <a:gd name="T53" fmla="*/ 1 h 740"/>
                  <a:gd name="T54" fmla="*/ 3 w 548"/>
                  <a:gd name="T55" fmla="*/ 1 h 740"/>
                  <a:gd name="T56" fmla="*/ 3 w 548"/>
                  <a:gd name="T57" fmla="*/ 1 h 740"/>
                  <a:gd name="T58" fmla="*/ 3 w 548"/>
                  <a:gd name="T59" fmla="*/ 1 h 740"/>
                  <a:gd name="T60" fmla="*/ 3 w 548"/>
                  <a:gd name="T61" fmla="*/ 1 h 740"/>
                  <a:gd name="T62" fmla="*/ 2 w 548"/>
                  <a:gd name="T63" fmla="*/ 2 h 740"/>
                  <a:gd name="T64" fmla="*/ 2 w 548"/>
                  <a:gd name="T65" fmla="*/ 2 h 74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48"/>
                  <a:gd name="T100" fmla="*/ 0 h 740"/>
                  <a:gd name="T101" fmla="*/ 548 w 548"/>
                  <a:gd name="T102" fmla="*/ 740 h 74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48" h="740">
                    <a:moveTo>
                      <a:pt x="345" y="740"/>
                    </a:moveTo>
                    <a:lnTo>
                      <a:pt x="209" y="662"/>
                    </a:lnTo>
                    <a:lnTo>
                      <a:pt x="211" y="652"/>
                    </a:lnTo>
                    <a:lnTo>
                      <a:pt x="186" y="643"/>
                    </a:lnTo>
                    <a:lnTo>
                      <a:pt x="192" y="610"/>
                    </a:lnTo>
                    <a:lnTo>
                      <a:pt x="192" y="600"/>
                    </a:lnTo>
                    <a:lnTo>
                      <a:pt x="203" y="596"/>
                    </a:lnTo>
                    <a:lnTo>
                      <a:pt x="203" y="585"/>
                    </a:lnTo>
                    <a:lnTo>
                      <a:pt x="197" y="577"/>
                    </a:lnTo>
                    <a:lnTo>
                      <a:pt x="188" y="577"/>
                    </a:lnTo>
                    <a:lnTo>
                      <a:pt x="184" y="570"/>
                    </a:lnTo>
                    <a:lnTo>
                      <a:pt x="188" y="560"/>
                    </a:lnTo>
                    <a:lnTo>
                      <a:pt x="190" y="552"/>
                    </a:lnTo>
                    <a:lnTo>
                      <a:pt x="144" y="552"/>
                    </a:lnTo>
                    <a:lnTo>
                      <a:pt x="88" y="524"/>
                    </a:lnTo>
                    <a:lnTo>
                      <a:pt x="119" y="360"/>
                    </a:lnTo>
                    <a:lnTo>
                      <a:pt x="144" y="353"/>
                    </a:lnTo>
                    <a:lnTo>
                      <a:pt x="147" y="311"/>
                    </a:lnTo>
                    <a:lnTo>
                      <a:pt x="46" y="272"/>
                    </a:lnTo>
                    <a:lnTo>
                      <a:pt x="0" y="136"/>
                    </a:lnTo>
                    <a:lnTo>
                      <a:pt x="0" y="28"/>
                    </a:lnTo>
                    <a:lnTo>
                      <a:pt x="25" y="40"/>
                    </a:lnTo>
                    <a:lnTo>
                      <a:pt x="115" y="69"/>
                    </a:lnTo>
                    <a:lnTo>
                      <a:pt x="138" y="65"/>
                    </a:lnTo>
                    <a:lnTo>
                      <a:pt x="186" y="51"/>
                    </a:lnTo>
                    <a:lnTo>
                      <a:pt x="266" y="28"/>
                    </a:lnTo>
                    <a:lnTo>
                      <a:pt x="299" y="7"/>
                    </a:lnTo>
                    <a:lnTo>
                      <a:pt x="341" y="7"/>
                    </a:lnTo>
                    <a:lnTo>
                      <a:pt x="376" y="7"/>
                    </a:lnTo>
                    <a:lnTo>
                      <a:pt x="399" y="0"/>
                    </a:lnTo>
                    <a:lnTo>
                      <a:pt x="406" y="3"/>
                    </a:lnTo>
                    <a:lnTo>
                      <a:pt x="408" y="103"/>
                    </a:lnTo>
                    <a:lnTo>
                      <a:pt x="422" y="130"/>
                    </a:lnTo>
                    <a:lnTo>
                      <a:pt x="428" y="132"/>
                    </a:lnTo>
                    <a:lnTo>
                      <a:pt x="437" y="142"/>
                    </a:lnTo>
                    <a:lnTo>
                      <a:pt x="445" y="149"/>
                    </a:lnTo>
                    <a:lnTo>
                      <a:pt x="451" y="163"/>
                    </a:lnTo>
                    <a:lnTo>
                      <a:pt x="458" y="172"/>
                    </a:lnTo>
                    <a:lnTo>
                      <a:pt x="460" y="193"/>
                    </a:lnTo>
                    <a:lnTo>
                      <a:pt x="462" y="216"/>
                    </a:lnTo>
                    <a:lnTo>
                      <a:pt x="462" y="228"/>
                    </a:lnTo>
                    <a:lnTo>
                      <a:pt x="458" y="240"/>
                    </a:lnTo>
                    <a:lnTo>
                      <a:pt x="456" y="251"/>
                    </a:lnTo>
                    <a:lnTo>
                      <a:pt x="458" y="259"/>
                    </a:lnTo>
                    <a:lnTo>
                      <a:pt x="462" y="274"/>
                    </a:lnTo>
                    <a:lnTo>
                      <a:pt x="462" y="280"/>
                    </a:lnTo>
                    <a:lnTo>
                      <a:pt x="454" y="286"/>
                    </a:lnTo>
                    <a:lnTo>
                      <a:pt x="453" y="289"/>
                    </a:lnTo>
                    <a:lnTo>
                      <a:pt x="458" y="312"/>
                    </a:lnTo>
                    <a:lnTo>
                      <a:pt x="464" y="318"/>
                    </a:lnTo>
                    <a:lnTo>
                      <a:pt x="468" y="335"/>
                    </a:lnTo>
                    <a:lnTo>
                      <a:pt x="462" y="351"/>
                    </a:lnTo>
                    <a:lnTo>
                      <a:pt x="456" y="372"/>
                    </a:lnTo>
                    <a:lnTo>
                      <a:pt x="458" y="391"/>
                    </a:lnTo>
                    <a:lnTo>
                      <a:pt x="466" y="406"/>
                    </a:lnTo>
                    <a:lnTo>
                      <a:pt x="466" y="418"/>
                    </a:lnTo>
                    <a:lnTo>
                      <a:pt x="466" y="433"/>
                    </a:lnTo>
                    <a:lnTo>
                      <a:pt x="493" y="445"/>
                    </a:lnTo>
                    <a:lnTo>
                      <a:pt x="537" y="483"/>
                    </a:lnTo>
                    <a:lnTo>
                      <a:pt x="548" y="522"/>
                    </a:lnTo>
                    <a:lnTo>
                      <a:pt x="529" y="533"/>
                    </a:lnTo>
                    <a:lnTo>
                      <a:pt x="512" y="533"/>
                    </a:lnTo>
                    <a:lnTo>
                      <a:pt x="451" y="570"/>
                    </a:lnTo>
                    <a:lnTo>
                      <a:pt x="343" y="631"/>
                    </a:lnTo>
                    <a:lnTo>
                      <a:pt x="387" y="710"/>
                    </a:lnTo>
                    <a:lnTo>
                      <a:pt x="345" y="74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9" name="Freeform 422"/>
              <p:cNvSpPr>
                <a:spLocks/>
              </p:cNvSpPr>
              <p:nvPr/>
            </p:nvSpPr>
            <p:spPr bwMode="auto">
              <a:xfrm>
                <a:off x="3128" y="2780"/>
                <a:ext cx="354" cy="458"/>
              </a:xfrm>
              <a:custGeom>
                <a:avLst/>
                <a:gdLst>
                  <a:gd name="T0" fmla="*/ 1 w 548"/>
                  <a:gd name="T1" fmla="*/ 2 h 740"/>
                  <a:gd name="T2" fmla="*/ 1 w 548"/>
                  <a:gd name="T3" fmla="*/ 2 h 740"/>
                  <a:gd name="T4" fmla="*/ 1 w 548"/>
                  <a:gd name="T5" fmla="*/ 1 h 740"/>
                  <a:gd name="T6" fmla="*/ 1 w 548"/>
                  <a:gd name="T7" fmla="*/ 1 h 740"/>
                  <a:gd name="T8" fmla="*/ 1 w 548"/>
                  <a:gd name="T9" fmla="*/ 1 h 740"/>
                  <a:gd name="T10" fmla="*/ 1 w 548"/>
                  <a:gd name="T11" fmla="*/ 1 h 740"/>
                  <a:gd name="T12" fmla="*/ 1 w 548"/>
                  <a:gd name="T13" fmla="*/ 1 h 740"/>
                  <a:gd name="T14" fmla="*/ 1 w 548"/>
                  <a:gd name="T15" fmla="*/ 1 h 740"/>
                  <a:gd name="T16" fmla="*/ 1 w 548"/>
                  <a:gd name="T17" fmla="*/ 1 h 740"/>
                  <a:gd name="T18" fmla="*/ 0 w 548"/>
                  <a:gd name="T19" fmla="*/ 1 h 740"/>
                  <a:gd name="T20" fmla="*/ 1 w 548"/>
                  <a:gd name="T21" fmla="*/ 1 h 740"/>
                  <a:gd name="T22" fmla="*/ 1 w 548"/>
                  <a:gd name="T23" fmla="*/ 1 h 740"/>
                  <a:gd name="T24" fmla="*/ 1 w 548"/>
                  <a:gd name="T25" fmla="*/ 1 h 740"/>
                  <a:gd name="T26" fmla="*/ 2 w 548"/>
                  <a:gd name="T27" fmla="*/ 1 h 740"/>
                  <a:gd name="T28" fmla="*/ 2 w 548"/>
                  <a:gd name="T29" fmla="*/ 0 h 740"/>
                  <a:gd name="T30" fmla="*/ 2 w 548"/>
                  <a:gd name="T31" fmla="*/ 1 h 740"/>
                  <a:gd name="T32" fmla="*/ 2 w 548"/>
                  <a:gd name="T33" fmla="*/ 1 h 740"/>
                  <a:gd name="T34" fmla="*/ 3 w 548"/>
                  <a:gd name="T35" fmla="*/ 1 h 740"/>
                  <a:gd name="T36" fmla="*/ 3 w 548"/>
                  <a:gd name="T37" fmla="*/ 1 h 740"/>
                  <a:gd name="T38" fmla="*/ 3 w 548"/>
                  <a:gd name="T39" fmla="*/ 1 h 740"/>
                  <a:gd name="T40" fmla="*/ 3 w 548"/>
                  <a:gd name="T41" fmla="*/ 1 h 740"/>
                  <a:gd name="T42" fmla="*/ 3 w 548"/>
                  <a:gd name="T43" fmla="*/ 1 h 740"/>
                  <a:gd name="T44" fmla="*/ 3 w 548"/>
                  <a:gd name="T45" fmla="*/ 1 h 740"/>
                  <a:gd name="T46" fmla="*/ 3 w 548"/>
                  <a:gd name="T47" fmla="*/ 1 h 740"/>
                  <a:gd name="T48" fmla="*/ 3 w 548"/>
                  <a:gd name="T49" fmla="*/ 1 h 740"/>
                  <a:gd name="T50" fmla="*/ 3 w 548"/>
                  <a:gd name="T51" fmla="*/ 1 h 740"/>
                  <a:gd name="T52" fmla="*/ 3 w 548"/>
                  <a:gd name="T53" fmla="*/ 1 h 740"/>
                  <a:gd name="T54" fmla="*/ 3 w 548"/>
                  <a:gd name="T55" fmla="*/ 1 h 740"/>
                  <a:gd name="T56" fmla="*/ 3 w 548"/>
                  <a:gd name="T57" fmla="*/ 1 h 740"/>
                  <a:gd name="T58" fmla="*/ 3 w 548"/>
                  <a:gd name="T59" fmla="*/ 1 h 740"/>
                  <a:gd name="T60" fmla="*/ 3 w 548"/>
                  <a:gd name="T61" fmla="*/ 1 h 740"/>
                  <a:gd name="T62" fmla="*/ 2 w 548"/>
                  <a:gd name="T63" fmla="*/ 2 h 740"/>
                  <a:gd name="T64" fmla="*/ 2 w 548"/>
                  <a:gd name="T65" fmla="*/ 2 h 74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48"/>
                  <a:gd name="T100" fmla="*/ 0 h 740"/>
                  <a:gd name="T101" fmla="*/ 548 w 548"/>
                  <a:gd name="T102" fmla="*/ 740 h 74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48" h="740">
                    <a:moveTo>
                      <a:pt x="345" y="740"/>
                    </a:moveTo>
                    <a:lnTo>
                      <a:pt x="209" y="662"/>
                    </a:lnTo>
                    <a:lnTo>
                      <a:pt x="211" y="652"/>
                    </a:lnTo>
                    <a:lnTo>
                      <a:pt x="186" y="643"/>
                    </a:lnTo>
                    <a:lnTo>
                      <a:pt x="192" y="610"/>
                    </a:lnTo>
                    <a:lnTo>
                      <a:pt x="192" y="600"/>
                    </a:lnTo>
                    <a:lnTo>
                      <a:pt x="203" y="596"/>
                    </a:lnTo>
                    <a:lnTo>
                      <a:pt x="203" y="585"/>
                    </a:lnTo>
                    <a:lnTo>
                      <a:pt x="197" y="577"/>
                    </a:lnTo>
                    <a:lnTo>
                      <a:pt x="188" y="577"/>
                    </a:lnTo>
                    <a:lnTo>
                      <a:pt x="184" y="570"/>
                    </a:lnTo>
                    <a:lnTo>
                      <a:pt x="188" y="560"/>
                    </a:lnTo>
                    <a:lnTo>
                      <a:pt x="190" y="552"/>
                    </a:lnTo>
                    <a:lnTo>
                      <a:pt x="144" y="552"/>
                    </a:lnTo>
                    <a:lnTo>
                      <a:pt x="88" y="524"/>
                    </a:lnTo>
                    <a:lnTo>
                      <a:pt x="119" y="360"/>
                    </a:lnTo>
                    <a:lnTo>
                      <a:pt x="144" y="353"/>
                    </a:lnTo>
                    <a:lnTo>
                      <a:pt x="147" y="311"/>
                    </a:lnTo>
                    <a:lnTo>
                      <a:pt x="46" y="272"/>
                    </a:lnTo>
                    <a:lnTo>
                      <a:pt x="0" y="136"/>
                    </a:lnTo>
                    <a:lnTo>
                      <a:pt x="0" y="28"/>
                    </a:lnTo>
                    <a:lnTo>
                      <a:pt x="25" y="40"/>
                    </a:lnTo>
                    <a:lnTo>
                      <a:pt x="115" y="69"/>
                    </a:lnTo>
                    <a:lnTo>
                      <a:pt x="138" y="65"/>
                    </a:lnTo>
                    <a:lnTo>
                      <a:pt x="186" y="51"/>
                    </a:lnTo>
                    <a:lnTo>
                      <a:pt x="266" y="28"/>
                    </a:lnTo>
                    <a:lnTo>
                      <a:pt x="299" y="7"/>
                    </a:lnTo>
                    <a:lnTo>
                      <a:pt x="341" y="7"/>
                    </a:lnTo>
                    <a:lnTo>
                      <a:pt x="376" y="7"/>
                    </a:lnTo>
                    <a:lnTo>
                      <a:pt x="399" y="0"/>
                    </a:lnTo>
                    <a:lnTo>
                      <a:pt x="406" y="3"/>
                    </a:lnTo>
                    <a:lnTo>
                      <a:pt x="408" y="103"/>
                    </a:lnTo>
                    <a:lnTo>
                      <a:pt x="422" y="130"/>
                    </a:lnTo>
                    <a:lnTo>
                      <a:pt x="428" y="132"/>
                    </a:lnTo>
                    <a:lnTo>
                      <a:pt x="437" y="142"/>
                    </a:lnTo>
                    <a:lnTo>
                      <a:pt x="445" y="149"/>
                    </a:lnTo>
                    <a:lnTo>
                      <a:pt x="451" y="163"/>
                    </a:lnTo>
                    <a:lnTo>
                      <a:pt x="458" y="172"/>
                    </a:lnTo>
                    <a:lnTo>
                      <a:pt x="460" y="193"/>
                    </a:lnTo>
                    <a:lnTo>
                      <a:pt x="462" y="216"/>
                    </a:lnTo>
                    <a:lnTo>
                      <a:pt x="462" y="228"/>
                    </a:lnTo>
                    <a:lnTo>
                      <a:pt x="458" y="240"/>
                    </a:lnTo>
                    <a:lnTo>
                      <a:pt x="456" y="251"/>
                    </a:lnTo>
                    <a:lnTo>
                      <a:pt x="458" y="259"/>
                    </a:lnTo>
                    <a:lnTo>
                      <a:pt x="462" y="274"/>
                    </a:lnTo>
                    <a:lnTo>
                      <a:pt x="462" y="280"/>
                    </a:lnTo>
                    <a:lnTo>
                      <a:pt x="454" y="286"/>
                    </a:lnTo>
                    <a:lnTo>
                      <a:pt x="453" y="289"/>
                    </a:lnTo>
                    <a:lnTo>
                      <a:pt x="458" y="312"/>
                    </a:lnTo>
                    <a:lnTo>
                      <a:pt x="464" y="318"/>
                    </a:lnTo>
                    <a:lnTo>
                      <a:pt x="468" y="335"/>
                    </a:lnTo>
                    <a:lnTo>
                      <a:pt x="462" y="351"/>
                    </a:lnTo>
                    <a:lnTo>
                      <a:pt x="456" y="372"/>
                    </a:lnTo>
                    <a:lnTo>
                      <a:pt x="458" y="391"/>
                    </a:lnTo>
                    <a:lnTo>
                      <a:pt x="466" y="406"/>
                    </a:lnTo>
                    <a:lnTo>
                      <a:pt x="466" y="418"/>
                    </a:lnTo>
                    <a:lnTo>
                      <a:pt x="466" y="433"/>
                    </a:lnTo>
                    <a:lnTo>
                      <a:pt x="493" y="445"/>
                    </a:lnTo>
                    <a:lnTo>
                      <a:pt x="537" y="483"/>
                    </a:lnTo>
                    <a:lnTo>
                      <a:pt x="548" y="522"/>
                    </a:lnTo>
                    <a:lnTo>
                      <a:pt x="529" y="533"/>
                    </a:lnTo>
                    <a:lnTo>
                      <a:pt x="512" y="533"/>
                    </a:lnTo>
                    <a:lnTo>
                      <a:pt x="451" y="570"/>
                    </a:lnTo>
                    <a:lnTo>
                      <a:pt x="343" y="631"/>
                    </a:lnTo>
                    <a:lnTo>
                      <a:pt x="387" y="710"/>
                    </a:lnTo>
                    <a:lnTo>
                      <a:pt x="345" y="74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0" name="Freeform 423"/>
              <p:cNvSpPr>
                <a:spLocks/>
              </p:cNvSpPr>
              <p:nvPr/>
            </p:nvSpPr>
            <p:spPr bwMode="auto">
              <a:xfrm>
                <a:off x="3335" y="3104"/>
                <a:ext cx="211" cy="225"/>
              </a:xfrm>
              <a:custGeom>
                <a:avLst/>
                <a:gdLst>
                  <a:gd name="T0" fmla="*/ 1 w 326"/>
                  <a:gd name="T1" fmla="*/ 1 h 363"/>
                  <a:gd name="T2" fmla="*/ 1 w 326"/>
                  <a:gd name="T3" fmla="*/ 1 h 363"/>
                  <a:gd name="T4" fmla="*/ 0 w 326"/>
                  <a:gd name="T5" fmla="*/ 1 h 363"/>
                  <a:gd name="T6" fmla="*/ 1 w 326"/>
                  <a:gd name="T7" fmla="*/ 1 h 363"/>
                  <a:gd name="T8" fmla="*/ 1 w 326"/>
                  <a:gd name="T9" fmla="*/ 1 h 363"/>
                  <a:gd name="T10" fmla="*/ 1 w 326"/>
                  <a:gd name="T11" fmla="*/ 1 h 363"/>
                  <a:gd name="T12" fmla="*/ 1 w 326"/>
                  <a:gd name="T13" fmla="*/ 1 h 363"/>
                  <a:gd name="T14" fmla="*/ 1 w 326"/>
                  <a:gd name="T15" fmla="*/ 1 h 363"/>
                  <a:gd name="T16" fmla="*/ 1 w 326"/>
                  <a:gd name="T17" fmla="*/ 1 h 363"/>
                  <a:gd name="T18" fmla="*/ 1 w 326"/>
                  <a:gd name="T19" fmla="*/ 0 h 363"/>
                  <a:gd name="T20" fmla="*/ 1 w 326"/>
                  <a:gd name="T21" fmla="*/ 0 h 363"/>
                  <a:gd name="T22" fmla="*/ 1 w 326"/>
                  <a:gd name="T23" fmla="*/ 1 h 363"/>
                  <a:gd name="T24" fmla="*/ 1 w 326"/>
                  <a:gd name="T25" fmla="*/ 1 h 363"/>
                  <a:gd name="T26" fmla="*/ 1 w 326"/>
                  <a:gd name="T27" fmla="*/ 1 h 363"/>
                  <a:gd name="T28" fmla="*/ 1 w 326"/>
                  <a:gd name="T29" fmla="*/ 1 h 363"/>
                  <a:gd name="T30" fmla="*/ 1 w 326"/>
                  <a:gd name="T31" fmla="*/ 1 h 363"/>
                  <a:gd name="T32" fmla="*/ 1 w 326"/>
                  <a:gd name="T33" fmla="*/ 1 h 363"/>
                  <a:gd name="T34" fmla="*/ 1 w 326"/>
                  <a:gd name="T35" fmla="*/ 1 h 363"/>
                  <a:gd name="T36" fmla="*/ 1 w 326"/>
                  <a:gd name="T37" fmla="*/ 1 h 363"/>
                  <a:gd name="T38" fmla="*/ 1 w 326"/>
                  <a:gd name="T39" fmla="*/ 1 h 363"/>
                  <a:gd name="T40" fmla="*/ 1 w 326"/>
                  <a:gd name="T41" fmla="*/ 1 h 363"/>
                  <a:gd name="T42" fmla="*/ 1 w 326"/>
                  <a:gd name="T43" fmla="*/ 1 h 363"/>
                  <a:gd name="T44" fmla="*/ 2 w 326"/>
                  <a:gd name="T45" fmla="*/ 1 h 363"/>
                  <a:gd name="T46" fmla="*/ 2 w 326"/>
                  <a:gd name="T47" fmla="*/ 1 h 363"/>
                  <a:gd name="T48" fmla="*/ 2 w 326"/>
                  <a:gd name="T49" fmla="*/ 1 h 363"/>
                  <a:gd name="T50" fmla="*/ 2 w 326"/>
                  <a:gd name="T51" fmla="*/ 1 h 363"/>
                  <a:gd name="T52" fmla="*/ 2 w 326"/>
                  <a:gd name="T53" fmla="*/ 1 h 363"/>
                  <a:gd name="T54" fmla="*/ 2 w 326"/>
                  <a:gd name="T55" fmla="*/ 1 h 363"/>
                  <a:gd name="T56" fmla="*/ 2 w 326"/>
                  <a:gd name="T57" fmla="*/ 1 h 363"/>
                  <a:gd name="T58" fmla="*/ 2 w 326"/>
                  <a:gd name="T59" fmla="*/ 1 h 363"/>
                  <a:gd name="T60" fmla="*/ 2 w 326"/>
                  <a:gd name="T61" fmla="*/ 1 h 363"/>
                  <a:gd name="T62" fmla="*/ 1 w 326"/>
                  <a:gd name="T63" fmla="*/ 1 h 363"/>
                  <a:gd name="T64" fmla="*/ 1 w 326"/>
                  <a:gd name="T65" fmla="*/ 1 h 363"/>
                  <a:gd name="T66" fmla="*/ 1 w 326"/>
                  <a:gd name="T67" fmla="*/ 1 h 363"/>
                  <a:gd name="T68" fmla="*/ 1 w 326"/>
                  <a:gd name="T69" fmla="*/ 1 h 363"/>
                  <a:gd name="T70" fmla="*/ 1 w 326"/>
                  <a:gd name="T71" fmla="*/ 1 h 363"/>
                  <a:gd name="T72" fmla="*/ 1 w 326"/>
                  <a:gd name="T73" fmla="*/ 1 h 363"/>
                  <a:gd name="T74" fmla="*/ 1 w 326"/>
                  <a:gd name="T75" fmla="*/ 1 h 363"/>
                  <a:gd name="T76" fmla="*/ 1 w 326"/>
                  <a:gd name="T77" fmla="*/ 1 h 363"/>
                  <a:gd name="T78" fmla="*/ 1 w 326"/>
                  <a:gd name="T79" fmla="*/ 1 h 363"/>
                  <a:gd name="T80" fmla="*/ 1 w 326"/>
                  <a:gd name="T81" fmla="*/ 1 h 363"/>
                  <a:gd name="T82" fmla="*/ 1 w 326"/>
                  <a:gd name="T83" fmla="*/ 1 h 3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26"/>
                  <a:gd name="T127" fmla="*/ 0 h 363"/>
                  <a:gd name="T128" fmla="*/ 326 w 326"/>
                  <a:gd name="T129" fmla="*/ 363 h 3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26" h="363">
                    <a:moveTo>
                      <a:pt x="148" y="361"/>
                    </a:moveTo>
                    <a:lnTo>
                      <a:pt x="84" y="327"/>
                    </a:lnTo>
                    <a:lnTo>
                      <a:pt x="0" y="277"/>
                    </a:lnTo>
                    <a:lnTo>
                      <a:pt x="23" y="213"/>
                    </a:lnTo>
                    <a:lnTo>
                      <a:pt x="65" y="183"/>
                    </a:lnTo>
                    <a:lnTo>
                      <a:pt x="21" y="104"/>
                    </a:lnTo>
                    <a:lnTo>
                      <a:pt x="129" y="43"/>
                    </a:lnTo>
                    <a:lnTo>
                      <a:pt x="190" y="6"/>
                    </a:lnTo>
                    <a:lnTo>
                      <a:pt x="196" y="14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57" y="14"/>
                    </a:lnTo>
                    <a:lnTo>
                      <a:pt x="263" y="31"/>
                    </a:lnTo>
                    <a:lnTo>
                      <a:pt x="250" y="71"/>
                    </a:lnTo>
                    <a:lnTo>
                      <a:pt x="242" y="81"/>
                    </a:lnTo>
                    <a:lnTo>
                      <a:pt x="232" y="85"/>
                    </a:lnTo>
                    <a:lnTo>
                      <a:pt x="230" y="89"/>
                    </a:lnTo>
                    <a:lnTo>
                      <a:pt x="230" y="98"/>
                    </a:lnTo>
                    <a:lnTo>
                      <a:pt x="246" y="123"/>
                    </a:lnTo>
                    <a:lnTo>
                      <a:pt x="248" y="139"/>
                    </a:lnTo>
                    <a:lnTo>
                      <a:pt x="251" y="142"/>
                    </a:lnTo>
                    <a:lnTo>
                      <a:pt x="274" y="131"/>
                    </a:lnTo>
                    <a:lnTo>
                      <a:pt x="296" y="162"/>
                    </a:lnTo>
                    <a:lnTo>
                      <a:pt x="322" y="211"/>
                    </a:lnTo>
                    <a:lnTo>
                      <a:pt x="326" y="235"/>
                    </a:lnTo>
                    <a:lnTo>
                      <a:pt x="319" y="246"/>
                    </a:lnTo>
                    <a:lnTo>
                      <a:pt x="303" y="248"/>
                    </a:lnTo>
                    <a:lnTo>
                      <a:pt x="299" y="250"/>
                    </a:lnTo>
                    <a:lnTo>
                      <a:pt x="299" y="259"/>
                    </a:lnTo>
                    <a:lnTo>
                      <a:pt x="292" y="269"/>
                    </a:lnTo>
                    <a:lnTo>
                      <a:pt x="276" y="279"/>
                    </a:lnTo>
                    <a:lnTo>
                      <a:pt x="253" y="296"/>
                    </a:lnTo>
                    <a:lnTo>
                      <a:pt x="246" y="306"/>
                    </a:lnTo>
                    <a:lnTo>
                      <a:pt x="232" y="319"/>
                    </a:lnTo>
                    <a:lnTo>
                      <a:pt x="215" y="319"/>
                    </a:lnTo>
                    <a:lnTo>
                      <a:pt x="205" y="317"/>
                    </a:lnTo>
                    <a:lnTo>
                      <a:pt x="200" y="317"/>
                    </a:lnTo>
                    <a:lnTo>
                      <a:pt x="200" y="329"/>
                    </a:lnTo>
                    <a:lnTo>
                      <a:pt x="194" y="340"/>
                    </a:lnTo>
                    <a:lnTo>
                      <a:pt x="177" y="355"/>
                    </a:lnTo>
                    <a:lnTo>
                      <a:pt x="161" y="363"/>
                    </a:lnTo>
                    <a:lnTo>
                      <a:pt x="148" y="36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1" name="Freeform 424"/>
              <p:cNvSpPr>
                <a:spLocks/>
              </p:cNvSpPr>
              <p:nvPr/>
            </p:nvSpPr>
            <p:spPr bwMode="auto">
              <a:xfrm>
                <a:off x="3335" y="3104"/>
                <a:ext cx="211" cy="225"/>
              </a:xfrm>
              <a:custGeom>
                <a:avLst/>
                <a:gdLst>
                  <a:gd name="T0" fmla="*/ 1 w 326"/>
                  <a:gd name="T1" fmla="*/ 1 h 363"/>
                  <a:gd name="T2" fmla="*/ 1 w 326"/>
                  <a:gd name="T3" fmla="*/ 1 h 363"/>
                  <a:gd name="T4" fmla="*/ 0 w 326"/>
                  <a:gd name="T5" fmla="*/ 1 h 363"/>
                  <a:gd name="T6" fmla="*/ 1 w 326"/>
                  <a:gd name="T7" fmla="*/ 1 h 363"/>
                  <a:gd name="T8" fmla="*/ 1 w 326"/>
                  <a:gd name="T9" fmla="*/ 1 h 363"/>
                  <a:gd name="T10" fmla="*/ 1 w 326"/>
                  <a:gd name="T11" fmla="*/ 1 h 363"/>
                  <a:gd name="T12" fmla="*/ 1 w 326"/>
                  <a:gd name="T13" fmla="*/ 1 h 363"/>
                  <a:gd name="T14" fmla="*/ 1 w 326"/>
                  <a:gd name="T15" fmla="*/ 1 h 363"/>
                  <a:gd name="T16" fmla="*/ 1 w 326"/>
                  <a:gd name="T17" fmla="*/ 1 h 363"/>
                  <a:gd name="T18" fmla="*/ 1 w 326"/>
                  <a:gd name="T19" fmla="*/ 0 h 363"/>
                  <a:gd name="T20" fmla="*/ 1 w 326"/>
                  <a:gd name="T21" fmla="*/ 0 h 363"/>
                  <a:gd name="T22" fmla="*/ 1 w 326"/>
                  <a:gd name="T23" fmla="*/ 1 h 363"/>
                  <a:gd name="T24" fmla="*/ 1 w 326"/>
                  <a:gd name="T25" fmla="*/ 1 h 363"/>
                  <a:gd name="T26" fmla="*/ 1 w 326"/>
                  <a:gd name="T27" fmla="*/ 1 h 363"/>
                  <a:gd name="T28" fmla="*/ 1 w 326"/>
                  <a:gd name="T29" fmla="*/ 1 h 363"/>
                  <a:gd name="T30" fmla="*/ 1 w 326"/>
                  <a:gd name="T31" fmla="*/ 1 h 363"/>
                  <a:gd name="T32" fmla="*/ 1 w 326"/>
                  <a:gd name="T33" fmla="*/ 1 h 363"/>
                  <a:gd name="T34" fmla="*/ 1 w 326"/>
                  <a:gd name="T35" fmla="*/ 1 h 363"/>
                  <a:gd name="T36" fmla="*/ 1 w 326"/>
                  <a:gd name="T37" fmla="*/ 1 h 363"/>
                  <a:gd name="T38" fmla="*/ 1 w 326"/>
                  <a:gd name="T39" fmla="*/ 1 h 363"/>
                  <a:gd name="T40" fmla="*/ 1 w 326"/>
                  <a:gd name="T41" fmla="*/ 1 h 363"/>
                  <a:gd name="T42" fmla="*/ 1 w 326"/>
                  <a:gd name="T43" fmla="*/ 1 h 363"/>
                  <a:gd name="T44" fmla="*/ 2 w 326"/>
                  <a:gd name="T45" fmla="*/ 1 h 363"/>
                  <a:gd name="T46" fmla="*/ 2 w 326"/>
                  <a:gd name="T47" fmla="*/ 1 h 363"/>
                  <a:gd name="T48" fmla="*/ 2 w 326"/>
                  <a:gd name="T49" fmla="*/ 1 h 363"/>
                  <a:gd name="T50" fmla="*/ 2 w 326"/>
                  <a:gd name="T51" fmla="*/ 1 h 363"/>
                  <a:gd name="T52" fmla="*/ 2 w 326"/>
                  <a:gd name="T53" fmla="*/ 1 h 363"/>
                  <a:gd name="T54" fmla="*/ 2 w 326"/>
                  <a:gd name="T55" fmla="*/ 1 h 363"/>
                  <a:gd name="T56" fmla="*/ 2 w 326"/>
                  <a:gd name="T57" fmla="*/ 1 h 363"/>
                  <a:gd name="T58" fmla="*/ 2 w 326"/>
                  <a:gd name="T59" fmla="*/ 1 h 363"/>
                  <a:gd name="T60" fmla="*/ 2 w 326"/>
                  <a:gd name="T61" fmla="*/ 1 h 363"/>
                  <a:gd name="T62" fmla="*/ 1 w 326"/>
                  <a:gd name="T63" fmla="*/ 1 h 363"/>
                  <a:gd name="T64" fmla="*/ 1 w 326"/>
                  <a:gd name="T65" fmla="*/ 1 h 363"/>
                  <a:gd name="T66" fmla="*/ 1 w 326"/>
                  <a:gd name="T67" fmla="*/ 1 h 363"/>
                  <a:gd name="T68" fmla="*/ 1 w 326"/>
                  <a:gd name="T69" fmla="*/ 1 h 363"/>
                  <a:gd name="T70" fmla="*/ 1 w 326"/>
                  <a:gd name="T71" fmla="*/ 1 h 363"/>
                  <a:gd name="T72" fmla="*/ 1 w 326"/>
                  <a:gd name="T73" fmla="*/ 1 h 363"/>
                  <a:gd name="T74" fmla="*/ 1 w 326"/>
                  <a:gd name="T75" fmla="*/ 1 h 363"/>
                  <a:gd name="T76" fmla="*/ 1 w 326"/>
                  <a:gd name="T77" fmla="*/ 1 h 363"/>
                  <a:gd name="T78" fmla="*/ 1 w 326"/>
                  <a:gd name="T79" fmla="*/ 1 h 363"/>
                  <a:gd name="T80" fmla="*/ 1 w 326"/>
                  <a:gd name="T81" fmla="*/ 1 h 363"/>
                  <a:gd name="T82" fmla="*/ 1 w 326"/>
                  <a:gd name="T83" fmla="*/ 1 h 3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26"/>
                  <a:gd name="T127" fmla="*/ 0 h 363"/>
                  <a:gd name="T128" fmla="*/ 326 w 326"/>
                  <a:gd name="T129" fmla="*/ 363 h 3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26" h="363">
                    <a:moveTo>
                      <a:pt x="148" y="361"/>
                    </a:moveTo>
                    <a:lnTo>
                      <a:pt x="84" y="327"/>
                    </a:lnTo>
                    <a:lnTo>
                      <a:pt x="0" y="277"/>
                    </a:lnTo>
                    <a:lnTo>
                      <a:pt x="23" y="213"/>
                    </a:lnTo>
                    <a:lnTo>
                      <a:pt x="65" y="183"/>
                    </a:lnTo>
                    <a:lnTo>
                      <a:pt x="21" y="104"/>
                    </a:lnTo>
                    <a:lnTo>
                      <a:pt x="129" y="43"/>
                    </a:lnTo>
                    <a:lnTo>
                      <a:pt x="190" y="6"/>
                    </a:lnTo>
                    <a:lnTo>
                      <a:pt x="196" y="14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57" y="14"/>
                    </a:lnTo>
                    <a:lnTo>
                      <a:pt x="263" y="31"/>
                    </a:lnTo>
                    <a:lnTo>
                      <a:pt x="250" y="71"/>
                    </a:lnTo>
                    <a:lnTo>
                      <a:pt x="242" y="81"/>
                    </a:lnTo>
                    <a:lnTo>
                      <a:pt x="232" y="85"/>
                    </a:lnTo>
                    <a:lnTo>
                      <a:pt x="230" y="89"/>
                    </a:lnTo>
                    <a:lnTo>
                      <a:pt x="230" y="98"/>
                    </a:lnTo>
                    <a:lnTo>
                      <a:pt x="246" y="123"/>
                    </a:lnTo>
                    <a:lnTo>
                      <a:pt x="248" y="139"/>
                    </a:lnTo>
                    <a:lnTo>
                      <a:pt x="251" y="142"/>
                    </a:lnTo>
                    <a:lnTo>
                      <a:pt x="274" y="131"/>
                    </a:lnTo>
                    <a:lnTo>
                      <a:pt x="296" y="162"/>
                    </a:lnTo>
                    <a:lnTo>
                      <a:pt x="322" y="211"/>
                    </a:lnTo>
                    <a:lnTo>
                      <a:pt x="326" y="235"/>
                    </a:lnTo>
                    <a:lnTo>
                      <a:pt x="319" y="246"/>
                    </a:lnTo>
                    <a:lnTo>
                      <a:pt x="303" y="248"/>
                    </a:lnTo>
                    <a:lnTo>
                      <a:pt x="299" y="250"/>
                    </a:lnTo>
                    <a:lnTo>
                      <a:pt x="299" y="259"/>
                    </a:lnTo>
                    <a:lnTo>
                      <a:pt x="292" y="269"/>
                    </a:lnTo>
                    <a:lnTo>
                      <a:pt x="276" y="279"/>
                    </a:lnTo>
                    <a:lnTo>
                      <a:pt x="253" y="296"/>
                    </a:lnTo>
                    <a:lnTo>
                      <a:pt x="246" y="306"/>
                    </a:lnTo>
                    <a:lnTo>
                      <a:pt x="232" y="319"/>
                    </a:lnTo>
                    <a:lnTo>
                      <a:pt x="215" y="319"/>
                    </a:lnTo>
                    <a:lnTo>
                      <a:pt x="205" y="317"/>
                    </a:lnTo>
                    <a:lnTo>
                      <a:pt x="200" y="317"/>
                    </a:lnTo>
                    <a:lnTo>
                      <a:pt x="200" y="329"/>
                    </a:lnTo>
                    <a:lnTo>
                      <a:pt x="194" y="340"/>
                    </a:lnTo>
                    <a:lnTo>
                      <a:pt x="177" y="355"/>
                    </a:lnTo>
                    <a:lnTo>
                      <a:pt x="161" y="363"/>
                    </a:lnTo>
                    <a:lnTo>
                      <a:pt x="148" y="361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2" name="Freeform 425"/>
              <p:cNvSpPr>
                <a:spLocks/>
              </p:cNvSpPr>
              <p:nvPr/>
            </p:nvSpPr>
            <p:spPr bwMode="auto">
              <a:xfrm>
                <a:off x="2701" y="2514"/>
                <a:ext cx="269" cy="433"/>
              </a:xfrm>
              <a:custGeom>
                <a:avLst/>
                <a:gdLst>
                  <a:gd name="T0" fmla="*/ 1 w 415"/>
                  <a:gd name="T1" fmla="*/ 1 h 700"/>
                  <a:gd name="T2" fmla="*/ 1 w 415"/>
                  <a:gd name="T3" fmla="*/ 1 h 700"/>
                  <a:gd name="T4" fmla="*/ 1 w 415"/>
                  <a:gd name="T5" fmla="*/ 1 h 700"/>
                  <a:gd name="T6" fmla="*/ 1 w 415"/>
                  <a:gd name="T7" fmla="*/ 1 h 700"/>
                  <a:gd name="T8" fmla="*/ 1 w 415"/>
                  <a:gd name="T9" fmla="*/ 1 h 700"/>
                  <a:gd name="T10" fmla="*/ 1 w 415"/>
                  <a:gd name="T11" fmla="*/ 1 h 700"/>
                  <a:gd name="T12" fmla="*/ 1 w 415"/>
                  <a:gd name="T13" fmla="*/ 1 h 700"/>
                  <a:gd name="T14" fmla="*/ 1 w 415"/>
                  <a:gd name="T15" fmla="*/ 1 h 700"/>
                  <a:gd name="T16" fmla="*/ 1 w 415"/>
                  <a:gd name="T17" fmla="*/ 1 h 700"/>
                  <a:gd name="T18" fmla="*/ 1 w 415"/>
                  <a:gd name="T19" fmla="*/ 1 h 700"/>
                  <a:gd name="T20" fmla="*/ 1 w 415"/>
                  <a:gd name="T21" fmla="*/ 1 h 700"/>
                  <a:gd name="T22" fmla="*/ 1 w 415"/>
                  <a:gd name="T23" fmla="*/ 1 h 700"/>
                  <a:gd name="T24" fmla="*/ 1 w 415"/>
                  <a:gd name="T25" fmla="*/ 1 h 700"/>
                  <a:gd name="T26" fmla="*/ 1 w 415"/>
                  <a:gd name="T27" fmla="*/ 1 h 700"/>
                  <a:gd name="T28" fmla="*/ 1 w 415"/>
                  <a:gd name="T29" fmla="*/ 1 h 700"/>
                  <a:gd name="T30" fmla="*/ 1 w 415"/>
                  <a:gd name="T31" fmla="*/ 1 h 700"/>
                  <a:gd name="T32" fmla="*/ 1 w 415"/>
                  <a:gd name="T33" fmla="*/ 1 h 700"/>
                  <a:gd name="T34" fmla="*/ 1 w 415"/>
                  <a:gd name="T35" fmla="*/ 1 h 700"/>
                  <a:gd name="T36" fmla="*/ 1 w 415"/>
                  <a:gd name="T37" fmla="*/ 1 h 700"/>
                  <a:gd name="T38" fmla="*/ 1 w 415"/>
                  <a:gd name="T39" fmla="*/ 2 h 700"/>
                  <a:gd name="T40" fmla="*/ 2 w 415"/>
                  <a:gd name="T41" fmla="*/ 2 h 700"/>
                  <a:gd name="T42" fmla="*/ 2 w 415"/>
                  <a:gd name="T43" fmla="*/ 2 h 700"/>
                  <a:gd name="T44" fmla="*/ 2 w 415"/>
                  <a:gd name="T45" fmla="*/ 2 h 700"/>
                  <a:gd name="T46" fmla="*/ 2 w 415"/>
                  <a:gd name="T47" fmla="*/ 1 h 700"/>
                  <a:gd name="T48" fmla="*/ 2 w 415"/>
                  <a:gd name="T49" fmla="*/ 1 h 700"/>
                  <a:gd name="T50" fmla="*/ 2 w 415"/>
                  <a:gd name="T51" fmla="*/ 1 h 700"/>
                  <a:gd name="T52" fmla="*/ 2 w 415"/>
                  <a:gd name="T53" fmla="*/ 1 h 700"/>
                  <a:gd name="T54" fmla="*/ 2 w 415"/>
                  <a:gd name="T55" fmla="*/ 1 h 700"/>
                  <a:gd name="T56" fmla="*/ 1 w 415"/>
                  <a:gd name="T57" fmla="*/ 1 h 700"/>
                  <a:gd name="T58" fmla="*/ 1 w 415"/>
                  <a:gd name="T59" fmla="*/ 1 h 700"/>
                  <a:gd name="T60" fmla="*/ 1 w 415"/>
                  <a:gd name="T61" fmla="*/ 1 h 700"/>
                  <a:gd name="T62" fmla="*/ 1 w 415"/>
                  <a:gd name="T63" fmla="*/ 1 h 700"/>
                  <a:gd name="T64" fmla="*/ 1 w 415"/>
                  <a:gd name="T65" fmla="*/ 1 h 700"/>
                  <a:gd name="T66" fmla="*/ 1 w 415"/>
                  <a:gd name="T67" fmla="*/ 1 h 700"/>
                  <a:gd name="T68" fmla="*/ 1 w 415"/>
                  <a:gd name="T69" fmla="*/ 1 h 700"/>
                  <a:gd name="T70" fmla="*/ 1 w 415"/>
                  <a:gd name="T71" fmla="*/ 0 h 700"/>
                  <a:gd name="T72" fmla="*/ 1 w 415"/>
                  <a:gd name="T73" fmla="*/ 1 h 700"/>
                  <a:gd name="T74" fmla="*/ 0 w 415"/>
                  <a:gd name="T75" fmla="*/ 1 h 700"/>
                  <a:gd name="T76" fmla="*/ 1 w 415"/>
                  <a:gd name="T77" fmla="*/ 1 h 700"/>
                  <a:gd name="T78" fmla="*/ 1 w 415"/>
                  <a:gd name="T79" fmla="*/ 1 h 700"/>
                  <a:gd name="T80" fmla="*/ 1 w 415"/>
                  <a:gd name="T81" fmla="*/ 1 h 70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15"/>
                  <a:gd name="T124" fmla="*/ 0 h 700"/>
                  <a:gd name="T125" fmla="*/ 415 w 415"/>
                  <a:gd name="T126" fmla="*/ 700 h 70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15" h="700">
                    <a:moveTo>
                      <a:pt x="44" y="151"/>
                    </a:moveTo>
                    <a:lnTo>
                      <a:pt x="92" y="324"/>
                    </a:lnTo>
                    <a:lnTo>
                      <a:pt x="115" y="324"/>
                    </a:lnTo>
                    <a:lnTo>
                      <a:pt x="125" y="330"/>
                    </a:lnTo>
                    <a:lnTo>
                      <a:pt x="160" y="449"/>
                    </a:lnTo>
                    <a:lnTo>
                      <a:pt x="156" y="458"/>
                    </a:lnTo>
                    <a:lnTo>
                      <a:pt x="133" y="458"/>
                    </a:lnTo>
                    <a:lnTo>
                      <a:pt x="121" y="476"/>
                    </a:lnTo>
                    <a:lnTo>
                      <a:pt x="125" y="495"/>
                    </a:lnTo>
                    <a:lnTo>
                      <a:pt x="131" y="504"/>
                    </a:lnTo>
                    <a:lnTo>
                      <a:pt x="165" y="518"/>
                    </a:lnTo>
                    <a:lnTo>
                      <a:pt x="173" y="526"/>
                    </a:lnTo>
                    <a:lnTo>
                      <a:pt x="173" y="533"/>
                    </a:lnTo>
                    <a:lnTo>
                      <a:pt x="163" y="577"/>
                    </a:lnTo>
                    <a:lnTo>
                      <a:pt x="163" y="587"/>
                    </a:lnTo>
                    <a:lnTo>
                      <a:pt x="167" y="597"/>
                    </a:lnTo>
                    <a:lnTo>
                      <a:pt x="183" y="597"/>
                    </a:lnTo>
                    <a:lnTo>
                      <a:pt x="186" y="593"/>
                    </a:lnTo>
                    <a:lnTo>
                      <a:pt x="198" y="593"/>
                    </a:lnTo>
                    <a:lnTo>
                      <a:pt x="194" y="621"/>
                    </a:lnTo>
                    <a:lnTo>
                      <a:pt x="300" y="700"/>
                    </a:lnTo>
                    <a:lnTo>
                      <a:pt x="326" y="633"/>
                    </a:lnTo>
                    <a:lnTo>
                      <a:pt x="394" y="616"/>
                    </a:lnTo>
                    <a:lnTo>
                      <a:pt x="371" y="510"/>
                    </a:lnTo>
                    <a:lnTo>
                      <a:pt x="394" y="495"/>
                    </a:lnTo>
                    <a:lnTo>
                      <a:pt x="376" y="458"/>
                    </a:lnTo>
                    <a:lnTo>
                      <a:pt x="415" y="410"/>
                    </a:lnTo>
                    <a:lnTo>
                      <a:pt x="309" y="245"/>
                    </a:lnTo>
                    <a:lnTo>
                      <a:pt x="232" y="165"/>
                    </a:lnTo>
                    <a:lnTo>
                      <a:pt x="175" y="96"/>
                    </a:lnTo>
                    <a:lnTo>
                      <a:pt x="158" y="94"/>
                    </a:lnTo>
                    <a:lnTo>
                      <a:pt x="140" y="98"/>
                    </a:lnTo>
                    <a:lnTo>
                      <a:pt x="117" y="96"/>
                    </a:lnTo>
                    <a:lnTo>
                      <a:pt x="77" y="50"/>
                    </a:lnTo>
                    <a:lnTo>
                      <a:pt x="35" y="7"/>
                    </a:lnTo>
                    <a:lnTo>
                      <a:pt x="19" y="0"/>
                    </a:lnTo>
                    <a:lnTo>
                      <a:pt x="6" y="7"/>
                    </a:lnTo>
                    <a:lnTo>
                      <a:pt x="0" y="15"/>
                    </a:lnTo>
                    <a:lnTo>
                      <a:pt x="10" y="44"/>
                    </a:lnTo>
                    <a:lnTo>
                      <a:pt x="25" y="84"/>
                    </a:lnTo>
                    <a:lnTo>
                      <a:pt x="44" y="15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3" name="Freeform 426"/>
              <p:cNvSpPr>
                <a:spLocks/>
              </p:cNvSpPr>
              <p:nvPr/>
            </p:nvSpPr>
            <p:spPr bwMode="auto">
              <a:xfrm>
                <a:off x="2701" y="2514"/>
                <a:ext cx="269" cy="433"/>
              </a:xfrm>
              <a:custGeom>
                <a:avLst/>
                <a:gdLst>
                  <a:gd name="T0" fmla="*/ 1 w 415"/>
                  <a:gd name="T1" fmla="*/ 1 h 700"/>
                  <a:gd name="T2" fmla="*/ 1 w 415"/>
                  <a:gd name="T3" fmla="*/ 1 h 700"/>
                  <a:gd name="T4" fmla="*/ 1 w 415"/>
                  <a:gd name="T5" fmla="*/ 1 h 700"/>
                  <a:gd name="T6" fmla="*/ 1 w 415"/>
                  <a:gd name="T7" fmla="*/ 1 h 700"/>
                  <a:gd name="T8" fmla="*/ 1 w 415"/>
                  <a:gd name="T9" fmla="*/ 1 h 700"/>
                  <a:gd name="T10" fmla="*/ 1 w 415"/>
                  <a:gd name="T11" fmla="*/ 1 h 700"/>
                  <a:gd name="T12" fmla="*/ 1 w 415"/>
                  <a:gd name="T13" fmla="*/ 1 h 700"/>
                  <a:gd name="T14" fmla="*/ 1 w 415"/>
                  <a:gd name="T15" fmla="*/ 1 h 700"/>
                  <a:gd name="T16" fmla="*/ 1 w 415"/>
                  <a:gd name="T17" fmla="*/ 1 h 700"/>
                  <a:gd name="T18" fmla="*/ 1 w 415"/>
                  <a:gd name="T19" fmla="*/ 1 h 700"/>
                  <a:gd name="T20" fmla="*/ 1 w 415"/>
                  <a:gd name="T21" fmla="*/ 1 h 700"/>
                  <a:gd name="T22" fmla="*/ 1 w 415"/>
                  <a:gd name="T23" fmla="*/ 1 h 700"/>
                  <a:gd name="T24" fmla="*/ 1 w 415"/>
                  <a:gd name="T25" fmla="*/ 1 h 700"/>
                  <a:gd name="T26" fmla="*/ 1 w 415"/>
                  <a:gd name="T27" fmla="*/ 1 h 700"/>
                  <a:gd name="T28" fmla="*/ 1 w 415"/>
                  <a:gd name="T29" fmla="*/ 1 h 700"/>
                  <a:gd name="T30" fmla="*/ 1 w 415"/>
                  <a:gd name="T31" fmla="*/ 1 h 700"/>
                  <a:gd name="T32" fmla="*/ 1 w 415"/>
                  <a:gd name="T33" fmla="*/ 1 h 700"/>
                  <a:gd name="T34" fmla="*/ 1 w 415"/>
                  <a:gd name="T35" fmla="*/ 1 h 700"/>
                  <a:gd name="T36" fmla="*/ 1 w 415"/>
                  <a:gd name="T37" fmla="*/ 1 h 700"/>
                  <a:gd name="T38" fmla="*/ 1 w 415"/>
                  <a:gd name="T39" fmla="*/ 2 h 700"/>
                  <a:gd name="T40" fmla="*/ 2 w 415"/>
                  <a:gd name="T41" fmla="*/ 2 h 700"/>
                  <a:gd name="T42" fmla="*/ 2 w 415"/>
                  <a:gd name="T43" fmla="*/ 2 h 700"/>
                  <a:gd name="T44" fmla="*/ 2 w 415"/>
                  <a:gd name="T45" fmla="*/ 2 h 700"/>
                  <a:gd name="T46" fmla="*/ 2 w 415"/>
                  <a:gd name="T47" fmla="*/ 1 h 700"/>
                  <a:gd name="T48" fmla="*/ 2 w 415"/>
                  <a:gd name="T49" fmla="*/ 1 h 700"/>
                  <a:gd name="T50" fmla="*/ 2 w 415"/>
                  <a:gd name="T51" fmla="*/ 1 h 700"/>
                  <a:gd name="T52" fmla="*/ 2 w 415"/>
                  <a:gd name="T53" fmla="*/ 1 h 700"/>
                  <a:gd name="T54" fmla="*/ 2 w 415"/>
                  <a:gd name="T55" fmla="*/ 1 h 700"/>
                  <a:gd name="T56" fmla="*/ 1 w 415"/>
                  <a:gd name="T57" fmla="*/ 1 h 700"/>
                  <a:gd name="T58" fmla="*/ 1 w 415"/>
                  <a:gd name="T59" fmla="*/ 1 h 700"/>
                  <a:gd name="T60" fmla="*/ 1 w 415"/>
                  <a:gd name="T61" fmla="*/ 1 h 700"/>
                  <a:gd name="T62" fmla="*/ 1 w 415"/>
                  <a:gd name="T63" fmla="*/ 1 h 700"/>
                  <a:gd name="T64" fmla="*/ 1 w 415"/>
                  <a:gd name="T65" fmla="*/ 1 h 700"/>
                  <a:gd name="T66" fmla="*/ 1 w 415"/>
                  <a:gd name="T67" fmla="*/ 1 h 700"/>
                  <a:gd name="T68" fmla="*/ 1 w 415"/>
                  <a:gd name="T69" fmla="*/ 1 h 700"/>
                  <a:gd name="T70" fmla="*/ 1 w 415"/>
                  <a:gd name="T71" fmla="*/ 0 h 700"/>
                  <a:gd name="T72" fmla="*/ 1 w 415"/>
                  <a:gd name="T73" fmla="*/ 1 h 700"/>
                  <a:gd name="T74" fmla="*/ 0 w 415"/>
                  <a:gd name="T75" fmla="*/ 1 h 700"/>
                  <a:gd name="T76" fmla="*/ 1 w 415"/>
                  <a:gd name="T77" fmla="*/ 1 h 700"/>
                  <a:gd name="T78" fmla="*/ 1 w 415"/>
                  <a:gd name="T79" fmla="*/ 1 h 700"/>
                  <a:gd name="T80" fmla="*/ 1 w 415"/>
                  <a:gd name="T81" fmla="*/ 1 h 70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15"/>
                  <a:gd name="T124" fmla="*/ 0 h 700"/>
                  <a:gd name="T125" fmla="*/ 415 w 415"/>
                  <a:gd name="T126" fmla="*/ 700 h 70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15" h="700">
                    <a:moveTo>
                      <a:pt x="44" y="151"/>
                    </a:moveTo>
                    <a:lnTo>
                      <a:pt x="92" y="324"/>
                    </a:lnTo>
                    <a:lnTo>
                      <a:pt x="115" y="324"/>
                    </a:lnTo>
                    <a:lnTo>
                      <a:pt x="125" y="330"/>
                    </a:lnTo>
                    <a:lnTo>
                      <a:pt x="160" y="449"/>
                    </a:lnTo>
                    <a:lnTo>
                      <a:pt x="156" y="458"/>
                    </a:lnTo>
                    <a:lnTo>
                      <a:pt x="133" y="458"/>
                    </a:lnTo>
                    <a:lnTo>
                      <a:pt x="121" y="476"/>
                    </a:lnTo>
                    <a:lnTo>
                      <a:pt x="125" y="495"/>
                    </a:lnTo>
                    <a:lnTo>
                      <a:pt x="131" y="504"/>
                    </a:lnTo>
                    <a:lnTo>
                      <a:pt x="165" y="518"/>
                    </a:lnTo>
                    <a:lnTo>
                      <a:pt x="173" y="526"/>
                    </a:lnTo>
                    <a:lnTo>
                      <a:pt x="173" y="533"/>
                    </a:lnTo>
                    <a:lnTo>
                      <a:pt x="163" y="577"/>
                    </a:lnTo>
                    <a:lnTo>
                      <a:pt x="163" y="587"/>
                    </a:lnTo>
                    <a:lnTo>
                      <a:pt x="167" y="597"/>
                    </a:lnTo>
                    <a:lnTo>
                      <a:pt x="183" y="597"/>
                    </a:lnTo>
                    <a:lnTo>
                      <a:pt x="186" y="593"/>
                    </a:lnTo>
                    <a:lnTo>
                      <a:pt x="198" y="593"/>
                    </a:lnTo>
                    <a:lnTo>
                      <a:pt x="194" y="621"/>
                    </a:lnTo>
                    <a:lnTo>
                      <a:pt x="300" y="700"/>
                    </a:lnTo>
                    <a:lnTo>
                      <a:pt x="326" y="633"/>
                    </a:lnTo>
                    <a:lnTo>
                      <a:pt x="394" y="616"/>
                    </a:lnTo>
                    <a:lnTo>
                      <a:pt x="371" y="510"/>
                    </a:lnTo>
                    <a:lnTo>
                      <a:pt x="394" y="495"/>
                    </a:lnTo>
                    <a:lnTo>
                      <a:pt x="376" y="458"/>
                    </a:lnTo>
                    <a:lnTo>
                      <a:pt x="415" y="410"/>
                    </a:lnTo>
                    <a:lnTo>
                      <a:pt x="309" y="245"/>
                    </a:lnTo>
                    <a:lnTo>
                      <a:pt x="232" y="165"/>
                    </a:lnTo>
                    <a:lnTo>
                      <a:pt x="175" y="96"/>
                    </a:lnTo>
                    <a:lnTo>
                      <a:pt x="158" y="94"/>
                    </a:lnTo>
                    <a:lnTo>
                      <a:pt x="140" y="98"/>
                    </a:lnTo>
                    <a:lnTo>
                      <a:pt x="117" y="96"/>
                    </a:lnTo>
                    <a:lnTo>
                      <a:pt x="77" y="50"/>
                    </a:lnTo>
                    <a:lnTo>
                      <a:pt x="35" y="7"/>
                    </a:lnTo>
                    <a:lnTo>
                      <a:pt x="19" y="0"/>
                    </a:lnTo>
                    <a:lnTo>
                      <a:pt x="6" y="7"/>
                    </a:lnTo>
                    <a:lnTo>
                      <a:pt x="0" y="15"/>
                    </a:lnTo>
                    <a:lnTo>
                      <a:pt x="10" y="44"/>
                    </a:lnTo>
                    <a:lnTo>
                      <a:pt x="25" y="84"/>
                    </a:lnTo>
                    <a:lnTo>
                      <a:pt x="44" y="151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4" name="Freeform 427"/>
              <p:cNvSpPr>
                <a:spLocks/>
              </p:cNvSpPr>
              <p:nvPr/>
            </p:nvSpPr>
            <p:spPr bwMode="auto">
              <a:xfrm>
                <a:off x="2744" y="2899"/>
                <a:ext cx="250" cy="479"/>
              </a:xfrm>
              <a:custGeom>
                <a:avLst/>
                <a:gdLst>
                  <a:gd name="T0" fmla="*/ 1 w 384"/>
                  <a:gd name="T1" fmla="*/ 1 h 774"/>
                  <a:gd name="T2" fmla="*/ 1 w 384"/>
                  <a:gd name="T3" fmla="*/ 2 h 774"/>
                  <a:gd name="T4" fmla="*/ 1 w 384"/>
                  <a:gd name="T5" fmla="*/ 2 h 774"/>
                  <a:gd name="T6" fmla="*/ 1 w 384"/>
                  <a:gd name="T7" fmla="*/ 2 h 774"/>
                  <a:gd name="T8" fmla="*/ 1 w 384"/>
                  <a:gd name="T9" fmla="*/ 2 h 774"/>
                  <a:gd name="T10" fmla="*/ 1 w 384"/>
                  <a:gd name="T11" fmla="*/ 2 h 774"/>
                  <a:gd name="T12" fmla="*/ 1 w 384"/>
                  <a:gd name="T13" fmla="*/ 2 h 774"/>
                  <a:gd name="T14" fmla="*/ 1 w 384"/>
                  <a:gd name="T15" fmla="*/ 2 h 774"/>
                  <a:gd name="T16" fmla="*/ 1 w 384"/>
                  <a:gd name="T17" fmla="*/ 2 h 774"/>
                  <a:gd name="T18" fmla="*/ 1 w 384"/>
                  <a:gd name="T19" fmla="*/ 2 h 774"/>
                  <a:gd name="T20" fmla="*/ 1 w 384"/>
                  <a:gd name="T21" fmla="*/ 2 h 774"/>
                  <a:gd name="T22" fmla="*/ 1 w 384"/>
                  <a:gd name="T23" fmla="*/ 2 h 774"/>
                  <a:gd name="T24" fmla="*/ 1 w 384"/>
                  <a:gd name="T25" fmla="*/ 2 h 774"/>
                  <a:gd name="T26" fmla="*/ 2 w 384"/>
                  <a:gd name="T27" fmla="*/ 2 h 774"/>
                  <a:gd name="T28" fmla="*/ 2 w 384"/>
                  <a:gd name="T29" fmla="*/ 2 h 774"/>
                  <a:gd name="T30" fmla="*/ 2 w 384"/>
                  <a:gd name="T31" fmla="*/ 2 h 774"/>
                  <a:gd name="T32" fmla="*/ 2 w 384"/>
                  <a:gd name="T33" fmla="*/ 2 h 774"/>
                  <a:gd name="T34" fmla="*/ 2 w 384"/>
                  <a:gd name="T35" fmla="*/ 2 h 774"/>
                  <a:gd name="T36" fmla="*/ 2 w 384"/>
                  <a:gd name="T37" fmla="*/ 2 h 774"/>
                  <a:gd name="T38" fmla="*/ 2 w 384"/>
                  <a:gd name="T39" fmla="*/ 1 h 774"/>
                  <a:gd name="T40" fmla="*/ 2 w 384"/>
                  <a:gd name="T41" fmla="*/ 1 h 774"/>
                  <a:gd name="T42" fmla="*/ 2 w 384"/>
                  <a:gd name="T43" fmla="*/ 1 h 774"/>
                  <a:gd name="T44" fmla="*/ 2 w 384"/>
                  <a:gd name="T45" fmla="*/ 1 h 774"/>
                  <a:gd name="T46" fmla="*/ 2 w 384"/>
                  <a:gd name="T47" fmla="*/ 1 h 774"/>
                  <a:gd name="T48" fmla="*/ 2 w 384"/>
                  <a:gd name="T49" fmla="*/ 1 h 774"/>
                  <a:gd name="T50" fmla="*/ 2 w 384"/>
                  <a:gd name="T51" fmla="*/ 1 h 774"/>
                  <a:gd name="T52" fmla="*/ 2 w 384"/>
                  <a:gd name="T53" fmla="*/ 1 h 774"/>
                  <a:gd name="T54" fmla="*/ 2 w 384"/>
                  <a:gd name="T55" fmla="*/ 1 h 774"/>
                  <a:gd name="T56" fmla="*/ 2 w 384"/>
                  <a:gd name="T57" fmla="*/ 1 h 774"/>
                  <a:gd name="T58" fmla="*/ 2 w 384"/>
                  <a:gd name="T59" fmla="*/ 1 h 774"/>
                  <a:gd name="T60" fmla="*/ 2 w 384"/>
                  <a:gd name="T61" fmla="*/ 1 h 774"/>
                  <a:gd name="T62" fmla="*/ 2 w 384"/>
                  <a:gd name="T63" fmla="*/ 1 h 774"/>
                  <a:gd name="T64" fmla="*/ 2 w 384"/>
                  <a:gd name="T65" fmla="*/ 1 h 774"/>
                  <a:gd name="T66" fmla="*/ 1 w 384"/>
                  <a:gd name="T67" fmla="*/ 1 h 774"/>
                  <a:gd name="T68" fmla="*/ 1 w 384"/>
                  <a:gd name="T69" fmla="*/ 1 h 774"/>
                  <a:gd name="T70" fmla="*/ 1 w 384"/>
                  <a:gd name="T71" fmla="*/ 1 h 774"/>
                  <a:gd name="T72" fmla="*/ 1 w 384"/>
                  <a:gd name="T73" fmla="*/ 1 h 774"/>
                  <a:gd name="T74" fmla="*/ 1 w 384"/>
                  <a:gd name="T75" fmla="*/ 0 h 774"/>
                  <a:gd name="T76" fmla="*/ 1 w 384"/>
                  <a:gd name="T77" fmla="*/ 1 h 774"/>
                  <a:gd name="T78" fmla="*/ 1 w 384"/>
                  <a:gd name="T79" fmla="*/ 1 h 774"/>
                  <a:gd name="T80" fmla="*/ 1 w 384"/>
                  <a:gd name="T81" fmla="*/ 1 h 774"/>
                  <a:gd name="T82" fmla="*/ 1 w 384"/>
                  <a:gd name="T83" fmla="*/ 1 h 774"/>
                  <a:gd name="T84" fmla="*/ 0 w 384"/>
                  <a:gd name="T85" fmla="*/ 1 h 774"/>
                  <a:gd name="T86" fmla="*/ 1 w 384"/>
                  <a:gd name="T87" fmla="*/ 1 h 77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84"/>
                  <a:gd name="T133" fmla="*/ 0 h 774"/>
                  <a:gd name="T134" fmla="*/ 384 w 384"/>
                  <a:gd name="T135" fmla="*/ 774 h 77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84" h="774">
                    <a:moveTo>
                      <a:pt x="8" y="588"/>
                    </a:moveTo>
                    <a:lnTo>
                      <a:pt x="10" y="593"/>
                    </a:lnTo>
                    <a:lnTo>
                      <a:pt x="10" y="607"/>
                    </a:lnTo>
                    <a:lnTo>
                      <a:pt x="4" y="615"/>
                    </a:lnTo>
                    <a:lnTo>
                      <a:pt x="6" y="628"/>
                    </a:lnTo>
                    <a:lnTo>
                      <a:pt x="10" y="645"/>
                    </a:lnTo>
                    <a:lnTo>
                      <a:pt x="10" y="655"/>
                    </a:lnTo>
                    <a:lnTo>
                      <a:pt x="22" y="663"/>
                    </a:lnTo>
                    <a:lnTo>
                      <a:pt x="37" y="661"/>
                    </a:lnTo>
                    <a:lnTo>
                      <a:pt x="45" y="649"/>
                    </a:lnTo>
                    <a:lnTo>
                      <a:pt x="70" y="651"/>
                    </a:lnTo>
                    <a:lnTo>
                      <a:pt x="79" y="663"/>
                    </a:lnTo>
                    <a:lnTo>
                      <a:pt x="95" y="663"/>
                    </a:lnTo>
                    <a:lnTo>
                      <a:pt x="116" y="674"/>
                    </a:lnTo>
                    <a:lnTo>
                      <a:pt x="137" y="676"/>
                    </a:lnTo>
                    <a:lnTo>
                      <a:pt x="143" y="672"/>
                    </a:lnTo>
                    <a:lnTo>
                      <a:pt x="156" y="674"/>
                    </a:lnTo>
                    <a:lnTo>
                      <a:pt x="164" y="682"/>
                    </a:lnTo>
                    <a:lnTo>
                      <a:pt x="187" y="686"/>
                    </a:lnTo>
                    <a:lnTo>
                      <a:pt x="208" y="686"/>
                    </a:lnTo>
                    <a:lnTo>
                      <a:pt x="219" y="678"/>
                    </a:lnTo>
                    <a:lnTo>
                      <a:pt x="223" y="670"/>
                    </a:lnTo>
                    <a:lnTo>
                      <a:pt x="242" y="670"/>
                    </a:lnTo>
                    <a:lnTo>
                      <a:pt x="248" y="672"/>
                    </a:lnTo>
                    <a:lnTo>
                      <a:pt x="260" y="682"/>
                    </a:lnTo>
                    <a:lnTo>
                      <a:pt x="269" y="718"/>
                    </a:lnTo>
                    <a:lnTo>
                      <a:pt x="283" y="755"/>
                    </a:lnTo>
                    <a:lnTo>
                      <a:pt x="300" y="774"/>
                    </a:lnTo>
                    <a:lnTo>
                      <a:pt x="308" y="770"/>
                    </a:lnTo>
                    <a:lnTo>
                      <a:pt x="331" y="751"/>
                    </a:lnTo>
                    <a:lnTo>
                      <a:pt x="336" y="760"/>
                    </a:lnTo>
                    <a:lnTo>
                      <a:pt x="342" y="749"/>
                    </a:lnTo>
                    <a:lnTo>
                      <a:pt x="352" y="732"/>
                    </a:lnTo>
                    <a:lnTo>
                      <a:pt x="359" y="712"/>
                    </a:lnTo>
                    <a:lnTo>
                      <a:pt x="380" y="707"/>
                    </a:lnTo>
                    <a:lnTo>
                      <a:pt x="384" y="697"/>
                    </a:lnTo>
                    <a:lnTo>
                      <a:pt x="382" y="686"/>
                    </a:lnTo>
                    <a:lnTo>
                      <a:pt x="361" y="668"/>
                    </a:lnTo>
                    <a:lnTo>
                      <a:pt x="373" y="580"/>
                    </a:lnTo>
                    <a:lnTo>
                      <a:pt x="373" y="565"/>
                    </a:lnTo>
                    <a:lnTo>
                      <a:pt x="377" y="553"/>
                    </a:lnTo>
                    <a:lnTo>
                      <a:pt x="380" y="547"/>
                    </a:lnTo>
                    <a:lnTo>
                      <a:pt x="380" y="540"/>
                    </a:lnTo>
                    <a:lnTo>
                      <a:pt x="373" y="532"/>
                    </a:lnTo>
                    <a:lnTo>
                      <a:pt x="369" y="536"/>
                    </a:lnTo>
                    <a:lnTo>
                      <a:pt x="359" y="532"/>
                    </a:lnTo>
                    <a:lnTo>
                      <a:pt x="352" y="522"/>
                    </a:lnTo>
                    <a:lnTo>
                      <a:pt x="338" y="513"/>
                    </a:lnTo>
                    <a:lnTo>
                      <a:pt x="333" y="499"/>
                    </a:lnTo>
                    <a:lnTo>
                      <a:pt x="325" y="494"/>
                    </a:lnTo>
                    <a:lnTo>
                      <a:pt x="313" y="490"/>
                    </a:lnTo>
                    <a:lnTo>
                      <a:pt x="309" y="478"/>
                    </a:lnTo>
                    <a:lnTo>
                      <a:pt x="308" y="465"/>
                    </a:lnTo>
                    <a:lnTo>
                      <a:pt x="302" y="453"/>
                    </a:lnTo>
                    <a:lnTo>
                      <a:pt x="300" y="442"/>
                    </a:lnTo>
                    <a:lnTo>
                      <a:pt x="300" y="430"/>
                    </a:lnTo>
                    <a:lnTo>
                      <a:pt x="306" y="425"/>
                    </a:lnTo>
                    <a:lnTo>
                      <a:pt x="302" y="419"/>
                    </a:lnTo>
                    <a:lnTo>
                      <a:pt x="294" y="413"/>
                    </a:lnTo>
                    <a:lnTo>
                      <a:pt x="294" y="388"/>
                    </a:lnTo>
                    <a:lnTo>
                      <a:pt x="294" y="367"/>
                    </a:lnTo>
                    <a:lnTo>
                      <a:pt x="300" y="359"/>
                    </a:lnTo>
                    <a:lnTo>
                      <a:pt x="302" y="350"/>
                    </a:lnTo>
                    <a:lnTo>
                      <a:pt x="298" y="336"/>
                    </a:lnTo>
                    <a:lnTo>
                      <a:pt x="288" y="331"/>
                    </a:lnTo>
                    <a:lnTo>
                      <a:pt x="281" y="323"/>
                    </a:lnTo>
                    <a:lnTo>
                      <a:pt x="269" y="315"/>
                    </a:lnTo>
                    <a:lnTo>
                      <a:pt x="265" y="311"/>
                    </a:lnTo>
                    <a:lnTo>
                      <a:pt x="308" y="290"/>
                    </a:lnTo>
                    <a:lnTo>
                      <a:pt x="256" y="150"/>
                    </a:lnTo>
                    <a:lnTo>
                      <a:pt x="242" y="144"/>
                    </a:lnTo>
                    <a:lnTo>
                      <a:pt x="237" y="129"/>
                    </a:lnTo>
                    <a:lnTo>
                      <a:pt x="196" y="152"/>
                    </a:lnTo>
                    <a:lnTo>
                      <a:pt x="192" y="137"/>
                    </a:lnTo>
                    <a:lnTo>
                      <a:pt x="237" y="77"/>
                    </a:lnTo>
                    <a:lnTo>
                      <a:pt x="129" y="0"/>
                    </a:lnTo>
                    <a:lnTo>
                      <a:pt x="35" y="27"/>
                    </a:lnTo>
                    <a:lnTo>
                      <a:pt x="33" y="142"/>
                    </a:lnTo>
                    <a:lnTo>
                      <a:pt x="68" y="258"/>
                    </a:lnTo>
                    <a:lnTo>
                      <a:pt x="87" y="258"/>
                    </a:lnTo>
                    <a:lnTo>
                      <a:pt x="96" y="319"/>
                    </a:lnTo>
                    <a:lnTo>
                      <a:pt x="85" y="373"/>
                    </a:lnTo>
                    <a:lnTo>
                      <a:pt x="96" y="407"/>
                    </a:lnTo>
                    <a:lnTo>
                      <a:pt x="50" y="498"/>
                    </a:lnTo>
                    <a:lnTo>
                      <a:pt x="27" y="498"/>
                    </a:lnTo>
                    <a:lnTo>
                      <a:pt x="0" y="563"/>
                    </a:lnTo>
                    <a:lnTo>
                      <a:pt x="6" y="580"/>
                    </a:lnTo>
                    <a:lnTo>
                      <a:pt x="8" y="58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5" name="Freeform 428"/>
              <p:cNvSpPr>
                <a:spLocks/>
              </p:cNvSpPr>
              <p:nvPr/>
            </p:nvSpPr>
            <p:spPr bwMode="auto">
              <a:xfrm>
                <a:off x="2744" y="2899"/>
                <a:ext cx="250" cy="479"/>
              </a:xfrm>
              <a:custGeom>
                <a:avLst/>
                <a:gdLst>
                  <a:gd name="T0" fmla="*/ 1 w 384"/>
                  <a:gd name="T1" fmla="*/ 1 h 774"/>
                  <a:gd name="T2" fmla="*/ 1 w 384"/>
                  <a:gd name="T3" fmla="*/ 2 h 774"/>
                  <a:gd name="T4" fmla="*/ 1 w 384"/>
                  <a:gd name="T5" fmla="*/ 2 h 774"/>
                  <a:gd name="T6" fmla="*/ 1 w 384"/>
                  <a:gd name="T7" fmla="*/ 2 h 774"/>
                  <a:gd name="T8" fmla="*/ 1 w 384"/>
                  <a:gd name="T9" fmla="*/ 2 h 774"/>
                  <a:gd name="T10" fmla="*/ 1 w 384"/>
                  <a:gd name="T11" fmla="*/ 2 h 774"/>
                  <a:gd name="T12" fmla="*/ 1 w 384"/>
                  <a:gd name="T13" fmla="*/ 2 h 774"/>
                  <a:gd name="T14" fmla="*/ 1 w 384"/>
                  <a:gd name="T15" fmla="*/ 2 h 774"/>
                  <a:gd name="T16" fmla="*/ 1 w 384"/>
                  <a:gd name="T17" fmla="*/ 2 h 774"/>
                  <a:gd name="T18" fmla="*/ 1 w 384"/>
                  <a:gd name="T19" fmla="*/ 2 h 774"/>
                  <a:gd name="T20" fmla="*/ 1 w 384"/>
                  <a:gd name="T21" fmla="*/ 2 h 774"/>
                  <a:gd name="T22" fmla="*/ 1 w 384"/>
                  <a:gd name="T23" fmla="*/ 2 h 774"/>
                  <a:gd name="T24" fmla="*/ 1 w 384"/>
                  <a:gd name="T25" fmla="*/ 2 h 774"/>
                  <a:gd name="T26" fmla="*/ 2 w 384"/>
                  <a:gd name="T27" fmla="*/ 2 h 774"/>
                  <a:gd name="T28" fmla="*/ 2 w 384"/>
                  <a:gd name="T29" fmla="*/ 2 h 774"/>
                  <a:gd name="T30" fmla="*/ 2 w 384"/>
                  <a:gd name="T31" fmla="*/ 2 h 774"/>
                  <a:gd name="T32" fmla="*/ 2 w 384"/>
                  <a:gd name="T33" fmla="*/ 2 h 774"/>
                  <a:gd name="T34" fmla="*/ 2 w 384"/>
                  <a:gd name="T35" fmla="*/ 2 h 774"/>
                  <a:gd name="T36" fmla="*/ 2 w 384"/>
                  <a:gd name="T37" fmla="*/ 2 h 774"/>
                  <a:gd name="T38" fmla="*/ 2 w 384"/>
                  <a:gd name="T39" fmla="*/ 1 h 774"/>
                  <a:gd name="T40" fmla="*/ 2 w 384"/>
                  <a:gd name="T41" fmla="*/ 1 h 774"/>
                  <a:gd name="T42" fmla="*/ 2 w 384"/>
                  <a:gd name="T43" fmla="*/ 1 h 774"/>
                  <a:gd name="T44" fmla="*/ 2 w 384"/>
                  <a:gd name="T45" fmla="*/ 1 h 774"/>
                  <a:gd name="T46" fmla="*/ 2 w 384"/>
                  <a:gd name="T47" fmla="*/ 1 h 774"/>
                  <a:gd name="T48" fmla="*/ 2 w 384"/>
                  <a:gd name="T49" fmla="*/ 1 h 774"/>
                  <a:gd name="T50" fmla="*/ 2 w 384"/>
                  <a:gd name="T51" fmla="*/ 1 h 774"/>
                  <a:gd name="T52" fmla="*/ 2 w 384"/>
                  <a:gd name="T53" fmla="*/ 1 h 774"/>
                  <a:gd name="T54" fmla="*/ 2 w 384"/>
                  <a:gd name="T55" fmla="*/ 1 h 774"/>
                  <a:gd name="T56" fmla="*/ 2 w 384"/>
                  <a:gd name="T57" fmla="*/ 1 h 774"/>
                  <a:gd name="T58" fmla="*/ 2 w 384"/>
                  <a:gd name="T59" fmla="*/ 1 h 774"/>
                  <a:gd name="T60" fmla="*/ 2 w 384"/>
                  <a:gd name="T61" fmla="*/ 1 h 774"/>
                  <a:gd name="T62" fmla="*/ 2 w 384"/>
                  <a:gd name="T63" fmla="*/ 1 h 774"/>
                  <a:gd name="T64" fmla="*/ 2 w 384"/>
                  <a:gd name="T65" fmla="*/ 1 h 774"/>
                  <a:gd name="T66" fmla="*/ 1 w 384"/>
                  <a:gd name="T67" fmla="*/ 1 h 774"/>
                  <a:gd name="T68" fmla="*/ 1 w 384"/>
                  <a:gd name="T69" fmla="*/ 1 h 774"/>
                  <a:gd name="T70" fmla="*/ 1 w 384"/>
                  <a:gd name="T71" fmla="*/ 1 h 774"/>
                  <a:gd name="T72" fmla="*/ 1 w 384"/>
                  <a:gd name="T73" fmla="*/ 1 h 774"/>
                  <a:gd name="T74" fmla="*/ 1 w 384"/>
                  <a:gd name="T75" fmla="*/ 0 h 774"/>
                  <a:gd name="T76" fmla="*/ 1 w 384"/>
                  <a:gd name="T77" fmla="*/ 1 h 774"/>
                  <a:gd name="T78" fmla="*/ 1 w 384"/>
                  <a:gd name="T79" fmla="*/ 1 h 774"/>
                  <a:gd name="T80" fmla="*/ 1 w 384"/>
                  <a:gd name="T81" fmla="*/ 1 h 774"/>
                  <a:gd name="T82" fmla="*/ 1 w 384"/>
                  <a:gd name="T83" fmla="*/ 1 h 774"/>
                  <a:gd name="T84" fmla="*/ 0 w 384"/>
                  <a:gd name="T85" fmla="*/ 1 h 774"/>
                  <a:gd name="T86" fmla="*/ 1 w 384"/>
                  <a:gd name="T87" fmla="*/ 1 h 77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84"/>
                  <a:gd name="T133" fmla="*/ 0 h 774"/>
                  <a:gd name="T134" fmla="*/ 384 w 384"/>
                  <a:gd name="T135" fmla="*/ 774 h 77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84" h="774">
                    <a:moveTo>
                      <a:pt x="8" y="588"/>
                    </a:moveTo>
                    <a:lnTo>
                      <a:pt x="10" y="593"/>
                    </a:lnTo>
                    <a:lnTo>
                      <a:pt x="10" y="607"/>
                    </a:lnTo>
                    <a:lnTo>
                      <a:pt x="4" y="615"/>
                    </a:lnTo>
                    <a:lnTo>
                      <a:pt x="6" y="628"/>
                    </a:lnTo>
                    <a:lnTo>
                      <a:pt x="10" y="645"/>
                    </a:lnTo>
                    <a:lnTo>
                      <a:pt x="10" y="655"/>
                    </a:lnTo>
                    <a:lnTo>
                      <a:pt x="22" y="663"/>
                    </a:lnTo>
                    <a:lnTo>
                      <a:pt x="37" y="661"/>
                    </a:lnTo>
                    <a:lnTo>
                      <a:pt x="45" y="649"/>
                    </a:lnTo>
                    <a:lnTo>
                      <a:pt x="70" y="651"/>
                    </a:lnTo>
                    <a:lnTo>
                      <a:pt x="79" y="663"/>
                    </a:lnTo>
                    <a:lnTo>
                      <a:pt x="95" y="663"/>
                    </a:lnTo>
                    <a:lnTo>
                      <a:pt x="116" y="674"/>
                    </a:lnTo>
                    <a:lnTo>
                      <a:pt x="137" y="676"/>
                    </a:lnTo>
                    <a:lnTo>
                      <a:pt x="143" y="672"/>
                    </a:lnTo>
                    <a:lnTo>
                      <a:pt x="156" y="674"/>
                    </a:lnTo>
                    <a:lnTo>
                      <a:pt x="164" y="682"/>
                    </a:lnTo>
                    <a:lnTo>
                      <a:pt x="187" y="686"/>
                    </a:lnTo>
                    <a:lnTo>
                      <a:pt x="208" y="686"/>
                    </a:lnTo>
                    <a:lnTo>
                      <a:pt x="219" y="678"/>
                    </a:lnTo>
                    <a:lnTo>
                      <a:pt x="223" y="670"/>
                    </a:lnTo>
                    <a:lnTo>
                      <a:pt x="242" y="670"/>
                    </a:lnTo>
                    <a:lnTo>
                      <a:pt x="248" y="672"/>
                    </a:lnTo>
                    <a:lnTo>
                      <a:pt x="260" y="682"/>
                    </a:lnTo>
                    <a:lnTo>
                      <a:pt x="269" y="718"/>
                    </a:lnTo>
                    <a:lnTo>
                      <a:pt x="283" y="755"/>
                    </a:lnTo>
                    <a:lnTo>
                      <a:pt x="300" y="774"/>
                    </a:lnTo>
                    <a:lnTo>
                      <a:pt x="308" y="770"/>
                    </a:lnTo>
                    <a:lnTo>
                      <a:pt x="331" y="751"/>
                    </a:lnTo>
                    <a:lnTo>
                      <a:pt x="336" y="760"/>
                    </a:lnTo>
                    <a:lnTo>
                      <a:pt x="342" y="749"/>
                    </a:lnTo>
                    <a:lnTo>
                      <a:pt x="352" y="732"/>
                    </a:lnTo>
                    <a:lnTo>
                      <a:pt x="359" y="712"/>
                    </a:lnTo>
                    <a:lnTo>
                      <a:pt x="380" y="707"/>
                    </a:lnTo>
                    <a:lnTo>
                      <a:pt x="384" y="697"/>
                    </a:lnTo>
                    <a:lnTo>
                      <a:pt x="382" y="686"/>
                    </a:lnTo>
                    <a:lnTo>
                      <a:pt x="361" y="668"/>
                    </a:lnTo>
                    <a:lnTo>
                      <a:pt x="373" y="580"/>
                    </a:lnTo>
                    <a:lnTo>
                      <a:pt x="373" y="565"/>
                    </a:lnTo>
                    <a:lnTo>
                      <a:pt x="377" y="553"/>
                    </a:lnTo>
                    <a:lnTo>
                      <a:pt x="380" y="547"/>
                    </a:lnTo>
                    <a:lnTo>
                      <a:pt x="380" y="540"/>
                    </a:lnTo>
                    <a:lnTo>
                      <a:pt x="373" y="532"/>
                    </a:lnTo>
                    <a:lnTo>
                      <a:pt x="369" y="536"/>
                    </a:lnTo>
                    <a:lnTo>
                      <a:pt x="359" y="532"/>
                    </a:lnTo>
                    <a:lnTo>
                      <a:pt x="352" y="522"/>
                    </a:lnTo>
                    <a:lnTo>
                      <a:pt x="338" y="513"/>
                    </a:lnTo>
                    <a:lnTo>
                      <a:pt x="333" y="499"/>
                    </a:lnTo>
                    <a:lnTo>
                      <a:pt x="325" y="494"/>
                    </a:lnTo>
                    <a:lnTo>
                      <a:pt x="313" y="490"/>
                    </a:lnTo>
                    <a:lnTo>
                      <a:pt x="309" y="478"/>
                    </a:lnTo>
                    <a:lnTo>
                      <a:pt x="308" y="465"/>
                    </a:lnTo>
                    <a:lnTo>
                      <a:pt x="302" y="453"/>
                    </a:lnTo>
                    <a:lnTo>
                      <a:pt x="300" y="442"/>
                    </a:lnTo>
                    <a:lnTo>
                      <a:pt x="300" y="430"/>
                    </a:lnTo>
                    <a:lnTo>
                      <a:pt x="306" y="425"/>
                    </a:lnTo>
                    <a:lnTo>
                      <a:pt x="302" y="419"/>
                    </a:lnTo>
                    <a:lnTo>
                      <a:pt x="294" y="413"/>
                    </a:lnTo>
                    <a:lnTo>
                      <a:pt x="294" y="388"/>
                    </a:lnTo>
                    <a:lnTo>
                      <a:pt x="294" y="367"/>
                    </a:lnTo>
                    <a:lnTo>
                      <a:pt x="300" y="359"/>
                    </a:lnTo>
                    <a:lnTo>
                      <a:pt x="302" y="350"/>
                    </a:lnTo>
                    <a:lnTo>
                      <a:pt x="298" y="336"/>
                    </a:lnTo>
                    <a:lnTo>
                      <a:pt x="288" y="331"/>
                    </a:lnTo>
                    <a:lnTo>
                      <a:pt x="281" y="323"/>
                    </a:lnTo>
                    <a:lnTo>
                      <a:pt x="269" y="315"/>
                    </a:lnTo>
                    <a:lnTo>
                      <a:pt x="265" y="311"/>
                    </a:lnTo>
                    <a:lnTo>
                      <a:pt x="308" y="290"/>
                    </a:lnTo>
                    <a:lnTo>
                      <a:pt x="256" y="150"/>
                    </a:lnTo>
                    <a:lnTo>
                      <a:pt x="242" y="144"/>
                    </a:lnTo>
                    <a:lnTo>
                      <a:pt x="237" y="129"/>
                    </a:lnTo>
                    <a:lnTo>
                      <a:pt x="196" y="152"/>
                    </a:lnTo>
                    <a:lnTo>
                      <a:pt x="192" y="137"/>
                    </a:lnTo>
                    <a:lnTo>
                      <a:pt x="237" y="77"/>
                    </a:lnTo>
                    <a:lnTo>
                      <a:pt x="129" y="0"/>
                    </a:lnTo>
                    <a:lnTo>
                      <a:pt x="35" y="27"/>
                    </a:lnTo>
                    <a:lnTo>
                      <a:pt x="33" y="142"/>
                    </a:lnTo>
                    <a:lnTo>
                      <a:pt x="68" y="258"/>
                    </a:lnTo>
                    <a:lnTo>
                      <a:pt x="87" y="258"/>
                    </a:lnTo>
                    <a:lnTo>
                      <a:pt x="96" y="319"/>
                    </a:lnTo>
                    <a:lnTo>
                      <a:pt x="85" y="373"/>
                    </a:lnTo>
                    <a:lnTo>
                      <a:pt x="96" y="407"/>
                    </a:lnTo>
                    <a:lnTo>
                      <a:pt x="50" y="498"/>
                    </a:lnTo>
                    <a:lnTo>
                      <a:pt x="27" y="498"/>
                    </a:lnTo>
                    <a:lnTo>
                      <a:pt x="0" y="563"/>
                    </a:lnTo>
                    <a:lnTo>
                      <a:pt x="6" y="580"/>
                    </a:lnTo>
                    <a:lnTo>
                      <a:pt x="8" y="58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6" name="Freeform 429"/>
              <p:cNvSpPr>
                <a:spLocks/>
              </p:cNvSpPr>
              <p:nvPr/>
            </p:nvSpPr>
            <p:spPr bwMode="auto">
              <a:xfrm>
                <a:off x="2704" y="3297"/>
                <a:ext cx="233" cy="227"/>
              </a:xfrm>
              <a:custGeom>
                <a:avLst/>
                <a:gdLst>
                  <a:gd name="T0" fmla="*/ 0 w 361"/>
                  <a:gd name="T1" fmla="*/ 1 h 367"/>
                  <a:gd name="T2" fmla="*/ 1 w 361"/>
                  <a:gd name="T3" fmla="*/ 1 h 367"/>
                  <a:gd name="T4" fmla="*/ 1 w 361"/>
                  <a:gd name="T5" fmla="*/ 1 h 367"/>
                  <a:gd name="T6" fmla="*/ 1 w 361"/>
                  <a:gd name="T7" fmla="*/ 0 h 367"/>
                  <a:gd name="T8" fmla="*/ 1 w 361"/>
                  <a:gd name="T9" fmla="*/ 1 h 367"/>
                  <a:gd name="T10" fmla="*/ 1 w 361"/>
                  <a:gd name="T11" fmla="*/ 1 h 367"/>
                  <a:gd name="T12" fmla="*/ 1 w 361"/>
                  <a:gd name="T13" fmla="*/ 1 h 367"/>
                  <a:gd name="T14" fmla="*/ 1 w 361"/>
                  <a:gd name="T15" fmla="*/ 1 h 367"/>
                  <a:gd name="T16" fmla="*/ 1 w 361"/>
                  <a:gd name="T17" fmla="*/ 1 h 367"/>
                  <a:gd name="T18" fmla="*/ 1 w 361"/>
                  <a:gd name="T19" fmla="*/ 1 h 367"/>
                  <a:gd name="T20" fmla="*/ 1 w 361"/>
                  <a:gd name="T21" fmla="*/ 1 h 367"/>
                  <a:gd name="T22" fmla="*/ 1 w 361"/>
                  <a:gd name="T23" fmla="*/ 1 h 367"/>
                  <a:gd name="T24" fmla="*/ 1 w 361"/>
                  <a:gd name="T25" fmla="*/ 1 h 367"/>
                  <a:gd name="T26" fmla="*/ 1 w 361"/>
                  <a:gd name="T27" fmla="*/ 1 h 367"/>
                  <a:gd name="T28" fmla="*/ 1 w 361"/>
                  <a:gd name="T29" fmla="*/ 1 h 367"/>
                  <a:gd name="T30" fmla="*/ 1 w 361"/>
                  <a:gd name="T31" fmla="*/ 1 h 367"/>
                  <a:gd name="T32" fmla="*/ 1 w 361"/>
                  <a:gd name="T33" fmla="*/ 1 h 367"/>
                  <a:gd name="T34" fmla="*/ 1 w 361"/>
                  <a:gd name="T35" fmla="*/ 1 h 367"/>
                  <a:gd name="T36" fmla="*/ 2 w 361"/>
                  <a:gd name="T37" fmla="*/ 1 h 367"/>
                  <a:gd name="T38" fmla="*/ 2 w 361"/>
                  <a:gd name="T39" fmla="*/ 1 h 367"/>
                  <a:gd name="T40" fmla="*/ 2 w 361"/>
                  <a:gd name="T41" fmla="*/ 1 h 367"/>
                  <a:gd name="T42" fmla="*/ 2 w 361"/>
                  <a:gd name="T43" fmla="*/ 1 h 367"/>
                  <a:gd name="T44" fmla="*/ 2 w 361"/>
                  <a:gd name="T45" fmla="*/ 1 h 367"/>
                  <a:gd name="T46" fmla="*/ 2 w 361"/>
                  <a:gd name="T47" fmla="*/ 1 h 367"/>
                  <a:gd name="T48" fmla="*/ 2 w 361"/>
                  <a:gd name="T49" fmla="*/ 1 h 367"/>
                  <a:gd name="T50" fmla="*/ 2 w 361"/>
                  <a:gd name="T51" fmla="*/ 1 h 367"/>
                  <a:gd name="T52" fmla="*/ 2 w 361"/>
                  <a:gd name="T53" fmla="*/ 1 h 367"/>
                  <a:gd name="T54" fmla="*/ 2 w 361"/>
                  <a:gd name="T55" fmla="*/ 1 h 367"/>
                  <a:gd name="T56" fmla="*/ 2 w 361"/>
                  <a:gd name="T57" fmla="*/ 1 h 367"/>
                  <a:gd name="T58" fmla="*/ 2 w 361"/>
                  <a:gd name="T59" fmla="*/ 1 h 367"/>
                  <a:gd name="T60" fmla="*/ 2 w 361"/>
                  <a:gd name="T61" fmla="*/ 1 h 367"/>
                  <a:gd name="T62" fmla="*/ 2 w 361"/>
                  <a:gd name="T63" fmla="*/ 1 h 367"/>
                  <a:gd name="T64" fmla="*/ 2 w 361"/>
                  <a:gd name="T65" fmla="*/ 1 h 367"/>
                  <a:gd name="T66" fmla="*/ 2 w 361"/>
                  <a:gd name="T67" fmla="*/ 1 h 367"/>
                  <a:gd name="T68" fmla="*/ 2 w 361"/>
                  <a:gd name="T69" fmla="*/ 1 h 367"/>
                  <a:gd name="T70" fmla="*/ 1 w 361"/>
                  <a:gd name="T71" fmla="*/ 1 h 367"/>
                  <a:gd name="T72" fmla="*/ 1 w 361"/>
                  <a:gd name="T73" fmla="*/ 1 h 367"/>
                  <a:gd name="T74" fmla="*/ 1 w 361"/>
                  <a:gd name="T75" fmla="*/ 1 h 367"/>
                  <a:gd name="T76" fmla="*/ 1 w 361"/>
                  <a:gd name="T77" fmla="*/ 1 h 367"/>
                  <a:gd name="T78" fmla="*/ 1 w 361"/>
                  <a:gd name="T79" fmla="*/ 1 h 367"/>
                  <a:gd name="T80" fmla="*/ 1 w 361"/>
                  <a:gd name="T81" fmla="*/ 1 h 367"/>
                  <a:gd name="T82" fmla="*/ 1 w 361"/>
                  <a:gd name="T83" fmla="*/ 1 h 367"/>
                  <a:gd name="T84" fmla="*/ 1 w 361"/>
                  <a:gd name="T85" fmla="*/ 1 h 367"/>
                  <a:gd name="T86" fmla="*/ 1 w 361"/>
                  <a:gd name="T87" fmla="*/ 1 h 367"/>
                  <a:gd name="T88" fmla="*/ 1 w 361"/>
                  <a:gd name="T89" fmla="*/ 1 h 367"/>
                  <a:gd name="T90" fmla="*/ 1 w 361"/>
                  <a:gd name="T91" fmla="*/ 1 h 367"/>
                  <a:gd name="T92" fmla="*/ 1 w 361"/>
                  <a:gd name="T93" fmla="*/ 1 h 367"/>
                  <a:gd name="T94" fmla="*/ 1 w 361"/>
                  <a:gd name="T95" fmla="*/ 1 h 367"/>
                  <a:gd name="T96" fmla="*/ 1 w 361"/>
                  <a:gd name="T97" fmla="*/ 1 h 367"/>
                  <a:gd name="T98" fmla="*/ 1 w 361"/>
                  <a:gd name="T99" fmla="*/ 1 h 367"/>
                  <a:gd name="T100" fmla="*/ 1 w 361"/>
                  <a:gd name="T101" fmla="*/ 1 h 367"/>
                  <a:gd name="T102" fmla="*/ 1 w 361"/>
                  <a:gd name="T103" fmla="*/ 1 h 367"/>
                  <a:gd name="T104" fmla="*/ 1 w 361"/>
                  <a:gd name="T105" fmla="*/ 1 h 367"/>
                  <a:gd name="T106" fmla="*/ 1 w 361"/>
                  <a:gd name="T107" fmla="*/ 1 h 367"/>
                  <a:gd name="T108" fmla="*/ 1 w 361"/>
                  <a:gd name="T109" fmla="*/ 1 h 367"/>
                  <a:gd name="T110" fmla="*/ 1 w 361"/>
                  <a:gd name="T111" fmla="*/ 1 h 367"/>
                  <a:gd name="T112" fmla="*/ 1 w 361"/>
                  <a:gd name="T113" fmla="*/ 1 h 367"/>
                  <a:gd name="T114" fmla="*/ 1 w 361"/>
                  <a:gd name="T115" fmla="*/ 1 h 367"/>
                  <a:gd name="T116" fmla="*/ 0 w 361"/>
                  <a:gd name="T117" fmla="*/ 1 h 36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61"/>
                  <a:gd name="T178" fmla="*/ 0 h 367"/>
                  <a:gd name="T179" fmla="*/ 361 w 361"/>
                  <a:gd name="T180" fmla="*/ 367 h 36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61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83" y="18"/>
                    </a:lnTo>
                    <a:lnTo>
                      <a:pt x="98" y="16"/>
                    </a:lnTo>
                    <a:lnTo>
                      <a:pt x="106" y="4"/>
                    </a:lnTo>
                    <a:lnTo>
                      <a:pt x="131" y="6"/>
                    </a:lnTo>
                    <a:lnTo>
                      <a:pt x="140" y="18"/>
                    </a:lnTo>
                    <a:lnTo>
                      <a:pt x="156" y="18"/>
                    </a:lnTo>
                    <a:lnTo>
                      <a:pt x="177" y="29"/>
                    </a:lnTo>
                    <a:lnTo>
                      <a:pt x="198" y="31"/>
                    </a:lnTo>
                    <a:lnTo>
                      <a:pt x="204" y="27"/>
                    </a:lnTo>
                    <a:lnTo>
                      <a:pt x="217" y="29"/>
                    </a:lnTo>
                    <a:lnTo>
                      <a:pt x="225" y="37"/>
                    </a:lnTo>
                    <a:lnTo>
                      <a:pt x="248" y="41"/>
                    </a:lnTo>
                    <a:lnTo>
                      <a:pt x="269" y="41"/>
                    </a:lnTo>
                    <a:lnTo>
                      <a:pt x="280" y="33"/>
                    </a:lnTo>
                    <a:lnTo>
                      <a:pt x="284" y="25"/>
                    </a:lnTo>
                    <a:lnTo>
                      <a:pt x="303" y="25"/>
                    </a:lnTo>
                    <a:lnTo>
                      <a:pt x="309" y="27"/>
                    </a:lnTo>
                    <a:lnTo>
                      <a:pt x="321" y="37"/>
                    </a:lnTo>
                    <a:lnTo>
                      <a:pt x="330" y="73"/>
                    </a:lnTo>
                    <a:lnTo>
                      <a:pt x="344" y="110"/>
                    </a:lnTo>
                    <a:lnTo>
                      <a:pt x="361" y="129"/>
                    </a:lnTo>
                    <a:lnTo>
                      <a:pt x="342" y="131"/>
                    </a:lnTo>
                    <a:lnTo>
                      <a:pt x="336" y="150"/>
                    </a:lnTo>
                    <a:lnTo>
                      <a:pt x="336" y="173"/>
                    </a:lnTo>
                    <a:lnTo>
                      <a:pt x="340" y="185"/>
                    </a:lnTo>
                    <a:lnTo>
                      <a:pt x="332" y="192"/>
                    </a:lnTo>
                    <a:lnTo>
                      <a:pt x="326" y="204"/>
                    </a:lnTo>
                    <a:lnTo>
                      <a:pt x="315" y="215"/>
                    </a:lnTo>
                    <a:lnTo>
                      <a:pt x="299" y="225"/>
                    </a:lnTo>
                    <a:lnTo>
                      <a:pt x="288" y="221"/>
                    </a:lnTo>
                    <a:lnTo>
                      <a:pt x="261" y="202"/>
                    </a:lnTo>
                    <a:lnTo>
                      <a:pt x="240" y="198"/>
                    </a:lnTo>
                    <a:lnTo>
                      <a:pt x="228" y="213"/>
                    </a:lnTo>
                    <a:lnTo>
                      <a:pt x="221" y="231"/>
                    </a:lnTo>
                    <a:lnTo>
                      <a:pt x="230" y="242"/>
                    </a:lnTo>
                    <a:lnTo>
                      <a:pt x="234" y="259"/>
                    </a:lnTo>
                    <a:lnTo>
                      <a:pt x="215" y="273"/>
                    </a:lnTo>
                    <a:lnTo>
                      <a:pt x="219" y="296"/>
                    </a:lnTo>
                    <a:lnTo>
                      <a:pt x="211" y="319"/>
                    </a:lnTo>
                    <a:lnTo>
                      <a:pt x="200" y="342"/>
                    </a:lnTo>
                    <a:lnTo>
                      <a:pt x="192" y="351"/>
                    </a:lnTo>
                    <a:lnTo>
                      <a:pt x="182" y="348"/>
                    </a:lnTo>
                    <a:lnTo>
                      <a:pt x="167" y="332"/>
                    </a:lnTo>
                    <a:lnTo>
                      <a:pt x="156" y="332"/>
                    </a:lnTo>
                    <a:lnTo>
                      <a:pt x="136" y="336"/>
                    </a:lnTo>
                    <a:lnTo>
                      <a:pt x="121" y="338"/>
                    </a:lnTo>
                    <a:lnTo>
                      <a:pt x="109" y="346"/>
                    </a:lnTo>
                    <a:lnTo>
                      <a:pt x="106" y="353"/>
                    </a:lnTo>
                    <a:lnTo>
                      <a:pt x="96" y="365"/>
                    </a:lnTo>
                    <a:lnTo>
                      <a:pt x="83" y="365"/>
                    </a:lnTo>
                    <a:lnTo>
                      <a:pt x="60" y="359"/>
                    </a:lnTo>
                    <a:lnTo>
                      <a:pt x="44" y="355"/>
                    </a:lnTo>
                    <a:lnTo>
                      <a:pt x="21" y="355"/>
                    </a:lnTo>
                    <a:lnTo>
                      <a:pt x="0" y="36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7" name="Freeform 430"/>
              <p:cNvSpPr>
                <a:spLocks/>
              </p:cNvSpPr>
              <p:nvPr/>
            </p:nvSpPr>
            <p:spPr bwMode="auto">
              <a:xfrm>
                <a:off x="2704" y="3297"/>
                <a:ext cx="233" cy="227"/>
              </a:xfrm>
              <a:custGeom>
                <a:avLst/>
                <a:gdLst>
                  <a:gd name="T0" fmla="*/ 0 w 361"/>
                  <a:gd name="T1" fmla="*/ 1 h 367"/>
                  <a:gd name="T2" fmla="*/ 1 w 361"/>
                  <a:gd name="T3" fmla="*/ 1 h 367"/>
                  <a:gd name="T4" fmla="*/ 1 w 361"/>
                  <a:gd name="T5" fmla="*/ 1 h 367"/>
                  <a:gd name="T6" fmla="*/ 1 w 361"/>
                  <a:gd name="T7" fmla="*/ 0 h 367"/>
                  <a:gd name="T8" fmla="*/ 1 w 361"/>
                  <a:gd name="T9" fmla="*/ 1 h 367"/>
                  <a:gd name="T10" fmla="*/ 1 w 361"/>
                  <a:gd name="T11" fmla="*/ 1 h 367"/>
                  <a:gd name="T12" fmla="*/ 1 w 361"/>
                  <a:gd name="T13" fmla="*/ 1 h 367"/>
                  <a:gd name="T14" fmla="*/ 1 w 361"/>
                  <a:gd name="T15" fmla="*/ 1 h 367"/>
                  <a:gd name="T16" fmla="*/ 1 w 361"/>
                  <a:gd name="T17" fmla="*/ 1 h 367"/>
                  <a:gd name="T18" fmla="*/ 1 w 361"/>
                  <a:gd name="T19" fmla="*/ 1 h 367"/>
                  <a:gd name="T20" fmla="*/ 1 w 361"/>
                  <a:gd name="T21" fmla="*/ 1 h 367"/>
                  <a:gd name="T22" fmla="*/ 1 w 361"/>
                  <a:gd name="T23" fmla="*/ 1 h 367"/>
                  <a:gd name="T24" fmla="*/ 1 w 361"/>
                  <a:gd name="T25" fmla="*/ 1 h 367"/>
                  <a:gd name="T26" fmla="*/ 1 w 361"/>
                  <a:gd name="T27" fmla="*/ 1 h 367"/>
                  <a:gd name="T28" fmla="*/ 1 w 361"/>
                  <a:gd name="T29" fmla="*/ 1 h 367"/>
                  <a:gd name="T30" fmla="*/ 1 w 361"/>
                  <a:gd name="T31" fmla="*/ 1 h 367"/>
                  <a:gd name="T32" fmla="*/ 1 w 361"/>
                  <a:gd name="T33" fmla="*/ 1 h 367"/>
                  <a:gd name="T34" fmla="*/ 1 w 361"/>
                  <a:gd name="T35" fmla="*/ 1 h 367"/>
                  <a:gd name="T36" fmla="*/ 2 w 361"/>
                  <a:gd name="T37" fmla="*/ 1 h 367"/>
                  <a:gd name="T38" fmla="*/ 2 w 361"/>
                  <a:gd name="T39" fmla="*/ 1 h 367"/>
                  <a:gd name="T40" fmla="*/ 2 w 361"/>
                  <a:gd name="T41" fmla="*/ 1 h 367"/>
                  <a:gd name="T42" fmla="*/ 2 w 361"/>
                  <a:gd name="T43" fmla="*/ 1 h 367"/>
                  <a:gd name="T44" fmla="*/ 2 w 361"/>
                  <a:gd name="T45" fmla="*/ 1 h 367"/>
                  <a:gd name="T46" fmla="*/ 2 w 361"/>
                  <a:gd name="T47" fmla="*/ 1 h 367"/>
                  <a:gd name="T48" fmla="*/ 2 w 361"/>
                  <a:gd name="T49" fmla="*/ 1 h 367"/>
                  <a:gd name="T50" fmla="*/ 2 w 361"/>
                  <a:gd name="T51" fmla="*/ 1 h 367"/>
                  <a:gd name="T52" fmla="*/ 2 w 361"/>
                  <a:gd name="T53" fmla="*/ 1 h 367"/>
                  <a:gd name="T54" fmla="*/ 2 w 361"/>
                  <a:gd name="T55" fmla="*/ 1 h 367"/>
                  <a:gd name="T56" fmla="*/ 2 w 361"/>
                  <a:gd name="T57" fmla="*/ 1 h 367"/>
                  <a:gd name="T58" fmla="*/ 2 w 361"/>
                  <a:gd name="T59" fmla="*/ 1 h 367"/>
                  <a:gd name="T60" fmla="*/ 2 w 361"/>
                  <a:gd name="T61" fmla="*/ 1 h 367"/>
                  <a:gd name="T62" fmla="*/ 2 w 361"/>
                  <a:gd name="T63" fmla="*/ 1 h 367"/>
                  <a:gd name="T64" fmla="*/ 2 w 361"/>
                  <a:gd name="T65" fmla="*/ 1 h 367"/>
                  <a:gd name="T66" fmla="*/ 2 w 361"/>
                  <a:gd name="T67" fmla="*/ 1 h 367"/>
                  <a:gd name="T68" fmla="*/ 2 w 361"/>
                  <a:gd name="T69" fmla="*/ 1 h 367"/>
                  <a:gd name="T70" fmla="*/ 1 w 361"/>
                  <a:gd name="T71" fmla="*/ 1 h 367"/>
                  <a:gd name="T72" fmla="*/ 1 w 361"/>
                  <a:gd name="T73" fmla="*/ 1 h 367"/>
                  <a:gd name="T74" fmla="*/ 1 w 361"/>
                  <a:gd name="T75" fmla="*/ 1 h 367"/>
                  <a:gd name="T76" fmla="*/ 1 w 361"/>
                  <a:gd name="T77" fmla="*/ 1 h 367"/>
                  <a:gd name="T78" fmla="*/ 1 w 361"/>
                  <a:gd name="T79" fmla="*/ 1 h 367"/>
                  <a:gd name="T80" fmla="*/ 1 w 361"/>
                  <a:gd name="T81" fmla="*/ 1 h 367"/>
                  <a:gd name="T82" fmla="*/ 1 w 361"/>
                  <a:gd name="T83" fmla="*/ 1 h 367"/>
                  <a:gd name="T84" fmla="*/ 1 w 361"/>
                  <a:gd name="T85" fmla="*/ 1 h 367"/>
                  <a:gd name="T86" fmla="*/ 1 w 361"/>
                  <a:gd name="T87" fmla="*/ 1 h 367"/>
                  <a:gd name="T88" fmla="*/ 1 w 361"/>
                  <a:gd name="T89" fmla="*/ 1 h 367"/>
                  <a:gd name="T90" fmla="*/ 1 w 361"/>
                  <a:gd name="T91" fmla="*/ 1 h 367"/>
                  <a:gd name="T92" fmla="*/ 1 w 361"/>
                  <a:gd name="T93" fmla="*/ 1 h 367"/>
                  <a:gd name="T94" fmla="*/ 1 w 361"/>
                  <a:gd name="T95" fmla="*/ 1 h 367"/>
                  <a:gd name="T96" fmla="*/ 1 w 361"/>
                  <a:gd name="T97" fmla="*/ 1 h 367"/>
                  <a:gd name="T98" fmla="*/ 1 w 361"/>
                  <a:gd name="T99" fmla="*/ 1 h 367"/>
                  <a:gd name="T100" fmla="*/ 1 w 361"/>
                  <a:gd name="T101" fmla="*/ 1 h 367"/>
                  <a:gd name="T102" fmla="*/ 1 w 361"/>
                  <a:gd name="T103" fmla="*/ 1 h 367"/>
                  <a:gd name="T104" fmla="*/ 1 w 361"/>
                  <a:gd name="T105" fmla="*/ 1 h 367"/>
                  <a:gd name="T106" fmla="*/ 1 w 361"/>
                  <a:gd name="T107" fmla="*/ 1 h 367"/>
                  <a:gd name="T108" fmla="*/ 1 w 361"/>
                  <a:gd name="T109" fmla="*/ 1 h 367"/>
                  <a:gd name="T110" fmla="*/ 1 w 361"/>
                  <a:gd name="T111" fmla="*/ 1 h 367"/>
                  <a:gd name="T112" fmla="*/ 1 w 361"/>
                  <a:gd name="T113" fmla="*/ 1 h 367"/>
                  <a:gd name="T114" fmla="*/ 1 w 361"/>
                  <a:gd name="T115" fmla="*/ 1 h 367"/>
                  <a:gd name="T116" fmla="*/ 0 w 361"/>
                  <a:gd name="T117" fmla="*/ 1 h 36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61"/>
                  <a:gd name="T178" fmla="*/ 0 h 367"/>
                  <a:gd name="T179" fmla="*/ 361 w 361"/>
                  <a:gd name="T180" fmla="*/ 367 h 36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61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83" y="18"/>
                    </a:lnTo>
                    <a:lnTo>
                      <a:pt x="98" y="16"/>
                    </a:lnTo>
                    <a:lnTo>
                      <a:pt x="106" y="4"/>
                    </a:lnTo>
                    <a:lnTo>
                      <a:pt x="131" y="6"/>
                    </a:lnTo>
                    <a:lnTo>
                      <a:pt x="140" y="18"/>
                    </a:lnTo>
                    <a:lnTo>
                      <a:pt x="156" y="18"/>
                    </a:lnTo>
                    <a:lnTo>
                      <a:pt x="177" y="29"/>
                    </a:lnTo>
                    <a:lnTo>
                      <a:pt x="198" y="31"/>
                    </a:lnTo>
                    <a:lnTo>
                      <a:pt x="204" y="27"/>
                    </a:lnTo>
                    <a:lnTo>
                      <a:pt x="217" y="29"/>
                    </a:lnTo>
                    <a:lnTo>
                      <a:pt x="225" y="37"/>
                    </a:lnTo>
                    <a:lnTo>
                      <a:pt x="248" y="41"/>
                    </a:lnTo>
                    <a:lnTo>
                      <a:pt x="269" y="41"/>
                    </a:lnTo>
                    <a:lnTo>
                      <a:pt x="280" y="33"/>
                    </a:lnTo>
                    <a:lnTo>
                      <a:pt x="284" y="25"/>
                    </a:lnTo>
                    <a:lnTo>
                      <a:pt x="303" y="25"/>
                    </a:lnTo>
                    <a:lnTo>
                      <a:pt x="309" y="27"/>
                    </a:lnTo>
                    <a:lnTo>
                      <a:pt x="321" y="37"/>
                    </a:lnTo>
                    <a:lnTo>
                      <a:pt x="330" y="73"/>
                    </a:lnTo>
                    <a:lnTo>
                      <a:pt x="344" y="110"/>
                    </a:lnTo>
                    <a:lnTo>
                      <a:pt x="361" y="129"/>
                    </a:lnTo>
                    <a:lnTo>
                      <a:pt x="342" y="131"/>
                    </a:lnTo>
                    <a:lnTo>
                      <a:pt x="336" y="150"/>
                    </a:lnTo>
                    <a:lnTo>
                      <a:pt x="336" y="173"/>
                    </a:lnTo>
                    <a:lnTo>
                      <a:pt x="340" y="185"/>
                    </a:lnTo>
                    <a:lnTo>
                      <a:pt x="332" y="192"/>
                    </a:lnTo>
                    <a:lnTo>
                      <a:pt x="326" y="204"/>
                    </a:lnTo>
                    <a:lnTo>
                      <a:pt x="315" y="215"/>
                    </a:lnTo>
                    <a:lnTo>
                      <a:pt x="299" y="225"/>
                    </a:lnTo>
                    <a:lnTo>
                      <a:pt x="288" y="221"/>
                    </a:lnTo>
                    <a:lnTo>
                      <a:pt x="261" y="202"/>
                    </a:lnTo>
                    <a:lnTo>
                      <a:pt x="240" y="198"/>
                    </a:lnTo>
                    <a:lnTo>
                      <a:pt x="228" y="213"/>
                    </a:lnTo>
                    <a:lnTo>
                      <a:pt x="221" y="231"/>
                    </a:lnTo>
                    <a:lnTo>
                      <a:pt x="230" y="242"/>
                    </a:lnTo>
                    <a:lnTo>
                      <a:pt x="234" y="259"/>
                    </a:lnTo>
                    <a:lnTo>
                      <a:pt x="215" y="273"/>
                    </a:lnTo>
                    <a:lnTo>
                      <a:pt x="219" y="296"/>
                    </a:lnTo>
                    <a:lnTo>
                      <a:pt x="211" y="319"/>
                    </a:lnTo>
                    <a:lnTo>
                      <a:pt x="200" y="342"/>
                    </a:lnTo>
                    <a:lnTo>
                      <a:pt x="192" y="351"/>
                    </a:lnTo>
                    <a:lnTo>
                      <a:pt x="182" y="348"/>
                    </a:lnTo>
                    <a:lnTo>
                      <a:pt x="167" y="332"/>
                    </a:lnTo>
                    <a:lnTo>
                      <a:pt x="156" y="332"/>
                    </a:lnTo>
                    <a:lnTo>
                      <a:pt x="136" y="336"/>
                    </a:lnTo>
                    <a:lnTo>
                      <a:pt x="121" y="338"/>
                    </a:lnTo>
                    <a:lnTo>
                      <a:pt x="109" y="346"/>
                    </a:lnTo>
                    <a:lnTo>
                      <a:pt x="106" y="353"/>
                    </a:lnTo>
                    <a:lnTo>
                      <a:pt x="96" y="365"/>
                    </a:lnTo>
                    <a:lnTo>
                      <a:pt x="83" y="365"/>
                    </a:lnTo>
                    <a:lnTo>
                      <a:pt x="60" y="359"/>
                    </a:lnTo>
                    <a:lnTo>
                      <a:pt x="44" y="355"/>
                    </a:lnTo>
                    <a:lnTo>
                      <a:pt x="21" y="355"/>
                    </a:lnTo>
                    <a:lnTo>
                      <a:pt x="0" y="367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8" name="Freeform 431"/>
              <p:cNvSpPr>
                <a:spLocks/>
              </p:cNvSpPr>
              <p:nvPr/>
            </p:nvSpPr>
            <p:spPr bwMode="auto">
              <a:xfrm>
                <a:off x="2546" y="3259"/>
                <a:ext cx="226" cy="265"/>
              </a:xfrm>
              <a:custGeom>
                <a:avLst/>
                <a:gdLst>
                  <a:gd name="T0" fmla="*/ 1 w 350"/>
                  <a:gd name="T1" fmla="*/ 1 h 428"/>
                  <a:gd name="T2" fmla="*/ 1 w 350"/>
                  <a:gd name="T3" fmla="*/ 1 h 428"/>
                  <a:gd name="T4" fmla="*/ 1 w 350"/>
                  <a:gd name="T5" fmla="*/ 1 h 428"/>
                  <a:gd name="T6" fmla="*/ 1 w 350"/>
                  <a:gd name="T7" fmla="*/ 1 h 428"/>
                  <a:gd name="T8" fmla="*/ 1 w 350"/>
                  <a:gd name="T9" fmla="*/ 1 h 428"/>
                  <a:gd name="T10" fmla="*/ 1 w 350"/>
                  <a:gd name="T11" fmla="*/ 1 h 428"/>
                  <a:gd name="T12" fmla="*/ 0 w 350"/>
                  <a:gd name="T13" fmla="*/ 1 h 428"/>
                  <a:gd name="T14" fmla="*/ 1 w 350"/>
                  <a:gd name="T15" fmla="*/ 1 h 428"/>
                  <a:gd name="T16" fmla="*/ 1 w 350"/>
                  <a:gd name="T17" fmla="*/ 1 h 428"/>
                  <a:gd name="T18" fmla="*/ 1 w 350"/>
                  <a:gd name="T19" fmla="*/ 1 h 428"/>
                  <a:gd name="T20" fmla="*/ 1 w 350"/>
                  <a:gd name="T21" fmla="*/ 1 h 428"/>
                  <a:gd name="T22" fmla="*/ 1 w 350"/>
                  <a:gd name="T23" fmla="*/ 1 h 428"/>
                  <a:gd name="T24" fmla="*/ 1 w 350"/>
                  <a:gd name="T25" fmla="*/ 1 h 428"/>
                  <a:gd name="T26" fmla="*/ 1 w 350"/>
                  <a:gd name="T27" fmla="*/ 1 h 428"/>
                  <a:gd name="T28" fmla="*/ 1 w 350"/>
                  <a:gd name="T29" fmla="*/ 1 h 428"/>
                  <a:gd name="T30" fmla="*/ 1 w 350"/>
                  <a:gd name="T31" fmla="*/ 1 h 428"/>
                  <a:gd name="T32" fmla="*/ 1 w 350"/>
                  <a:gd name="T33" fmla="*/ 1 h 428"/>
                  <a:gd name="T34" fmla="*/ 1 w 350"/>
                  <a:gd name="T35" fmla="*/ 1 h 428"/>
                  <a:gd name="T36" fmla="*/ 1 w 350"/>
                  <a:gd name="T37" fmla="*/ 1 h 428"/>
                  <a:gd name="T38" fmla="*/ 1 w 350"/>
                  <a:gd name="T39" fmla="*/ 1 h 428"/>
                  <a:gd name="T40" fmla="*/ 1 w 350"/>
                  <a:gd name="T41" fmla="*/ 1 h 428"/>
                  <a:gd name="T42" fmla="*/ 1 w 350"/>
                  <a:gd name="T43" fmla="*/ 1 h 428"/>
                  <a:gd name="T44" fmla="*/ 1 w 350"/>
                  <a:gd name="T45" fmla="*/ 1 h 428"/>
                  <a:gd name="T46" fmla="*/ 1 w 350"/>
                  <a:gd name="T47" fmla="*/ 1 h 428"/>
                  <a:gd name="T48" fmla="*/ 1 w 350"/>
                  <a:gd name="T49" fmla="*/ 1 h 428"/>
                  <a:gd name="T50" fmla="*/ 1 w 350"/>
                  <a:gd name="T51" fmla="*/ 0 h 428"/>
                  <a:gd name="T52" fmla="*/ 2 w 350"/>
                  <a:gd name="T53" fmla="*/ 1 h 428"/>
                  <a:gd name="T54" fmla="*/ 2 w 350"/>
                  <a:gd name="T55" fmla="*/ 1 h 428"/>
                  <a:gd name="T56" fmla="*/ 2 w 350"/>
                  <a:gd name="T57" fmla="*/ 1 h 428"/>
                  <a:gd name="T58" fmla="*/ 2 w 350"/>
                  <a:gd name="T59" fmla="*/ 1 h 428"/>
                  <a:gd name="T60" fmla="*/ 2 w 350"/>
                  <a:gd name="T61" fmla="*/ 1 h 428"/>
                  <a:gd name="T62" fmla="*/ 2 w 350"/>
                  <a:gd name="T63" fmla="*/ 1 h 428"/>
                  <a:gd name="T64" fmla="*/ 2 w 350"/>
                  <a:gd name="T65" fmla="*/ 1 h 428"/>
                  <a:gd name="T66" fmla="*/ 2 w 350"/>
                  <a:gd name="T67" fmla="*/ 1 h 428"/>
                  <a:gd name="T68" fmla="*/ 1 w 350"/>
                  <a:gd name="T69" fmla="*/ 1 h 42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50"/>
                  <a:gd name="T106" fmla="*/ 0 h 428"/>
                  <a:gd name="T107" fmla="*/ 350 w 350"/>
                  <a:gd name="T108" fmla="*/ 428 h 42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50" h="428">
                    <a:moveTo>
                      <a:pt x="246" y="428"/>
                    </a:moveTo>
                    <a:lnTo>
                      <a:pt x="123" y="265"/>
                    </a:lnTo>
                    <a:lnTo>
                      <a:pt x="87" y="251"/>
                    </a:lnTo>
                    <a:lnTo>
                      <a:pt x="56" y="240"/>
                    </a:lnTo>
                    <a:lnTo>
                      <a:pt x="27" y="188"/>
                    </a:lnTo>
                    <a:lnTo>
                      <a:pt x="37" y="161"/>
                    </a:lnTo>
                    <a:lnTo>
                      <a:pt x="0" y="113"/>
                    </a:lnTo>
                    <a:lnTo>
                      <a:pt x="4" y="103"/>
                    </a:lnTo>
                    <a:lnTo>
                      <a:pt x="6" y="92"/>
                    </a:lnTo>
                    <a:lnTo>
                      <a:pt x="14" y="86"/>
                    </a:lnTo>
                    <a:lnTo>
                      <a:pt x="20" y="77"/>
                    </a:lnTo>
                    <a:lnTo>
                      <a:pt x="37" y="102"/>
                    </a:lnTo>
                    <a:lnTo>
                      <a:pt x="60" y="92"/>
                    </a:lnTo>
                    <a:lnTo>
                      <a:pt x="68" y="94"/>
                    </a:lnTo>
                    <a:lnTo>
                      <a:pt x="75" y="102"/>
                    </a:lnTo>
                    <a:lnTo>
                      <a:pt x="87" y="103"/>
                    </a:lnTo>
                    <a:lnTo>
                      <a:pt x="102" y="100"/>
                    </a:lnTo>
                    <a:lnTo>
                      <a:pt x="117" y="103"/>
                    </a:lnTo>
                    <a:lnTo>
                      <a:pt x="125" y="113"/>
                    </a:lnTo>
                    <a:lnTo>
                      <a:pt x="146" y="144"/>
                    </a:lnTo>
                    <a:lnTo>
                      <a:pt x="152" y="146"/>
                    </a:lnTo>
                    <a:lnTo>
                      <a:pt x="162" y="146"/>
                    </a:lnTo>
                    <a:lnTo>
                      <a:pt x="235" y="96"/>
                    </a:lnTo>
                    <a:lnTo>
                      <a:pt x="246" y="88"/>
                    </a:lnTo>
                    <a:lnTo>
                      <a:pt x="212" y="17"/>
                    </a:lnTo>
                    <a:lnTo>
                      <a:pt x="223" y="0"/>
                    </a:lnTo>
                    <a:lnTo>
                      <a:pt x="315" y="4"/>
                    </a:lnTo>
                    <a:lnTo>
                      <a:pt x="317" y="9"/>
                    </a:lnTo>
                    <a:lnTo>
                      <a:pt x="317" y="23"/>
                    </a:lnTo>
                    <a:lnTo>
                      <a:pt x="311" y="31"/>
                    </a:lnTo>
                    <a:lnTo>
                      <a:pt x="313" y="44"/>
                    </a:lnTo>
                    <a:lnTo>
                      <a:pt x="317" y="61"/>
                    </a:lnTo>
                    <a:lnTo>
                      <a:pt x="294" y="67"/>
                    </a:lnTo>
                    <a:lnTo>
                      <a:pt x="350" y="253"/>
                    </a:lnTo>
                    <a:lnTo>
                      <a:pt x="246" y="4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9" name="Freeform 432"/>
              <p:cNvSpPr>
                <a:spLocks/>
              </p:cNvSpPr>
              <p:nvPr/>
            </p:nvSpPr>
            <p:spPr bwMode="auto">
              <a:xfrm>
                <a:off x="2546" y="3259"/>
                <a:ext cx="226" cy="265"/>
              </a:xfrm>
              <a:custGeom>
                <a:avLst/>
                <a:gdLst>
                  <a:gd name="T0" fmla="*/ 1 w 350"/>
                  <a:gd name="T1" fmla="*/ 1 h 428"/>
                  <a:gd name="T2" fmla="*/ 1 w 350"/>
                  <a:gd name="T3" fmla="*/ 1 h 428"/>
                  <a:gd name="T4" fmla="*/ 1 w 350"/>
                  <a:gd name="T5" fmla="*/ 1 h 428"/>
                  <a:gd name="T6" fmla="*/ 1 w 350"/>
                  <a:gd name="T7" fmla="*/ 1 h 428"/>
                  <a:gd name="T8" fmla="*/ 1 w 350"/>
                  <a:gd name="T9" fmla="*/ 1 h 428"/>
                  <a:gd name="T10" fmla="*/ 1 w 350"/>
                  <a:gd name="T11" fmla="*/ 1 h 428"/>
                  <a:gd name="T12" fmla="*/ 0 w 350"/>
                  <a:gd name="T13" fmla="*/ 1 h 428"/>
                  <a:gd name="T14" fmla="*/ 1 w 350"/>
                  <a:gd name="T15" fmla="*/ 1 h 428"/>
                  <a:gd name="T16" fmla="*/ 1 w 350"/>
                  <a:gd name="T17" fmla="*/ 1 h 428"/>
                  <a:gd name="T18" fmla="*/ 1 w 350"/>
                  <a:gd name="T19" fmla="*/ 1 h 428"/>
                  <a:gd name="T20" fmla="*/ 1 w 350"/>
                  <a:gd name="T21" fmla="*/ 1 h 428"/>
                  <a:gd name="T22" fmla="*/ 1 w 350"/>
                  <a:gd name="T23" fmla="*/ 1 h 428"/>
                  <a:gd name="T24" fmla="*/ 1 w 350"/>
                  <a:gd name="T25" fmla="*/ 1 h 428"/>
                  <a:gd name="T26" fmla="*/ 1 w 350"/>
                  <a:gd name="T27" fmla="*/ 1 h 428"/>
                  <a:gd name="T28" fmla="*/ 1 w 350"/>
                  <a:gd name="T29" fmla="*/ 1 h 428"/>
                  <a:gd name="T30" fmla="*/ 1 w 350"/>
                  <a:gd name="T31" fmla="*/ 1 h 428"/>
                  <a:gd name="T32" fmla="*/ 1 w 350"/>
                  <a:gd name="T33" fmla="*/ 1 h 428"/>
                  <a:gd name="T34" fmla="*/ 1 w 350"/>
                  <a:gd name="T35" fmla="*/ 1 h 428"/>
                  <a:gd name="T36" fmla="*/ 1 w 350"/>
                  <a:gd name="T37" fmla="*/ 1 h 428"/>
                  <a:gd name="T38" fmla="*/ 1 w 350"/>
                  <a:gd name="T39" fmla="*/ 1 h 428"/>
                  <a:gd name="T40" fmla="*/ 1 w 350"/>
                  <a:gd name="T41" fmla="*/ 1 h 428"/>
                  <a:gd name="T42" fmla="*/ 1 w 350"/>
                  <a:gd name="T43" fmla="*/ 1 h 428"/>
                  <a:gd name="T44" fmla="*/ 1 w 350"/>
                  <a:gd name="T45" fmla="*/ 1 h 428"/>
                  <a:gd name="T46" fmla="*/ 1 w 350"/>
                  <a:gd name="T47" fmla="*/ 1 h 428"/>
                  <a:gd name="T48" fmla="*/ 1 w 350"/>
                  <a:gd name="T49" fmla="*/ 1 h 428"/>
                  <a:gd name="T50" fmla="*/ 1 w 350"/>
                  <a:gd name="T51" fmla="*/ 0 h 428"/>
                  <a:gd name="T52" fmla="*/ 2 w 350"/>
                  <a:gd name="T53" fmla="*/ 1 h 428"/>
                  <a:gd name="T54" fmla="*/ 2 w 350"/>
                  <a:gd name="T55" fmla="*/ 1 h 428"/>
                  <a:gd name="T56" fmla="*/ 2 w 350"/>
                  <a:gd name="T57" fmla="*/ 1 h 428"/>
                  <a:gd name="T58" fmla="*/ 2 w 350"/>
                  <a:gd name="T59" fmla="*/ 1 h 428"/>
                  <a:gd name="T60" fmla="*/ 2 w 350"/>
                  <a:gd name="T61" fmla="*/ 1 h 428"/>
                  <a:gd name="T62" fmla="*/ 2 w 350"/>
                  <a:gd name="T63" fmla="*/ 1 h 428"/>
                  <a:gd name="T64" fmla="*/ 2 w 350"/>
                  <a:gd name="T65" fmla="*/ 1 h 428"/>
                  <a:gd name="T66" fmla="*/ 2 w 350"/>
                  <a:gd name="T67" fmla="*/ 1 h 428"/>
                  <a:gd name="T68" fmla="*/ 1 w 350"/>
                  <a:gd name="T69" fmla="*/ 1 h 42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50"/>
                  <a:gd name="T106" fmla="*/ 0 h 428"/>
                  <a:gd name="T107" fmla="*/ 350 w 350"/>
                  <a:gd name="T108" fmla="*/ 428 h 42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50" h="428">
                    <a:moveTo>
                      <a:pt x="246" y="428"/>
                    </a:moveTo>
                    <a:lnTo>
                      <a:pt x="123" y="265"/>
                    </a:lnTo>
                    <a:lnTo>
                      <a:pt x="87" y="251"/>
                    </a:lnTo>
                    <a:lnTo>
                      <a:pt x="56" y="240"/>
                    </a:lnTo>
                    <a:lnTo>
                      <a:pt x="27" y="188"/>
                    </a:lnTo>
                    <a:lnTo>
                      <a:pt x="37" y="161"/>
                    </a:lnTo>
                    <a:lnTo>
                      <a:pt x="0" y="113"/>
                    </a:lnTo>
                    <a:lnTo>
                      <a:pt x="4" y="103"/>
                    </a:lnTo>
                    <a:lnTo>
                      <a:pt x="6" y="92"/>
                    </a:lnTo>
                    <a:lnTo>
                      <a:pt x="14" y="86"/>
                    </a:lnTo>
                    <a:lnTo>
                      <a:pt x="20" y="77"/>
                    </a:lnTo>
                    <a:lnTo>
                      <a:pt x="37" y="102"/>
                    </a:lnTo>
                    <a:lnTo>
                      <a:pt x="60" y="92"/>
                    </a:lnTo>
                    <a:lnTo>
                      <a:pt x="68" y="94"/>
                    </a:lnTo>
                    <a:lnTo>
                      <a:pt x="75" y="102"/>
                    </a:lnTo>
                    <a:lnTo>
                      <a:pt x="87" y="103"/>
                    </a:lnTo>
                    <a:lnTo>
                      <a:pt x="102" y="100"/>
                    </a:lnTo>
                    <a:lnTo>
                      <a:pt x="117" y="103"/>
                    </a:lnTo>
                    <a:lnTo>
                      <a:pt x="125" y="113"/>
                    </a:lnTo>
                    <a:lnTo>
                      <a:pt x="146" y="144"/>
                    </a:lnTo>
                    <a:lnTo>
                      <a:pt x="152" y="146"/>
                    </a:lnTo>
                    <a:lnTo>
                      <a:pt x="162" y="146"/>
                    </a:lnTo>
                    <a:lnTo>
                      <a:pt x="235" y="96"/>
                    </a:lnTo>
                    <a:lnTo>
                      <a:pt x="246" y="88"/>
                    </a:lnTo>
                    <a:lnTo>
                      <a:pt x="212" y="17"/>
                    </a:lnTo>
                    <a:lnTo>
                      <a:pt x="223" y="0"/>
                    </a:lnTo>
                    <a:lnTo>
                      <a:pt x="315" y="4"/>
                    </a:lnTo>
                    <a:lnTo>
                      <a:pt x="317" y="9"/>
                    </a:lnTo>
                    <a:lnTo>
                      <a:pt x="317" y="23"/>
                    </a:lnTo>
                    <a:lnTo>
                      <a:pt x="311" y="31"/>
                    </a:lnTo>
                    <a:lnTo>
                      <a:pt x="313" y="44"/>
                    </a:lnTo>
                    <a:lnTo>
                      <a:pt x="317" y="61"/>
                    </a:lnTo>
                    <a:lnTo>
                      <a:pt x="294" y="67"/>
                    </a:lnTo>
                    <a:lnTo>
                      <a:pt x="350" y="253"/>
                    </a:lnTo>
                    <a:lnTo>
                      <a:pt x="246" y="42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0" name="Freeform 433"/>
              <p:cNvSpPr>
                <a:spLocks/>
              </p:cNvSpPr>
              <p:nvPr/>
            </p:nvSpPr>
            <p:spPr bwMode="auto">
              <a:xfrm>
                <a:off x="2324" y="3329"/>
                <a:ext cx="258" cy="195"/>
              </a:xfrm>
              <a:custGeom>
                <a:avLst/>
                <a:gdLst>
                  <a:gd name="T0" fmla="*/ 2 w 397"/>
                  <a:gd name="T1" fmla="*/ 1 h 315"/>
                  <a:gd name="T2" fmla="*/ 2 w 397"/>
                  <a:gd name="T3" fmla="*/ 1 h 315"/>
                  <a:gd name="T4" fmla="*/ 1 w 397"/>
                  <a:gd name="T5" fmla="*/ 1 h 315"/>
                  <a:gd name="T6" fmla="*/ 1 w 397"/>
                  <a:gd name="T7" fmla="*/ 1 h 315"/>
                  <a:gd name="T8" fmla="*/ 1 w 397"/>
                  <a:gd name="T9" fmla="*/ 1 h 315"/>
                  <a:gd name="T10" fmla="*/ 1 w 397"/>
                  <a:gd name="T11" fmla="*/ 1 h 315"/>
                  <a:gd name="T12" fmla="*/ 1 w 397"/>
                  <a:gd name="T13" fmla="*/ 1 h 315"/>
                  <a:gd name="T14" fmla="*/ 1 w 397"/>
                  <a:gd name="T15" fmla="*/ 1 h 315"/>
                  <a:gd name="T16" fmla="*/ 1 w 397"/>
                  <a:gd name="T17" fmla="*/ 1 h 315"/>
                  <a:gd name="T18" fmla="*/ 1 w 397"/>
                  <a:gd name="T19" fmla="*/ 1 h 315"/>
                  <a:gd name="T20" fmla="*/ 0 w 397"/>
                  <a:gd name="T21" fmla="*/ 1 h 315"/>
                  <a:gd name="T22" fmla="*/ 1 w 397"/>
                  <a:gd name="T23" fmla="*/ 1 h 315"/>
                  <a:gd name="T24" fmla="*/ 2 w 397"/>
                  <a:gd name="T25" fmla="*/ 0 h 315"/>
                  <a:gd name="T26" fmla="*/ 2 w 397"/>
                  <a:gd name="T27" fmla="*/ 0 h 315"/>
                  <a:gd name="T28" fmla="*/ 2 w 397"/>
                  <a:gd name="T29" fmla="*/ 0 h 315"/>
                  <a:gd name="T30" fmla="*/ 2 w 397"/>
                  <a:gd name="T31" fmla="*/ 1 h 315"/>
                  <a:gd name="T32" fmla="*/ 2 w 397"/>
                  <a:gd name="T33" fmla="*/ 1 h 315"/>
                  <a:gd name="T34" fmla="*/ 2 w 397"/>
                  <a:gd name="T35" fmla="*/ 1 h 315"/>
                  <a:gd name="T36" fmla="*/ 2 w 397"/>
                  <a:gd name="T37" fmla="*/ 1 h 315"/>
                  <a:gd name="T38" fmla="*/ 2 w 397"/>
                  <a:gd name="T39" fmla="*/ 1 h 31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97"/>
                  <a:gd name="T61" fmla="*/ 0 h 315"/>
                  <a:gd name="T62" fmla="*/ 397 w 397"/>
                  <a:gd name="T63" fmla="*/ 315 h 31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97" h="315">
                    <a:moveTo>
                      <a:pt x="364" y="315"/>
                    </a:moveTo>
                    <a:lnTo>
                      <a:pt x="301" y="263"/>
                    </a:lnTo>
                    <a:lnTo>
                      <a:pt x="265" y="269"/>
                    </a:lnTo>
                    <a:lnTo>
                      <a:pt x="221" y="271"/>
                    </a:lnTo>
                    <a:lnTo>
                      <a:pt x="167" y="257"/>
                    </a:lnTo>
                    <a:lnTo>
                      <a:pt x="155" y="246"/>
                    </a:lnTo>
                    <a:lnTo>
                      <a:pt x="130" y="227"/>
                    </a:lnTo>
                    <a:lnTo>
                      <a:pt x="102" y="209"/>
                    </a:lnTo>
                    <a:lnTo>
                      <a:pt x="61" y="186"/>
                    </a:lnTo>
                    <a:lnTo>
                      <a:pt x="11" y="161"/>
                    </a:lnTo>
                    <a:lnTo>
                      <a:pt x="0" y="152"/>
                    </a:ln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  <a:lnTo>
                      <a:pt x="378" y="48"/>
                    </a:lnTo>
                    <a:lnTo>
                      <a:pt x="368" y="75"/>
                    </a:lnTo>
                    <a:lnTo>
                      <a:pt x="397" y="127"/>
                    </a:lnTo>
                    <a:lnTo>
                      <a:pt x="378" y="131"/>
                    </a:lnTo>
                    <a:lnTo>
                      <a:pt x="364" y="3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1" name="Freeform 434"/>
              <p:cNvSpPr>
                <a:spLocks/>
              </p:cNvSpPr>
              <p:nvPr/>
            </p:nvSpPr>
            <p:spPr bwMode="auto">
              <a:xfrm>
                <a:off x="2324" y="3329"/>
                <a:ext cx="258" cy="195"/>
              </a:xfrm>
              <a:custGeom>
                <a:avLst/>
                <a:gdLst>
                  <a:gd name="T0" fmla="*/ 2 w 397"/>
                  <a:gd name="T1" fmla="*/ 1 h 315"/>
                  <a:gd name="T2" fmla="*/ 2 w 397"/>
                  <a:gd name="T3" fmla="*/ 1 h 315"/>
                  <a:gd name="T4" fmla="*/ 1 w 397"/>
                  <a:gd name="T5" fmla="*/ 1 h 315"/>
                  <a:gd name="T6" fmla="*/ 1 w 397"/>
                  <a:gd name="T7" fmla="*/ 1 h 315"/>
                  <a:gd name="T8" fmla="*/ 1 w 397"/>
                  <a:gd name="T9" fmla="*/ 1 h 315"/>
                  <a:gd name="T10" fmla="*/ 1 w 397"/>
                  <a:gd name="T11" fmla="*/ 1 h 315"/>
                  <a:gd name="T12" fmla="*/ 1 w 397"/>
                  <a:gd name="T13" fmla="*/ 1 h 315"/>
                  <a:gd name="T14" fmla="*/ 1 w 397"/>
                  <a:gd name="T15" fmla="*/ 1 h 315"/>
                  <a:gd name="T16" fmla="*/ 1 w 397"/>
                  <a:gd name="T17" fmla="*/ 1 h 315"/>
                  <a:gd name="T18" fmla="*/ 1 w 397"/>
                  <a:gd name="T19" fmla="*/ 1 h 315"/>
                  <a:gd name="T20" fmla="*/ 0 w 397"/>
                  <a:gd name="T21" fmla="*/ 1 h 315"/>
                  <a:gd name="T22" fmla="*/ 1 w 397"/>
                  <a:gd name="T23" fmla="*/ 1 h 315"/>
                  <a:gd name="T24" fmla="*/ 2 w 397"/>
                  <a:gd name="T25" fmla="*/ 0 h 315"/>
                  <a:gd name="T26" fmla="*/ 2 w 397"/>
                  <a:gd name="T27" fmla="*/ 0 h 315"/>
                  <a:gd name="T28" fmla="*/ 2 w 397"/>
                  <a:gd name="T29" fmla="*/ 0 h 315"/>
                  <a:gd name="T30" fmla="*/ 2 w 397"/>
                  <a:gd name="T31" fmla="*/ 1 h 315"/>
                  <a:gd name="T32" fmla="*/ 2 w 397"/>
                  <a:gd name="T33" fmla="*/ 1 h 315"/>
                  <a:gd name="T34" fmla="*/ 2 w 397"/>
                  <a:gd name="T35" fmla="*/ 1 h 315"/>
                  <a:gd name="T36" fmla="*/ 2 w 397"/>
                  <a:gd name="T37" fmla="*/ 1 h 315"/>
                  <a:gd name="T38" fmla="*/ 2 w 397"/>
                  <a:gd name="T39" fmla="*/ 1 h 31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97"/>
                  <a:gd name="T61" fmla="*/ 0 h 315"/>
                  <a:gd name="T62" fmla="*/ 397 w 397"/>
                  <a:gd name="T63" fmla="*/ 315 h 31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97" h="315">
                    <a:moveTo>
                      <a:pt x="364" y="315"/>
                    </a:moveTo>
                    <a:lnTo>
                      <a:pt x="301" y="263"/>
                    </a:lnTo>
                    <a:lnTo>
                      <a:pt x="265" y="269"/>
                    </a:lnTo>
                    <a:lnTo>
                      <a:pt x="221" y="271"/>
                    </a:lnTo>
                    <a:lnTo>
                      <a:pt x="167" y="257"/>
                    </a:lnTo>
                    <a:lnTo>
                      <a:pt x="155" y="246"/>
                    </a:lnTo>
                    <a:lnTo>
                      <a:pt x="130" y="227"/>
                    </a:lnTo>
                    <a:lnTo>
                      <a:pt x="102" y="209"/>
                    </a:lnTo>
                    <a:lnTo>
                      <a:pt x="61" y="186"/>
                    </a:lnTo>
                    <a:lnTo>
                      <a:pt x="11" y="161"/>
                    </a:lnTo>
                    <a:lnTo>
                      <a:pt x="0" y="152"/>
                    </a:ln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  <a:lnTo>
                      <a:pt x="378" y="48"/>
                    </a:lnTo>
                    <a:lnTo>
                      <a:pt x="368" y="75"/>
                    </a:lnTo>
                    <a:lnTo>
                      <a:pt x="397" y="127"/>
                    </a:lnTo>
                    <a:lnTo>
                      <a:pt x="378" y="131"/>
                    </a:lnTo>
                    <a:lnTo>
                      <a:pt x="364" y="31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2" name="Freeform 435"/>
              <p:cNvSpPr>
                <a:spLocks/>
              </p:cNvSpPr>
              <p:nvPr/>
            </p:nvSpPr>
            <p:spPr bwMode="auto">
              <a:xfrm>
                <a:off x="2095" y="2837"/>
                <a:ext cx="535" cy="586"/>
              </a:xfrm>
              <a:custGeom>
                <a:avLst/>
                <a:gdLst>
                  <a:gd name="T0" fmla="*/ 2 w 825"/>
                  <a:gd name="T1" fmla="*/ 2 h 950"/>
                  <a:gd name="T2" fmla="*/ 2 w 825"/>
                  <a:gd name="T3" fmla="*/ 2 h 950"/>
                  <a:gd name="T4" fmla="*/ 1 w 825"/>
                  <a:gd name="T5" fmla="*/ 2 h 950"/>
                  <a:gd name="T6" fmla="*/ 1 w 825"/>
                  <a:gd name="T7" fmla="*/ 2 h 950"/>
                  <a:gd name="T8" fmla="*/ 1 w 825"/>
                  <a:gd name="T9" fmla="*/ 2 h 950"/>
                  <a:gd name="T10" fmla="*/ 1 w 825"/>
                  <a:gd name="T11" fmla="*/ 2 h 950"/>
                  <a:gd name="T12" fmla="*/ 1 w 825"/>
                  <a:gd name="T13" fmla="*/ 2 h 950"/>
                  <a:gd name="T14" fmla="*/ 1 w 825"/>
                  <a:gd name="T15" fmla="*/ 1 h 950"/>
                  <a:gd name="T16" fmla="*/ 1 w 825"/>
                  <a:gd name="T17" fmla="*/ 1 h 950"/>
                  <a:gd name="T18" fmla="*/ 1 w 825"/>
                  <a:gd name="T19" fmla="*/ 1 h 950"/>
                  <a:gd name="T20" fmla="*/ 1 w 825"/>
                  <a:gd name="T21" fmla="*/ 1 h 950"/>
                  <a:gd name="T22" fmla="*/ 0 w 825"/>
                  <a:gd name="T23" fmla="*/ 1 h 950"/>
                  <a:gd name="T24" fmla="*/ 1 w 825"/>
                  <a:gd name="T25" fmla="*/ 1 h 950"/>
                  <a:gd name="T26" fmla="*/ 1 w 825"/>
                  <a:gd name="T27" fmla="*/ 1 h 950"/>
                  <a:gd name="T28" fmla="*/ 1 w 825"/>
                  <a:gd name="T29" fmla="*/ 1 h 950"/>
                  <a:gd name="T30" fmla="*/ 2 w 825"/>
                  <a:gd name="T31" fmla="*/ 1 h 950"/>
                  <a:gd name="T32" fmla="*/ 3 w 825"/>
                  <a:gd name="T33" fmla="*/ 1 h 950"/>
                  <a:gd name="T34" fmla="*/ 2 w 825"/>
                  <a:gd name="T35" fmla="*/ 1 h 950"/>
                  <a:gd name="T36" fmla="*/ 1 w 825"/>
                  <a:gd name="T37" fmla="*/ 1 h 950"/>
                  <a:gd name="T38" fmla="*/ 1 w 825"/>
                  <a:gd name="T39" fmla="*/ 1 h 950"/>
                  <a:gd name="T40" fmla="*/ 2 w 825"/>
                  <a:gd name="T41" fmla="*/ 1 h 950"/>
                  <a:gd name="T42" fmla="*/ 2 w 825"/>
                  <a:gd name="T43" fmla="*/ 1 h 950"/>
                  <a:gd name="T44" fmla="*/ 4 w 825"/>
                  <a:gd name="T45" fmla="*/ 1 h 950"/>
                  <a:gd name="T46" fmla="*/ 4 w 825"/>
                  <a:gd name="T47" fmla="*/ 1 h 950"/>
                  <a:gd name="T48" fmla="*/ 4 w 825"/>
                  <a:gd name="T49" fmla="*/ 1 h 950"/>
                  <a:gd name="T50" fmla="*/ 4 w 825"/>
                  <a:gd name="T51" fmla="*/ 1 h 950"/>
                  <a:gd name="T52" fmla="*/ 5 w 825"/>
                  <a:gd name="T53" fmla="*/ 1 h 950"/>
                  <a:gd name="T54" fmla="*/ 4 w 825"/>
                  <a:gd name="T55" fmla="*/ 1 h 950"/>
                  <a:gd name="T56" fmla="*/ 4 w 825"/>
                  <a:gd name="T57" fmla="*/ 1 h 950"/>
                  <a:gd name="T58" fmla="*/ 4 w 825"/>
                  <a:gd name="T59" fmla="*/ 2 h 950"/>
                  <a:gd name="T60" fmla="*/ 4 w 825"/>
                  <a:gd name="T61" fmla="*/ 2 h 950"/>
                  <a:gd name="T62" fmla="*/ 4 w 825"/>
                  <a:gd name="T63" fmla="*/ 2 h 950"/>
                  <a:gd name="T64" fmla="*/ 2 w 825"/>
                  <a:gd name="T65" fmla="*/ 2 h 950"/>
                  <a:gd name="T66" fmla="*/ 2 w 825"/>
                  <a:gd name="T67" fmla="*/ 2 h 95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825"/>
                  <a:gd name="T103" fmla="*/ 0 h 950"/>
                  <a:gd name="T104" fmla="*/ 825 w 825"/>
                  <a:gd name="T105" fmla="*/ 950 h 95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825" h="950">
                    <a:moveTo>
                      <a:pt x="291" y="904"/>
                    </a:moveTo>
                    <a:lnTo>
                      <a:pt x="305" y="896"/>
                    </a:lnTo>
                    <a:lnTo>
                      <a:pt x="309" y="886"/>
                    </a:lnTo>
                    <a:lnTo>
                      <a:pt x="316" y="861"/>
                    </a:lnTo>
                    <a:lnTo>
                      <a:pt x="322" y="848"/>
                    </a:lnTo>
                    <a:lnTo>
                      <a:pt x="242" y="756"/>
                    </a:lnTo>
                    <a:lnTo>
                      <a:pt x="247" y="739"/>
                    </a:lnTo>
                    <a:lnTo>
                      <a:pt x="245" y="727"/>
                    </a:lnTo>
                    <a:lnTo>
                      <a:pt x="245" y="719"/>
                    </a:lnTo>
                    <a:lnTo>
                      <a:pt x="234" y="698"/>
                    </a:lnTo>
                    <a:lnTo>
                      <a:pt x="226" y="679"/>
                    </a:lnTo>
                    <a:lnTo>
                      <a:pt x="213" y="652"/>
                    </a:lnTo>
                    <a:lnTo>
                      <a:pt x="197" y="629"/>
                    </a:lnTo>
                    <a:lnTo>
                      <a:pt x="186" y="622"/>
                    </a:lnTo>
                    <a:lnTo>
                      <a:pt x="167" y="608"/>
                    </a:lnTo>
                    <a:lnTo>
                      <a:pt x="163" y="575"/>
                    </a:lnTo>
                    <a:lnTo>
                      <a:pt x="165" y="564"/>
                    </a:lnTo>
                    <a:lnTo>
                      <a:pt x="128" y="562"/>
                    </a:lnTo>
                    <a:lnTo>
                      <a:pt x="128" y="554"/>
                    </a:lnTo>
                    <a:lnTo>
                      <a:pt x="121" y="549"/>
                    </a:lnTo>
                    <a:lnTo>
                      <a:pt x="113" y="545"/>
                    </a:lnTo>
                    <a:lnTo>
                      <a:pt x="103" y="483"/>
                    </a:lnTo>
                    <a:lnTo>
                      <a:pt x="2" y="478"/>
                    </a:lnTo>
                    <a:lnTo>
                      <a:pt x="0" y="385"/>
                    </a:lnTo>
                    <a:lnTo>
                      <a:pt x="90" y="376"/>
                    </a:lnTo>
                    <a:lnTo>
                      <a:pt x="124" y="416"/>
                    </a:lnTo>
                    <a:lnTo>
                      <a:pt x="186" y="426"/>
                    </a:lnTo>
                    <a:lnTo>
                      <a:pt x="195" y="407"/>
                    </a:lnTo>
                    <a:lnTo>
                      <a:pt x="220" y="409"/>
                    </a:lnTo>
                    <a:lnTo>
                      <a:pt x="261" y="426"/>
                    </a:lnTo>
                    <a:lnTo>
                      <a:pt x="326" y="489"/>
                    </a:lnTo>
                    <a:lnTo>
                      <a:pt x="403" y="480"/>
                    </a:lnTo>
                    <a:lnTo>
                      <a:pt x="433" y="537"/>
                    </a:lnTo>
                    <a:lnTo>
                      <a:pt x="443" y="483"/>
                    </a:lnTo>
                    <a:lnTo>
                      <a:pt x="493" y="432"/>
                    </a:lnTo>
                    <a:lnTo>
                      <a:pt x="359" y="370"/>
                    </a:lnTo>
                    <a:lnTo>
                      <a:pt x="349" y="370"/>
                    </a:lnTo>
                    <a:lnTo>
                      <a:pt x="224" y="370"/>
                    </a:lnTo>
                    <a:lnTo>
                      <a:pt x="209" y="399"/>
                    </a:lnTo>
                    <a:lnTo>
                      <a:pt x="190" y="393"/>
                    </a:lnTo>
                    <a:lnTo>
                      <a:pt x="190" y="309"/>
                    </a:lnTo>
                    <a:lnTo>
                      <a:pt x="307" y="75"/>
                    </a:lnTo>
                    <a:lnTo>
                      <a:pt x="368" y="53"/>
                    </a:lnTo>
                    <a:lnTo>
                      <a:pt x="391" y="19"/>
                    </a:lnTo>
                    <a:lnTo>
                      <a:pt x="457" y="0"/>
                    </a:lnTo>
                    <a:lnTo>
                      <a:pt x="666" y="205"/>
                    </a:lnTo>
                    <a:lnTo>
                      <a:pt x="700" y="270"/>
                    </a:lnTo>
                    <a:lnTo>
                      <a:pt x="683" y="339"/>
                    </a:lnTo>
                    <a:lnTo>
                      <a:pt x="681" y="347"/>
                    </a:lnTo>
                    <a:lnTo>
                      <a:pt x="744" y="447"/>
                    </a:lnTo>
                    <a:lnTo>
                      <a:pt x="710" y="476"/>
                    </a:lnTo>
                    <a:lnTo>
                      <a:pt x="723" y="501"/>
                    </a:lnTo>
                    <a:lnTo>
                      <a:pt x="813" y="481"/>
                    </a:lnTo>
                    <a:lnTo>
                      <a:pt x="825" y="495"/>
                    </a:lnTo>
                    <a:lnTo>
                      <a:pt x="700" y="564"/>
                    </a:lnTo>
                    <a:lnTo>
                      <a:pt x="700" y="587"/>
                    </a:lnTo>
                    <a:lnTo>
                      <a:pt x="708" y="595"/>
                    </a:lnTo>
                    <a:lnTo>
                      <a:pt x="716" y="600"/>
                    </a:lnTo>
                    <a:lnTo>
                      <a:pt x="716" y="762"/>
                    </a:lnTo>
                    <a:lnTo>
                      <a:pt x="710" y="771"/>
                    </a:lnTo>
                    <a:lnTo>
                      <a:pt x="702" y="777"/>
                    </a:lnTo>
                    <a:lnTo>
                      <a:pt x="700" y="788"/>
                    </a:lnTo>
                    <a:lnTo>
                      <a:pt x="696" y="798"/>
                    </a:lnTo>
                    <a:lnTo>
                      <a:pt x="687" y="796"/>
                    </a:lnTo>
                    <a:lnTo>
                      <a:pt x="675" y="796"/>
                    </a:lnTo>
                    <a:lnTo>
                      <a:pt x="374" y="902"/>
                    </a:lnTo>
                    <a:lnTo>
                      <a:pt x="355" y="950"/>
                    </a:lnTo>
                    <a:lnTo>
                      <a:pt x="297" y="915"/>
                    </a:lnTo>
                    <a:lnTo>
                      <a:pt x="291" y="90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3" name="Freeform 436"/>
              <p:cNvSpPr>
                <a:spLocks/>
              </p:cNvSpPr>
              <p:nvPr/>
            </p:nvSpPr>
            <p:spPr bwMode="auto">
              <a:xfrm>
                <a:off x="2095" y="2837"/>
                <a:ext cx="535" cy="586"/>
              </a:xfrm>
              <a:custGeom>
                <a:avLst/>
                <a:gdLst>
                  <a:gd name="T0" fmla="*/ 2 w 825"/>
                  <a:gd name="T1" fmla="*/ 2 h 950"/>
                  <a:gd name="T2" fmla="*/ 2 w 825"/>
                  <a:gd name="T3" fmla="*/ 2 h 950"/>
                  <a:gd name="T4" fmla="*/ 1 w 825"/>
                  <a:gd name="T5" fmla="*/ 2 h 950"/>
                  <a:gd name="T6" fmla="*/ 1 w 825"/>
                  <a:gd name="T7" fmla="*/ 2 h 950"/>
                  <a:gd name="T8" fmla="*/ 1 w 825"/>
                  <a:gd name="T9" fmla="*/ 2 h 950"/>
                  <a:gd name="T10" fmla="*/ 1 w 825"/>
                  <a:gd name="T11" fmla="*/ 2 h 950"/>
                  <a:gd name="T12" fmla="*/ 1 w 825"/>
                  <a:gd name="T13" fmla="*/ 2 h 950"/>
                  <a:gd name="T14" fmla="*/ 1 w 825"/>
                  <a:gd name="T15" fmla="*/ 1 h 950"/>
                  <a:gd name="T16" fmla="*/ 1 w 825"/>
                  <a:gd name="T17" fmla="*/ 1 h 950"/>
                  <a:gd name="T18" fmla="*/ 1 w 825"/>
                  <a:gd name="T19" fmla="*/ 1 h 950"/>
                  <a:gd name="T20" fmla="*/ 1 w 825"/>
                  <a:gd name="T21" fmla="*/ 1 h 950"/>
                  <a:gd name="T22" fmla="*/ 0 w 825"/>
                  <a:gd name="T23" fmla="*/ 1 h 950"/>
                  <a:gd name="T24" fmla="*/ 1 w 825"/>
                  <a:gd name="T25" fmla="*/ 1 h 950"/>
                  <a:gd name="T26" fmla="*/ 1 w 825"/>
                  <a:gd name="T27" fmla="*/ 1 h 950"/>
                  <a:gd name="T28" fmla="*/ 1 w 825"/>
                  <a:gd name="T29" fmla="*/ 1 h 950"/>
                  <a:gd name="T30" fmla="*/ 2 w 825"/>
                  <a:gd name="T31" fmla="*/ 1 h 950"/>
                  <a:gd name="T32" fmla="*/ 3 w 825"/>
                  <a:gd name="T33" fmla="*/ 1 h 950"/>
                  <a:gd name="T34" fmla="*/ 2 w 825"/>
                  <a:gd name="T35" fmla="*/ 1 h 950"/>
                  <a:gd name="T36" fmla="*/ 1 w 825"/>
                  <a:gd name="T37" fmla="*/ 1 h 950"/>
                  <a:gd name="T38" fmla="*/ 1 w 825"/>
                  <a:gd name="T39" fmla="*/ 1 h 950"/>
                  <a:gd name="T40" fmla="*/ 2 w 825"/>
                  <a:gd name="T41" fmla="*/ 1 h 950"/>
                  <a:gd name="T42" fmla="*/ 2 w 825"/>
                  <a:gd name="T43" fmla="*/ 1 h 950"/>
                  <a:gd name="T44" fmla="*/ 4 w 825"/>
                  <a:gd name="T45" fmla="*/ 1 h 950"/>
                  <a:gd name="T46" fmla="*/ 4 w 825"/>
                  <a:gd name="T47" fmla="*/ 1 h 950"/>
                  <a:gd name="T48" fmla="*/ 4 w 825"/>
                  <a:gd name="T49" fmla="*/ 1 h 950"/>
                  <a:gd name="T50" fmla="*/ 4 w 825"/>
                  <a:gd name="T51" fmla="*/ 1 h 950"/>
                  <a:gd name="T52" fmla="*/ 5 w 825"/>
                  <a:gd name="T53" fmla="*/ 1 h 950"/>
                  <a:gd name="T54" fmla="*/ 4 w 825"/>
                  <a:gd name="T55" fmla="*/ 1 h 950"/>
                  <a:gd name="T56" fmla="*/ 4 w 825"/>
                  <a:gd name="T57" fmla="*/ 1 h 950"/>
                  <a:gd name="T58" fmla="*/ 4 w 825"/>
                  <a:gd name="T59" fmla="*/ 2 h 950"/>
                  <a:gd name="T60" fmla="*/ 4 w 825"/>
                  <a:gd name="T61" fmla="*/ 2 h 950"/>
                  <a:gd name="T62" fmla="*/ 4 w 825"/>
                  <a:gd name="T63" fmla="*/ 2 h 950"/>
                  <a:gd name="T64" fmla="*/ 2 w 825"/>
                  <a:gd name="T65" fmla="*/ 2 h 950"/>
                  <a:gd name="T66" fmla="*/ 2 w 825"/>
                  <a:gd name="T67" fmla="*/ 2 h 95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825"/>
                  <a:gd name="T103" fmla="*/ 0 h 950"/>
                  <a:gd name="T104" fmla="*/ 825 w 825"/>
                  <a:gd name="T105" fmla="*/ 950 h 95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825" h="950">
                    <a:moveTo>
                      <a:pt x="291" y="904"/>
                    </a:moveTo>
                    <a:lnTo>
                      <a:pt x="305" y="896"/>
                    </a:lnTo>
                    <a:lnTo>
                      <a:pt x="309" y="886"/>
                    </a:lnTo>
                    <a:lnTo>
                      <a:pt x="316" y="861"/>
                    </a:lnTo>
                    <a:lnTo>
                      <a:pt x="322" y="848"/>
                    </a:lnTo>
                    <a:lnTo>
                      <a:pt x="242" y="756"/>
                    </a:lnTo>
                    <a:lnTo>
                      <a:pt x="247" y="739"/>
                    </a:lnTo>
                    <a:lnTo>
                      <a:pt x="245" y="727"/>
                    </a:lnTo>
                    <a:lnTo>
                      <a:pt x="245" y="719"/>
                    </a:lnTo>
                    <a:lnTo>
                      <a:pt x="234" y="698"/>
                    </a:lnTo>
                    <a:lnTo>
                      <a:pt x="226" y="679"/>
                    </a:lnTo>
                    <a:lnTo>
                      <a:pt x="213" y="652"/>
                    </a:lnTo>
                    <a:lnTo>
                      <a:pt x="197" y="629"/>
                    </a:lnTo>
                    <a:lnTo>
                      <a:pt x="186" y="622"/>
                    </a:lnTo>
                    <a:lnTo>
                      <a:pt x="167" y="608"/>
                    </a:lnTo>
                    <a:lnTo>
                      <a:pt x="163" y="575"/>
                    </a:lnTo>
                    <a:lnTo>
                      <a:pt x="165" y="564"/>
                    </a:lnTo>
                    <a:lnTo>
                      <a:pt x="128" y="562"/>
                    </a:lnTo>
                    <a:lnTo>
                      <a:pt x="128" y="554"/>
                    </a:lnTo>
                    <a:lnTo>
                      <a:pt x="121" y="549"/>
                    </a:lnTo>
                    <a:lnTo>
                      <a:pt x="113" y="545"/>
                    </a:lnTo>
                    <a:lnTo>
                      <a:pt x="103" y="483"/>
                    </a:lnTo>
                    <a:lnTo>
                      <a:pt x="2" y="478"/>
                    </a:lnTo>
                    <a:lnTo>
                      <a:pt x="0" y="385"/>
                    </a:lnTo>
                    <a:lnTo>
                      <a:pt x="90" y="376"/>
                    </a:lnTo>
                    <a:lnTo>
                      <a:pt x="124" y="416"/>
                    </a:lnTo>
                    <a:lnTo>
                      <a:pt x="186" y="426"/>
                    </a:lnTo>
                    <a:lnTo>
                      <a:pt x="195" y="407"/>
                    </a:lnTo>
                    <a:lnTo>
                      <a:pt x="220" y="409"/>
                    </a:lnTo>
                    <a:lnTo>
                      <a:pt x="261" y="426"/>
                    </a:lnTo>
                    <a:lnTo>
                      <a:pt x="326" y="489"/>
                    </a:lnTo>
                    <a:lnTo>
                      <a:pt x="403" y="480"/>
                    </a:lnTo>
                    <a:lnTo>
                      <a:pt x="433" y="537"/>
                    </a:lnTo>
                    <a:lnTo>
                      <a:pt x="443" y="483"/>
                    </a:lnTo>
                    <a:lnTo>
                      <a:pt x="493" y="432"/>
                    </a:lnTo>
                    <a:lnTo>
                      <a:pt x="359" y="370"/>
                    </a:lnTo>
                    <a:lnTo>
                      <a:pt x="349" y="370"/>
                    </a:lnTo>
                    <a:lnTo>
                      <a:pt x="224" y="370"/>
                    </a:lnTo>
                    <a:lnTo>
                      <a:pt x="209" y="399"/>
                    </a:lnTo>
                    <a:lnTo>
                      <a:pt x="190" y="393"/>
                    </a:lnTo>
                    <a:lnTo>
                      <a:pt x="190" y="309"/>
                    </a:lnTo>
                    <a:lnTo>
                      <a:pt x="307" y="75"/>
                    </a:lnTo>
                    <a:lnTo>
                      <a:pt x="368" y="53"/>
                    </a:lnTo>
                    <a:lnTo>
                      <a:pt x="391" y="19"/>
                    </a:lnTo>
                    <a:lnTo>
                      <a:pt x="457" y="0"/>
                    </a:lnTo>
                    <a:lnTo>
                      <a:pt x="666" y="205"/>
                    </a:lnTo>
                    <a:lnTo>
                      <a:pt x="700" y="270"/>
                    </a:lnTo>
                    <a:lnTo>
                      <a:pt x="683" y="339"/>
                    </a:lnTo>
                    <a:lnTo>
                      <a:pt x="681" y="347"/>
                    </a:lnTo>
                    <a:lnTo>
                      <a:pt x="744" y="447"/>
                    </a:lnTo>
                    <a:lnTo>
                      <a:pt x="710" y="476"/>
                    </a:lnTo>
                    <a:lnTo>
                      <a:pt x="723" y="501"/>
                    </a:lnTo>
                    <a:lnTo>
                      <a:pt x="813" y="481"/>
                    </a:lnTo>
                    <a:lnTo>
                      <a:pt x="825" y="495"/>
                    </a:lnTo>
                    <a:lnTo>
                      <a:pt x="700" y="564"/>
                    </a:lnTo>
                    <a:lnTo>
                      <a:pt x="700" y="587"/>
                    </a:lnTo>
                    <a:lnTo>
                      <a:pt x="708" y="595"/>
                    </a:lnTo>
                    <a:lnTo>
                      <a:pt x="716" y="600"/>
                    </a:lnTo>
                    <a:lnTo>
                      <a:pt x="716" y="762"/>
                    </a:lnTo>
                    <a:lnTo>
                      <a:pt x="710" y="771"/>
                    </a:lnTo>
                    <a:lnTo>
                      <a:pt x="702" y="777"/>
                    </a:lnTo>
                    <a:lnTo>
                      <a:pt x="700" y="788"/>
                    </a:lnTo>
                    <a:lnTo>
                      <a:pt x="696" y="798"/>
                    </a:lnTo>
                    <a:lnTo>
                      <a:pt x="687" y="796"/>
                    </a:lnTo>
                    <a:lnTo>
                      <a:pt x="675" y="796"/>
                    </a:lnTo>
                    <a:lnTo>
                      <a:pt x="374" y="902"/>
                    </a:lnTo>
                    <a:lnTo>
                      <a:pt x="355" y="950"/>
                    </a:lnTo>
                    <a:lnTo>
                      <a:pt x="297" y="915"/>
                    </a:lnTo>
                    <a:lnTo>
                      <a:pt x="291" y="90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4" name="Freeform 437"/>
              <p:cNvSpPr>
                <a:spLocks/>
              </p:cNvSpPr>
              <p:nvPr/>
            </p:nvSpPr>
            <p:spPr bwMode="auto">
              <a:xfrm>
                <a:off x="2364" y="2509"/>
                <a:ext cx="467" cy="495"/>
              </a:xfrm>
              <a:custGeom>
                <a:avLst/>
                <a:gdLst>
                  <a:gd name="T0" fmla="*/ 4 w 722"/>
                  <a:gd name="T1" fmla="*/ 2 h 802"/>
                  <a:gd name="T2" fmla="*/ 4 w 722"/>
                  <a:gd name="T3" fmla="*/ 1 h 802"/>
                  <a:gd name="T4" fmla="*/ 4 w 722"/>
                  <a:gd name="T5" fmla="*/ 1 h 802"/>
                  <a:gd name="T6" fmla="*/ 4 w 722"/>
                  <a:gd name="T7" fmla="*/ 1 h 802"/>
                  <a:gd name="T8" fmla="*/ 4 w 722"/>
                  <a:gd name="T9" fmla="*/ 1 h 802"/>
                  <a:gd name="T10" fmla="*/ 4 w 722"/>
                  <a:gd name="T11" fmla="*/ 1 h 802"/>
                  <a:gd name="T12" fmla="*/ 4 w 722"/>
                  <a:gd name="T13" fmla="*/ 1 h 802"/>
                  <a:gd name="T14" fmla="*/ 4 w 722"/>
                  <a:gd name="T15" fmla="*/ 1 h 802"/>
                  <a:gd name="T16" fmla="*/ 4 w 722"/>
                  <a:gd name="T17" fmla="*/ 1 h 802"/>
                  <a:gd name="T18" fmla="*/ 4 w 722"/>
                  <a:gd name="T19" fmla="*/ 1 h 802"/>
                  <a:gd name="T20" fmla="*/ 3 w 722"/>
                  <a:gd name="T21" fmla="*/ 1 h 802"/>
                  <a:gd name="T22" fmla="*/ 3 w 722"/>
                  <a:gd name="T23" fmla="*/ 1 h 802"/>
                  <a:gd name="T24" fmla="*/ 3 w 722"/>
                  <a:gd name="T25" fmla="*/ 1 h 802"/>
                  <a:gd name="T26" fmla="*/ 3 w 722"/>
                  <a:gd name="T27" fmla="*/ 1 h 802"/>
                  <a:gd name="T28" fmla="*/ 4 w 722"/>
                  <a:gd name="T29" fmla="*/ 1 h 802"/>
                  <a:gd name="T30" fmla="*/ 4 w 722"/>
                  <a:gd name="T31" fmla="*/ 1 h 802"/>
                  <a:gd name="T32" fmla="*/ 3 w 722"/>
                  <a:gd name="T33" fmla="*/ 1 h 802"/>
                  <a:gd name="T34" fmla="*/ 3 w 722"/>
                  <a:gd name="T35" fmla="*/ 1 h 802"/>
                  <a:gd name="T36" fmla="*/ 3 w 722"/>
                  <a:gd name="T37" fmla="*/ 1 h 802"/>
                  <a:gd name="T38" fmla="*/ 3 w 722"/>
                  <a:gd name="T39" fmla="*/ 1 h 802"/>
                  <a:gd name="T40" fmla="*/ 3 w 722"/>
                  <a:gd name="T41" fmla="*/ 1 h 802"/>
                  <a:gd name="T42" fmla="*/ 2 w 722"/>
                  <a:gd name="T43" fmla="*/ 1 h 802"/>
                  <a:gd name="T44" fmla="*/ 2 w 722"/>
                  <a:gd name="T45" fmla="*/ 1 h 802"/>
                  <a:gd name="T46" fmla="*/ 1 w 722"/>
                  <a:gd name="T47" fmla="*/ 1 h 802"/>
                  <a:gd name="T48" fmla="*/ 1 w 722"/>
                  <a:gd name="T49" fmla="*/ 1 h 802"/>
                  <a:gd name="T50" fmla="*/ 1 w 722"/>
                  <a:gd name="T51" fmla="*/ 1 h 802"/>
                  <a:gd name="T52" fmla="*/ 1 w 722"/>
                  <a:gd name="T53" fmla="*/ 0 h 802"/>
                  <a:gd name="T54" fmla="*/ 0 w 722"/>
                  <a:gd name="T55" fmla="*/ 1 h 802"/>
                  <a:gd name="T56" fmla="*/ 1 w 722"/>
                  <a:gd name="T57" fmla="*/ 1 h 802"/>
                  <a:gd name="T58" fmla="*/ 1 w 722"/>
                  <a:gd name="T59" fmla="*/ 1 h 802"/>
                  <a:gd name="T60" fmla="*/ 1 w 722"/>
                  <a:gd name="T61" fmla="*/ 1 h 802"/>
                  <a:gd name="T62" fmla="*/ 1 w 722"/>
                  <a:gd name="T63" fmla="*/ 1 h 802"/>
                  <a:gd name="T64" fmla="*/ 1 w 722"/>
                  <a:gd name="T65" fmla="*/ 1 h 802"/>
                  <a:gd name="T66" fmla="*/ 1 w 722"/>
                  <a:gd name="T67" fmla="*/ 2 h 802"/>
                  <a:gd name="T68" fmla="*/ 2 w 722"/>
                  <a:gd name="T69" fmla="*/ 2 h 802"/>
                  <a:gd name="T70" fmla="*/ 2 w 722"/>
                  <a:gd name="T71" fmla="*/ 2 h 802"/>
                  <a:gd name="T72" fmla="*/ 2 w 722"/>
                  <a:gd name="T73" fmla="*/ 2 h 802"/>
                  <a:gd name="T74" fmla="*/ 3 w 722"/>
                  <a:gd name="T75" fmla="*/ 2 h 802"/>
                  <a:gd name="T76" fmla="*/ 3 w 722"/>
                  <a:gd name="T77" fmla="*/ 2 h 802"/>
                  <a:gd name="T78" fmla="*/ 4 w 722"/>
                  <a:gd name="T79" fmla="*/ 2 h 80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722"/>
                  <a:gd name="T121" fmla="*/ 0 h 802"/>
                  <a:gd name="T122" fmla="*/ 722 w 722"/>
                  <a:gd name="T123" fmla="*/ 802 h 80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722" h="802">
                    <a:moveTo>
                      <a:pt x="716" y="633"/>
                    </a:moveTo>
                    <a:lnTo>
                      <a:pt x="722" y="605"/>
                    </a:lnTo>
                    <a:lnTo>
                      <a:pt x="710" y="605"/>
                    </a:lnTo>
                    <a:lnTo>
                      <a:pt x="706" y="609"/>
                    </a:lnTo>
                    <a:lnTo>
                      <a:pt x="689" y="607"/>
                    </a:lnTo>
                    <a:lnTo>
                      <a:pt x="687" y="597"/>
                    </a:lnTo>
                    <a:lnTo>
                      <a:pt x="687" y="587"/>
                    </a:lnTo>
                    <a:lnTo>
                      <a:pt x="695" y="543"/>
                    </a:lnTo>
                    <a:lnTo>
                      <a:pt x="695" y="536"/>
                    </a:lnTo>
                    <a:lnTo>
                      <a:pt x="689" y="528"/>
                    </a:lnTo>
                    <a:lnTo>
                      <a:pt x="655" y="514"/>
                    </a:lnTo>
                    <a:lnTo>
                      <a:pt x="649" y="507"/>
                    </a:lnTo>
                    <a:lnTo>
                      <a:pt x="643" y="486"/>
                    </a:lnTo>
                    <a:lnTo>
                      <a:pt x="657" y="470"/>
                    </a:lnTo>
                    <a:lnTo>
                      <a:pt x="678" y="468"/>
                    </a:lnTo>
                    <a:lnTo>
                      <a:pt x="683" y="459"/>
                    </a:lnTo>
                    <a:lnTo>
                      <a:pt x="649" y="340"/>
                    </a:lnTo>
                    <a:lnTo>
                      <a:pt x="637" y="336"/>
                    </a:lnTo>
                    <a:lnTo>
                      <a:pt x="616" y="336"/>
                    </a:lnTo>
                    <a:lnTo>
                      <a:pt x="568" y="161"/>
                    </a:lnTo>
                    <a:lnTo>
                      <a:pt x="493" y="135"/>
                    </a:lnTo>
                    <a:lnTo>
                      <a:pt x="390" y="94"/>
                    </a:lnTo>
                    <a:lnTo>
                      <a:pt x="311" y="64"/>
                    </a:lnTo>
                    <a:lnTo>
                      <a:pt x="231" y="35"/>
                    </a:lnTo>
                    <a:lnTo>
                      <a:pt x="173" y="29"/>
                    </a:lnTo>
                    <a:lnTo>
                      <a:pt x="87" y="16"/>
                    </a:lnTo>
                    <a:lnTo>
                      <a:pt x="50" y="0"/>
                    </a:lnTo>
                    <a:lnTo>
                      <a:pt x="0" y="69"/>
                    </a:lnTo>
                    <a:lnTo>
                      <a:pt x="8" y="240"/>
                    </a:lnTo>
                    <a:lnTo>
                      <a:pt x="31" y="301"/>
                    </a:lnTo>
                    <a:lnTo>
                      <a:pt x="65" y="390"/>
                    </a:lnTo>
                    <a:lnTo>
                      <a:pt x="69" y="524"/>
                    </a:lnTo>
                    <a:lnTo>
                      <a:pt x="41" y="532"/>
                    </a:lnTo>
                    <a:lnTo>
                      <a:pt x="250" y="739"/>
                    </a:lnTo>
                    <a:lnTo>
                      <a:pt x="284" y="802"/>
                    </a:lnTo>
                    <a:lnTo>
                      <a:pt x="384" y="802"/>
                    </a:lnTo>
                    <a:lnTo>
                      <a:pt x="388" y="670"/>
                    </a:lnTo>
                    <a:lnTo>
                      <a:pt x="543" y="647"/>
                    </a:lnTo>
                    <a:lnTo>
                      <a:pt x="622" y="660"/>
                    </a:lnTo>
                    <a:lnTo>
                      <a:pt x="716" y="63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5" name="Freeform 438"/>
              <p:cNvSpPr>
                <a:spLocks/>
              </p:cNvSpPr>
              <p:nvPr/>
            </p:nvSpPr>
            <p:spPr bwMode="auto">
              <a:xfrm>
                <a:off x="2364" y="2509"/>
                <a:ext cx="467" cy="495"/>
              </a:xfrm>
              <a:custGeom>
                <a:avLst/>
                <a:gdLst>
                  <a:gd name="T0" fmla="*/ 4 w 722"/>
                  <a:gd name="T1" fmla="*/ 2 h 802"/>
                  <a:gd name="T2" fmla="*/ 4 w 722"/>
                  <a:gd name="T3" fmla="*/ 1 h 802"/>
                  <a:gd name="T4" fmla="*/ 4 w 722"/>
                  <a:gd name="T5" fmla="*/ 1 h 802"/>
                  <a:gd name="T6" fmla="*/ 4 w 722"/>
                  <a:gd name="T7" fmla="*/ 1 h 802"/>
                  <a:gd name="T8" fmla="*/ 4 w 722"/>
                  <a:gd name="T9" fmla="*/ 1 h 802"/>
                  <a:gd name="T10" fmla="*/ 4 w 722"/>
                  <a:gd name="T11" fmla="*/ 1 h 802"/>
                  <a:gd name="T12" fmla="*/ 4 w 722"/>
                  <a:gd name="T13" fmla="*/ 1 h 802"/>
                  <a:gd name="T14" fmla="*/ 4 w 722"/>
                  <a:gd name="T15" fmla="*/ 1 h 802"/>
                  <a:gd name="T16" fmla="*/ 4 w 722"/>
                  <a:gd name="T17" fmla="*/ 1 h 802"/>
                  <a:gd name="T18" fmla="*/ 4 w 722"/>
                  <a:gd name="T19" fmla="*/ 1 h 802"/>
                  <a:gd name="T20" fmla="*/ 3 w 722"/>
                  <a:gd name="T21" fmla="*/ 1 h 802"/>
                  <a:gd name="T22" fmla="*/ 3 w 722"/>
                  <a:gd name="T23" fmla="*/ 1 h 802"/>
                  <a:gd name="T24" fmla="*/ 3 w 722"/>
                  <a:gd name="T25" fmla="*/ 1 h 802"/>
                  <a:gd name="T26" fmla="*/ 3 w 722"/>
                  <a:gd name="T27" fmla="*/ 1 h 802"/>
                  <a:gd name="T28" fmla="*/ 4 w 722"/>
                  <a:gd name="T29" fmla="*/ 1 h 802"/>
                  <a:gd name="T30" fmla="*/ 4 w 722"/>
                  <a:gd name="T31" fmla="*/ 1 h 802"/>
                  <a:gd name="T32" fmla="*/ 3 w 722"/>
                  <a:gd name="T33" fmla="*/ 1 h 802"/>
                  <a:gd name="T34" fmla="*/ 3 w 722"/>
                  <a:gd name="T35" fmla="*/ 1 h 802"/>
                  <a:gd name="T36" fmla="*/ 3 w 722"/>
                  <a:gd name="T37" fmla="*/ 1 h 802"/>
                  <a:gd name="T38" fmla="*/ 3 w 722"/>
                  <a:gd name="T39" fmla="*/ 1 h 802"/>
                  <a:gd name="T40" fmla="*/ 3 w 722"/>
                  <a:gd name="T41" fmla="*/ 1 h 802"/>
                  <a:gd name="T42" fmla="*/ 2 w 722"/>
                  <a:gd name="T43" fmla="*/ 1 h 802"/>
                  <a:gd name="T44" fmla="*/ 2 w 722"/>
                  <a:gd name="T45" fmla="*/ 1 h 802"/>
                  <a:gd name="T46" fmla="*/ 1 w 722"/>
                  <a:gd name="T47" fmla="*/ 1 h 802"/>
                  <a:gd name="T48" fmla="*/ 1 w 722"/>
                  <a:gd name="T49" fmla="*/ 1 h 802"/>
                  <a:gd name="T50" fmla="*/ 1 w 722"/>
                  <a:gd name="T51" fmla="*/ 1 h 802"/>
                  <a:gd name="T52" fmla="*/ 1 w 722"/>
                  <a:gd name="T53" fmla="*/ 0 h 802"/>
                  <a:gd name="T54" fmla="*/ 0 w 722"/>
                  <a:gd name="T55" fmla="*/ 1 h 802"/>
                  <a:gd name="T56" fmla="*/ 1 w 722"/>
                  <a:gd name="T57" fmla="*/ 1 h 802"/>
                  <a:gd name="T58" fmla="*/ 1 w 722"/>
                  <a:gd name="T59" fmla="*/ 1 h 802"/>
                  <a:gd name="T60" fmla="*/ 1 w 722"/>
                  <a:gd name="T61" fmla="*/ 1 h 802"/>
                  <a:gd name="T62" fmla="*/ 1 w 722"/>
                  <a:gd name="T63" fmla="*/ 1 h 802"/>
                  <a:gd name="T64" fmla="*/ 1 w 722"/>
                  <a:gd name="T65" fmla="*/ 1 h 802"/>
                  <a:gd name="T66" fmla="*/ 1 w 722"/>
                  <a:gd name="T67" fmla="*/ 2 h 802"/>
                  <a:gd name="T68" fmla="*/ 2 w 722"/>
                  <a:gd name="T69" fmla="*/ 2 h 802"/>
                  <a:gd name="T70" fmla="*/ 2 w 722"/>
                  <a:gd name="T71" fmla="*/ 2 h 802"/>
                  <a:gd name="T72" fmla="*/ 2 w 722"/>
                  <a:gd name="T73" fmla="*/ 2 h 802"/>
                  <a:gd name="T74" fmla="*/ 3 w 722"/>
                  <a:gd name="T75" fmla="*/ 2 h 802"/>
                  <a:gd name="T76" fmla="*/ 3 w 722"/>
                  <a:gd name="T77" fmla="*/ 2 h 802"/>
                  <a:gd name="T78" fmla="*/ 4 w 722"/>
                  <a:gd name="T79" fmla="*/ 2 h 80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722"/>
                  <a:gd name="T121" fmla="*/ 0 h 802"/>
                  <a:gd name="T122" fmla="*/ 722 w 722"/>
                  <a:gd name="T123" fmla="*/ 802 h 80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722" h="802">
                    <a:moveTo>
                      <a:pt x="716" y="633"/>
                    </a:moveTo>
                    <a:lnTo>
                      <a:pt x="722" y="605"/>
                    </a:lnTo>
                    <a:lnTo>
                      <a:pt x="710" y="605"/>
                    </a:lnTo>
                    <a:lnTo>
                      <a:pt x="706" y="609"/>
                    </a:lnTo>
                    <a:lnTo>
                      <a:pt x="689" y="607"/>
                    </a:lnTo>
                    <a:lnTo>
                      <a:pt x="687" y="597"/>
                    </a:lnTo>
                    <a:lnTo>
                      <a:pt x="687" y="587"/>
                    </a:lnTo>
                    <a:lnTo>
                      <a:pt x="695" y="543"/>
                    </a:lnTo>
                    <a:lnTo>
                      <a:pt x="695" y="536"/>
                    </a:lnTo>
                    <a:lnTo>
                      <a:pt x="689" y="528"/>
                    </a:lnTo>
                    <a:lnTo>
                      <a:pt x="655" y="514"/>
                    </a:lnTo>
                    <a:lnTo>
                      <a:pt x="649" y="507"/>
                    </a:lnTo>
                    <a:lnTo>
                      <a:pt x="643" y="486"/>
                    </a:lnTo>
                    <a:lnTo>
                      <a:pt x="657" y="470"/>
                    </a:lnTo>
                    <a:lnTo>
                      <a:pt x="678" y="468"/>
                    </a:lnTo>
                    <a:lnTo>
                      <a:pt x="683" y="459"/>
                    </a:lnTo>
                    <a:lnTo>
                      <a:pt x="649" y="340"/>
                    </a:lnTo>
                    <a:lnTo>
                      <a:pt x="637" y="336"/>
                    </a:lnTo>
                    <a:lnTo>
                      <a:pt x="616" y="336"/>
                    </a:lnTo>
                    <a:lnTo>
                      <a:pt x="568" y="161"/>
                    </a:lnTo>
                    <a:lnTo>
                      <a:pt x="493" y="135"/>
                    </a:lnTo>
                    <a:lnTo>
                      <a:pt x="390" y="94"/>
                    </a:lnTo>
                    <a:lnTo>
                      <a:pt x="311" y="64"/>
                    </a:lnTo>
                    <a:lnTo>
                      <a:pt x="231" y="35"/>
                    </a:lnTo>
                    <a:lnTo>
                      <a:pt x="173" y="29"/>
                    </a:lnTo>
                    <a:lnTo>
                      <a:pt x="87" y="16"/>
                    </a:lnTo>
                    <a:lnTo>
                      <a:pt x="50" y="0"/>
                    </a:lnTo>
                    <a:lnTo>
                      <a:pt x="0" y="69"/>
                    </a:lnTo>
                    <a:lnTo>
                      <a:pt x="8" y="240"/>
                    </a:lnTo>
                    <a:lnTo>
                      <a:pt x="31" y="301"/>
                    </a:lnTo>
                    <a:lnTo>
                      <a:pt x="65" y="390"/>
                    </a:lnTo>
                    <a:lnTo>
                      <a:pt x="69" y="524"/>
                    </a:lnTo>
                    <a:lnTo>
                      <a:pt x="41" y="532"/>
                    </a:lnTo>
                    <a:lnTo>
                      <a:pt x="250" y="739"/>
                    </a:lnTo>
                    <a:lnTo>
                      <a:pt x="284" y="802"/>
                    </a:lnTo>
                    <a:lnTo>
                      <a:pt x="384" y="802"/>
                    </a:lnTo>
                    <a:lnTo>
                      <a:pt x="388" y="670"/>
                    </a:lnTo>
                    <a:lnTo>
                      <a:pt x="543" y="647"/>
                    </a:lnTo>
                    <a:lnTo>
                      <a:pt x="622" y="660"/>
                    </a:lnTo>
                    <a:lnTo>
                      <a:pt x="716" y="633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6" name="Freeform 439"/>
              <p:cNvSpPr>
                <a:spLocks/>
              </p:cNvSpPr>
              <p:nvPr/>
            </p:nvSpPr>
            <p:spPr bwMode="auto">
              <a:xfrm>
                <a:off x="2765" y="2914"/>
                <a:ext cx="41" cy="216"/>
              </a:xfrm>
              <a:custGeom>
                <a:avLst/>
                <a:gdLst>
                  <a:gd name="T0" fmla="*/ 1 w 63"/>
                  <a:gd name="T1" fmla="*/ 1 h 346"/>
                  <a:gd name="T2" fmla="*/ 1 w 63"/>
                  <a:gd name="T3" fmla="*/ 1 h 346"/>
                  <a:gd name="T4" fmla="*/ 1 w 63"/>
                  <a:gd name="T5" fmla="*/ 1 h 346"/>
                  <a:gd name="T6" fmla="*/ 1 w 63"/>
                  <a:gd name="T7" fmla="*/ 1 h 346"/>
                  <a:gd name="T8" fmla="*/ 0 w 63"/>
                  <a:gd name="T9" fmla="*/ 1 h 346"/>
                  <a:gd name="T10" fmla="*/ 1 w 63"/>
                  <a:gd name="T11" fmla="*/ 0 h 3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346"/>
                  <a:gd name="T20" fmla="*/ 63 w 63"/>
                  <a:gd name="T21" fmla="*/ 346 h 3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346">
                    <a:moveTo>
                      <a:pt x="52" y="346"/>
                    </a:moveTo>
                    <a:lnTo>
                      <a:pt x="63" y="292"/>
                    </a:lnTo>
                    <a:lnTo>
                      <a:pt x="54" y="231"/>
                    </a:lnTo>
                    <a:lnTo>
                      <a:pt x="35" y="231"/>
                    </a:lnTo>
                    <a:lnTo>
                      <a:pt x="0" y="115"/>
                    </a:lnTo>
                    <a:lnTo>
                      <a:pt x="2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7" name="Freeform 440"/>
              <p:cNvSpPr>
                <a:spLocks/>
              </p:cNvSpPr>
              <p:nvPr/>
            </p:nvSpPr>
            <p:spPr bwMode="auto">
              <a:xfrm>
                <a:off x="2613" y="2908"/>
                <a:ext cx="154" cy="96"/>
              </a:xfrm>
              <a:custGeom>
                <a:avLst/>
                <a:gdLst>
                  <a:gd name="T0" fmla="*/ 1 w 238"/>
                  <a:gd name="T1" fmla="*/ 1 h 155"/>
                  <a:gd name="T2" fmla="*/ 1 w 238"/>
                  <a:gd name="T3" fmla="*/ 0 h 155"/>
                  <a:gd name="T4" fmla="*/ 1 w 238"/>
                  <a:gd name="T5" fmla="*/ 1 h 155"/>
                  <a:gd name="T6" fmla="*/ 0 w 238"/>
                  <a:gd name="T7" fmla="*/ 1 h 1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8"/>
                  <a:gd name="T13" fmla="*/ 0 h 155"/>
                  <a:gd name="T14" fmla="*/ 238 w 238"/>
                  <a:gd name="T15" fmla="*/ 155 h 1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8" h="155">
                    <a:moveTo>
                      <a:pt x="238" y="13"/>
                    </a:move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8" name="Line 441"/>
              <p:cNvSpPr>
                <a:spLocks noChangeShapeType="1"/>
              </p:cNvSpPr>
              <p:nvPr/>
            </p:nvSpPr>
            <p:spPr bwMode="auto">
              <a:xfrm flipV="1">
                <a:off x="2768" y="3130"/>
                <a:ext cx="30" cy="2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9" name="Freeform 442"/>
              <p:cNvSpPr>
                <a:spLocks/>
              </p:cNvSpPr>
              <p:nvPr/>
            </p:nvSpPr>
            <p:spPr bwMode="auto">
              <a:xfrm>
                <a:off x="2613" y="3004"/>
                <a:ext cx="155" cy="128"/>
              </a:xfrm>
              <a:custGeom>
                <a:avLst/>
                <a:gdLst>
                  <a:gd name="T0" fmla="*/ 1 w 240"/>
                  <a:gd name="T1" fmla="*/ 1 h 206"/>
                  <a:gd name="T2" fmla="*/ 1 w 240"/>
                  <a:gd name="T3" fmla="*/ 1 h 206"/>
                  <a:gd name="T4" fmla="*/ 1 w 240"/>
                  <a:gd name="T5" fmla="*/ 1 h 206"/>
                  <a:gd name="T6" fmla="*/ 0 w 240"/>
                  <a:gd name="T7" fmla="*/ 0 h 2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"/>
                  <a:gd name="T13" fmla="*/ 0 h 206"/>
                  <a:gd name="T14" fmla="*/ 240 w 240"/>
                  <a:gd name="T15" fmla="*/ 206 h 2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" h="206">
                    <a:moveTo>
                      <a:pt x="240" y="206"/>
                    </a:moveTo>
                    <a:lnTo>
                      <a:pt x="202" y="135"/>
                    </a:lnTo>
                    <a:lnTo>
                      <a:pt x="40" y="69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0" name="Freeform 443"/>
              <p:cNvSpPr>
                <a:spLocks/>
              </p:cNvSpPr>
              <p:nvPr/>
            </p:nvSpPr>
            <p:spPr bwMode="auto">
              <a:xfrm>
                <a:off x="2613" y="2908"/>
                <a:ext cx="193" cy="224"/>
              </a:xfrm>
              <a:custGeom>
                <a:avLst/>
                <a:gdLst>
                  <a:gd name="T0" fmla="*/ 2 w 299"/>
                  <a:gd name="T1" fmla="*/ 1 h 361"/>
                  <a:gd name="T2" fmla="*/ 2 w 299"/>
                  <a:gd name="T3" fmla="*/ 1 h 361"/>
                  <a:gd name="T4" fmla="*/ 2 w 299"/>
                  <a:gd name="T5" fmla="*/ 1 h 361"/>
                  <a:gd name="T6" fmla="*/ 1 w 299"/>
                  <a:gd name="T7" fmla="*/ 1 h 361"/>
                  <a:gd name="T8" fmla="*/ 1 w 299"/>
                  <a:gd name="T9" fmla="*/ 1 h 361"/>
                  <a:gd name="T10" fmla="*/ 1 w 299"/>
                  <a:gd name="T11" fmla="*/ 1 h 361"/>
                  <a:gd name="T12" fmla="*/ 1 w 299"/>
                  <a:gd name="T13" fmla="*/ 0 h 361"/>
                  <a:gd name="T14" fmla="*/ 1 w 299"/>
                  <a:gd name="T15" fmla="*/ 1 h 361"/>
                  <a:gd name="T16" fmla="*/ 0 w 299"/>
                  <a:gd name="T17" fmla="*/ 1 h 361"/>
                  <a:gd name="T18" fmla="*/ 1 w 299"/>
                  <a:gd name="T19" fmla="*/ 1 h 361"/>
                  <a:gd name="T20" fmla="*/ 1 w 299"/>
                  <a:gd name="T21" fmla="*/ 1 h 361"/>
                  <a:gd name="T22" fmla="*/ 1 w 299"/>
                  <a:gd name="T23" fmla="*/ 1 h 361"/>
                  <a:gd name="T24" fmla="*/ 2 w 299"/>
                  <a:gd name="T25" fmla="*/ 1 h 3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99"/>
                  <a:gd name="T40" fmla="*/ 0 h 361"/>
                  <a:gd name="T41" fmla="*/ 299 w 299"/>
                  <a:gd name="T42" fmla="*/ 361 h 3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99" h="361">
                    <a:moveTo>
                      <a:pt x="288" y="359"/>
                    </a:moveTo>
                    <a:lnTo>
                      <a:pt x="299" y="305"/>
                    </a:lnTo>
                    <a:lnTo>
                      <a:pt x="290" y="244"/>
                    </a:lnTo>
                    <a:lnTo>
                      <a:pt x="271" y="244"/>
                    </a:lnTo>
                    <a:lnTo>
                      <a:pt x="236" y="128"/>
                    </a:lnTo>
                    <a:lnTo>
                      <a:pt x="238" y="13"/>
                    </a:ln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  <a:lnTo>
                      <a:pt x="40" y="224"/>
                    </a:lnTo>
                    <a:lnTo>
                      <a:pt x="202" y="290"/>
                    </a:lnTo>
                    <a:lnTo>
                      <a:pt x="240" y="361"/>
                    </a:lnTo>
                    <a:lnTo>
                      <a:pt x="288" y="3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1" name="Freeform 444"/>
              <p:cNvSpPr>
                <a:spLocks/>
              </p:cNvSpPr>
              <p:nvPr/>
            </p:nvSpPr>
            <p:spPr bwMode="auto">
              <a:xfrm>
                <a:off x="2613" y="2908"/>
                <a:ext cx="193" cy="224"/>
              </a:xfrm>
              <a:custGeom>
                <a:avLst/>
                <a:gdLst>
                  <a:gd name="T0" fmla="*/ 2 w 299"/>
                  <a:gd name="T1" fmla="*/ 1 h 361"/>
                  <a:gd name="T2" fmla="*/ 2 w 299"/>
                  <a:gd name="T3" fmla="*/ 1 h 361"/>
                  <a:gd name="T4" fmla="*/ 2 w 299"/>
                  <a:gd name="T5" fmla="*/ 1 h 361"/>
                  <a:gd name="T6" fmla="*/ 1 w 299"/>
                  <a:gd name="T7" fmla="*/ 1 h 361"/>
                  <a:gd name="T8" fmla="*/ 1 w 299"/>
                  <a:gd name="T9" fmla="*/ 1 h 361"/>
                  <a:gd name="T10" fmla="*/ 1 w 299"/>
                  <a:gd name="T11" fmla="*/ 1 h 361"/>
                  <a:gd name="T12" fmla="*/ 1 w 299"/>
                  <a:gd name="T13" fmla="*/ 0 h 361"/>
                  <a:gd name="T14" fmla="*/ 1 w 299"/>
                  <a:gd name="T15" fmla="*/ 1 h 361"/>
                  <a:gd name="T16" fmla="*/ 0 w 299"/>
                  <a:gd name="T17" fmla="*/ 1 h 361"/>
                  <a:gd name="T18" fmla="*/ 1 w 299"/>
                  <a:gd name="T19" fmla="*/ 1 h 361"/>
                  <a:gd name="T20" fmla="*/ 1 w 299"/>
                  <a:gd name="T21" fmla="*/ 1 h 361"/>
                  <a:gd name="T22" fmla="*/ 1 w 299"/>
                  <a:gd name="T23" fmla="*/ 1 h 361"/>
                  <a:gd name="T24" fmla="*/ 2 w 299"/>
                  <a:gd name="T25" fmla="*/ 1 h 3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99"/>
                  <a:gd name="T40" fmla="*/ 0 h 361"/>
                  <a:gd name="T41" fmla="*/ 299 w 299"/>
                  <a:gd name="T42" fmla="*/ 361 h 3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99" h="361">
                    <a:moveTo>
                      <a:pt x="288" y="359"/>
                    </a:moveTo>
                    <a:lnTo>
                      <a:pt x="299" y="305"/>
                    </a:lnTo>
                    <a:lnTo>
                      <a:pt x="290" y="244"/>
                    </a:lnTo>
                    <a:lnTo>
                      <a:pt x="271" y="244"/>
                    </a:lnTo>
                    <a:lnTo>
                      <a:pt x="236" y="128"/>
                    </a:lnTo>
                    <a:lnTo>
                      <a:pt x="238" y="13"/>
                    </a:ln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  <a:lnTo>
                      <a:pt x="40" y="224"/>
                    </a:lnTo>
                    <a:lnTo>
                      <a:pt x="202" y="290"/>
                    </a:lnTo>
                    <a:lnTo>
                      <a:pt x="240" y="361"/>
                    </a:lnTo>
                    <a:lnTo>
                      <a:pt x="288" y="359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2" name="Freeform 445"/>
              <p:cNvSpPr>
                <a:spLocks/>
              </p:cNvSpPr>
              <p:nvPr/>
            </p:nvSpPr>
            <p:spPr bwMode="auto">
              <a:xfrm>
                <a:off x="2536" y="3004"/>
                <a:ext cx="232" cy="143"/>
              </a:xfrm>
              <a:custGeom>
                <a:avLst/>
                <a:gdLst>
                  <a:gd name="T0" fmla="*/ 2 w 359"/>
                  <a:gd name="T1" fmla="*/ 1 h 231"/>
                  <a:gd name="T2" fmla="*/ 2 w 359"/>
                  <a:gd name="T3" fmla="*/ 1 h 231"/>
                  <a:gd name="T4" fmla="*/ 1 w 359"/>
                  <a:gd name="T5" fmla="*/ 1 h 231"/>
                  <a:gd name="T6" fmla="*/ 1 w 359"/>
                  <a:gd name="T7" fmla="*/ 0 h 231"/>
                  <a:gd name="T8" fmla="*/ 1 w 359"/>
                  <a:gd name="T9" fmla="*/ 0 h 231"/>
                  <a:gd name="T10" fmla="*/ 1 w 359"/>
                  <a:gd name="T11" fmla="*/ 1 h 231"/>
                  <a:gd name="T12" fmla="*/ 0 w 359"/>
                  <a:gd name="T13" fmla="*/ 1 h 231"/>
                  <a:gd name="T14" fmla="*/ 1 w 359"/>
                  <a:gd name="T15" fmla="*/ 1 h 231"/>
                  <a:gd name="T16" fmla="*/ 1 w 359"/>
                  <a:gd name="T17" fmla="*/ 1 h 231"/>
                  <a:gd name="T18" fmla="*/ 1 w 359"/>
                  <a:gd name="T19" fmla="*/ 1 h 231"/>
                  <a:gd name="T20" fmla="*/ 1 w 359"/>
                  <a:gd name="T21" fmla="*/ 1 h 231"/>
                  <a:gd name="T22" fmla="*/ 1 w 359"/>
                  <a:gd name="T23" fmla="*/ 1 h 231"/>
                  <a:gd name="T24" fmla="*/ 1 w 359"/>
                  <a:gd name="T25" fmla="*/ 1 h 231"/>
                  <a:gd name="T26" fmla="*/ 2 w 359"/>
                  <a:gd name="T27" fmla="*/ 1 h 231"/>
                  <a:gd name="T28" fmla="*/ 2 w 359"/>
                  <a:gd name="T29" fmla="*/ 1 h 231"/>
                  <a:gd name="T30" fmla="*/ 2 w 359"/>
                  <a:gd name="T31" fmla="*/ 1 h 231"/>
                  <a:gd name="T32" fmla="*/ 2 w 359"/>
                  <a:gd name="T33" fmla="*/ 1 h 231"/>
                  <a:gd name="T34" fmla="*/ 2 w 359"/>
                  <a:gd name="T35" fmla="*/ 1 h 23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9"/>
                  <a:gd name="T55" fmla="*/ 0 h 231"/>
                  <a:gd name="T56" fmla="*/ 359 w 359"/>
                  <a:gd name="T57" fmla="*/ 231 h 23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9" h="231">
                    <a:moveTo>
                      <a:pt x="359" y="206"/>
                    </a:moveTo>
                    <a:lnTo>
                      <a:pt x="321" y="135"/>
                    </a:lnTo>
                    <a:lnTo>
                      <a:pt x="159" y="69"/>
                    </a:lnTo>
                    <a:lnTo>
                      <a:pt x="119" y="0"/>
                    </a:lnTo>
                    <a:lnTo>
                      <a:pt x="19" y="0"/>
                    </a:ln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  <a:lnTo>
                      <a:pt x="257" y="185"/>
                    </a:lnTo>
                    <a:lnTo>
                      <a:pt x="261" y="192"/>
                    </a:lnTo>
                    <a:lnTo>
                      <a:pt x="282" y="200"/>
                    </a:lnTo>
                    <a:lnTo>
                      <a:pt x="311" y="198"/>
                    </a:lnTo>
                    <a:lnTo>
                      <a:pt x="322" y="208"/>
                    </a:lnTo>
                    <a:lnTo>
                      <a:pt x="340" y="208"/>
                    </a:lnTo>
                    <a:lnTo>
                      <a:pt x="359" y="20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3" name="Freeform 446"/>
              <p:cNvSpPr>
                <a:spLocks/>
              </p:cNvSpPr>
              <p:nvPr/>
            </p:nvSpPr>
            <p:spPr bwMode="auto">
              <a:xfrm>
                <a:off x="2536" y="3004"/>
                <a:ext cx="232" cy="143"/>
              </a:xfrm>
              <a:custGeom>
                <a:avLst/>
                <a:gdLst>
                  <a:gd name="T0" fmla="*/ 2 w 359"/>
                  <a:gd name="T1" fmla="*/ 1 h 231"/>
                  <a:gd name="T2" fmla="*/ 2 w 359"/>
                  <a:gd name="T3" fmla="*/ 1 h 231"/>
                  <a:gd name="T4" fmla="*/ 1 w 359"/>
                  <a:gd name="T5" fmla="*/ 1 h 231"/>
                  <a:gd name="T6" fmla="*/ 1 w 359"/>
                  <a:gd name="T7" fmla="*/ 0 h 231"/>
                  <a:gd name="T8" fmla="*/ 1 w 359"/>
                  <a:gd name="T9" fmla="*/ 0 h 231"/>
                  <a:gd name="T10" fmla="*/ 1 w 359"/>
                  <a:gd name="T11" fmla="*/ 1 h 231"/>
                  <a:gd name="T12" fmla="*/ 0 w 359"/>
                  <a:gd name="T13" fmla="*/ 1 h 231"/>
                  <a:gd name="T14" fmla="*/ 1 w 359"/>
                  <a:gd name="T15" fmla="*/ 1 h 231"/>
                  <a:gd name="T16" fmla="*/ 1 w 359"/>
                  <a:gd name="T17" fmla="*/ 1 h 231"/>
                  <a:gd name="T18" fmla="*/ 1 w 359"/>
                  <a:gd name="T19" fmla="*/ 1 h 231"/>
                  <a:gd name="T20" fmla="*/ 1 w 359"/>
                  <a:gd name="T21" fmla="*/ 1 h 231"/>
                  <a:gd name="T22" fmla="*/ 1 w 359"/>
                  <a:gd name="T23" fmla="*/ 1 h 231"/>
                  <a:gd name="T24" fmla="*/ 1 w 359"/>
                  <a:gd name="T25" fmla="*/ 1 h 231"/>
                  <a:gd name="T26" fmla="*/ 2 w 359"/>
                  <a:gd name="T27" fmla="*/ 1 h 231"/>
                  <a:gd name="T28" fmla="*/ 2 w 359"/>
                  <a:gd name="T29" fmla="*/ 1 h 231"/>
                  <a:gd name="T30" fmla="*/ 2 w 359"/>
                  <a:gd name="T31" fmla="*/ 1 h 231"/>
                  <a:gd name="T32" fmla="*/ 2 w 359"/>
                  <a:gd name="T33" fmla="*/ 1 h 231"/>
                  <a:gd name="T34" fmla="*/ 2 w 359"/>
                  <a:gd name="T35" fmla="*/ 1 h 23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9"/>
                  <a:gd name="T55" fmla="*/ 0 h 231"/>
                  <a:gd name="T56" fmla="*/ 359 w 359"/>
                  <a:gd name="T57" fmla="*/ 231 h 23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9" h="231">
                    <a:moveTo>
                      <a:pt x="359" y="206"/>
                    </a:moveTo>
                    <a:lnTo>
                      <a:pt x="321" y="135"/>
                    </a:lnTo>
                    <a:lnTo>
                      <a:pt x="159" y="69"/>
                    </a:lnTo>
                    <a:lnTo>
                      <a:pt x="119" y="0"/>
                    </a:lnTo>
                    <a:lnTo>
                      <a:pt x="19" y="0"/>
                    </a:ln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  <a:lnTo>
                      <a:pt x="257" y="185"/>
                    </a:lnTo>
                    <a:lnTo>
                      <a:pt x="261" y="192"/>
                    </a:lnTo>
                    <a:lnTo>
                      <a:pt x="282" y="200"/>
                    </a:lnTo>
                    <a:lnTo>
                      <a:pt x="311" y="198"/>
                    </a:lnTo>
                    <a:lnTo>
                      <a:pt x="322" y="208"/>
                    </a:lnTo>
                    <a:lnTo>
                      <a:pt x="340" y="208"/>
                    </a:lnTo>
                    <a:lnTo>
                      <a:pt x="359" y="206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4" name="Freeform 447"/>
              <p:cNvSpPr>
                <a:spLocks/>
              </p:cNvSpPr>
              <p:nvPr/>
            </p:nvSpPr>
            <p:spPr bwMode="auto">
              <a:xfrm>
                <a:off x="2548" y="3118"/>
                <a:ext cx="258" cy="231"/>
              </a:xfrm>
              <a:custGeom>
                <a:avLst/>
                <a:gdLst>
                  <a:gd name="T0" fmla="*/ 2 w 401"/>
                  <a:gd name="T1" fmla="*/ 1 h 376"/>
                  <a:gd name="T2" fmla="*/ 2 w 401"/>
                  <a:gd name="T3" fmla="*/ 1 h 376"/>
                  <a:gd name="T4" fmla="*/ 2 w 401"/>
                  <a:gd name="T5" fmla="*/ 1 h 376"/>
                  <a:gd name="T6" fmla="*/ 2 w 401"/>
                  <a:gd name="T7" fmla="*/ 1 h 376"/>
                  <a:gd name="T8" fmla="*/ 2 w 401"/>
                  <a:gd name="T9" fmla="*/ 1 h 376"/>
                  <a:gd name="T10" fmla="*/ 2 w 401"/>
                  <a:gd name="T11" fmla="*/ 1 h 376"/>
                  <a:gd name="T12" fmla="*/ 2 w 401"/>
                  <a:gd name="T13" fmla="*/ 1 h 376"/>
                  <a:gd name="T14" fmla="*/ 2 w 401"/>
                  <a:gd name="T15" fmla="*/ 1 h 376"/>
                  <a:gd name="T16" fmla="*/ 2 w 401"/>
                  <a:gd name="T17" fmla="*/ 1 h 376"/>
                  <a:gd name="T18" fmla="*/ 2 w 401"/>
                  <a:gd name="T19" fmla="*/ 1 h 376"/>
                  <a:gd name="T20" fmla="*/ 2 w 401"/>
                  <a:gd name="T21" fmla="*/ 1 h 376"/>
                  <a:gd name="T22" fmla="*/ 1 w 401"/>
                  <a:gd name="T23" fmla="*/ 1 h 376"/>
                  <a:gd name="T24" fmla="*/ 1 w 401"/>
                  <a:gd name="T25" fmla="*/ 1 h 376"/>
                  <a:gd name="T26" fmla="*/ 1 w 401"/>
                  <a:gd name="T27" fmla="*/ 0 h 376"/>
                  <a:gd name="T28" fmla="*/ 1 w 401"/>
                  <a:gd name="T29" fmla="*/ 1 h 376"/>
                  <a:gd name="T30" fmla="*/ 1 w 401"/>
                  <a:gd name="T31" fmla="*/ 1 h 376"/>
                  <a:gd name="T32" fmla="*/ 0 w 401"/>
                  <a:gd name="T33" fmla="*/ 1 h 376"/>
                  <a:gd name="T34" fmla="*/ 0 w 401"/>
                  <a:gd name="T35" fmla="*/ 1 h 376"/>
                  <a:gd name="T36" fmla="*/ 1 w 401"/>
                  <a:gd name="T37" fmla="*/ 1 h 376"/>
                  <a:gd name="T38" fmla="*/ 1 w 401"/>
                  <a:gd name="T39" fmla="*/ 1 h 376"/>
                  <a:gd name="T40" fmla="*/ 1 w 401"/>
                  <a:gd name="T41" fmla="*/ 1 h 376"/>
                  <a:gd name="T42" fmla="*/ 1 w 401"/>
                  <a:gd name="T43" fmla="*/ 1 h 376"/>
                  <a:gd name="T44" fmla="*/ 1 w 401"/>
                  <a:gd name="T45" fmla="*/ 1 h 376"/>
                  <a:gd name="T46" fmla="*/ 1 w 401"/>
                  <a:gd name="T47" fmla="*/ 1 h 376"/>
                  <a:gd name="T48" fmla="*/ 1 w 401"/>
                  <a:gd name="T49" fmla="*/ 1 h 376"/>
                  <a:gd name="T50" fmla="*/ 1 w 401"/>
                  <a:gd name="T51" fmla="*/ 1 h 376"/>
                  <a:gd name="T52" fmla="*/ 1 w 401"/>
                  <a:gd name="T53" fmla="*/ 1 h 376"/>
                  <a:gd name="T54" fmla="*/ 1 w 401"/>
                  <a:gd name="T55" fmla="*/ 1 h 376"/>
                  <a:gd name="T56" fmla="*/ 1 w 401"/>
                  <a:gd name="T57" fmla="*/ 1 h 376"/>
                  <a:gd name="T58" fmla="*/ 1 w 401"/>
                  <a:gd name="T59" fmla="*/ 1 h 376"/>
                  <a:gd name="T60" fmla="*/ 1 w 401"/>
                  <a:gd name="T61" fmla="*/ 1 h 376"/>
                  <a:gd name="T62" fmla="*/ 1 w 401"/>
                  <a:gd name="T63" fmla="*/ 1 h 376"/>
                  <a:gd name="T64" fmla="*/ 1 w 401"/>
                  <a:gd name="T65" fmla="*/ 1 h 376"/>
                  <a:gd name="T66" fmla="*/ 1 w 401"/>
                  <a:gd name="T67" fmla="*/ 1 h 376"/>
                  <a:gd name="T68" fmla="*/ 1 w 401"/>
                  <a:gd name="T69" fmla="*/ 1 h 376"/>
                  <a:gd name="T70" fmla="*/ 1 w 401"/>
                  <a:gd name="T71" fmla="*/ 1 h 376"/>
                  <a:gd name="T72" fmla="*/ 2 w 401"/>
                  <a:gd name="T73" fmla="*/ 1 h 37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01"/>
                  <a:gd name="T112" fmla="*/ 0 h 376"/>
                  <a:gd name="T113" fmla="*/ 401 w 401"/>
                  <a:gd name="T114" fmla="*/ 376 h 37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01" h="376">
                    <a:moveTo>
                      <a:pt x="313" y="234"/>
                    </a:moveTo>
                    <a:lnTo>
                      <a:pt x="311" y="226"/>
                    </a:lnTo>
                    <a:lnTo>
                      <a:pt x="305" y="209"/>
                    </a:lnTo>
                    <a:lnTo>
                      <a:pt x="332" y="144"/>
                    </a:lnTo>
                    <a:lnTo>
                      <a:pt x="355" y="144"/>
                    </a:lnTo>
                    <a:lnTo>
                      <a:pt x="401" y="53"/>
                    </a:lnTo>
                    <a:lnTo>
                      <a:pt x="390" y="19"/>
                    </a:lnTo>
                    <a:lnTo>
                      <a:pt x="342" y="21"/>
                    </a:lnTo>
                    <a:lnTo>
                      <a:pt x="323" y="23"/>
                    </a:lnTo>
                    <a:lnTo>
                      <a:pt x="305" y="23"/>
                    </a:lnTo>
                    <a:lnTo>
                      <a:pt x="294" y="13"/>
                    </a:lnTo>
                    <a:lnTo>
                      <a:pt x="265" y="15"/>
                    </a:lnTo>
                    <a:lnTo>
                      <a:pt x="244" y="7"/>
                    </a:lnTo>
                    <a:lnTo>
                      <a:pt x="240" y="0"/>
                    </a:lnTo>
                    <a:lnTo>
                      <a:pt x="115" y="26"/>
                    </a:lnTo>
                    <a:lnTo>
                      <a:pt x="127" y="42"/>
                    </a:lnTo>
                    <a:lnTo>
                      <a:pt x="0" y="109"/>
                    </a:lnTo>
                    <a:lnTo>
                      <a:pt x="0" y="132"/>
                    </a:lnTo>
                    <a:lnTo>
                      <a:pt x="10" y="140"/>
                    </a:lnTo>
                    <a:lnTo>
                      <a:pt x="18" y="145"/>
                    </a:lnTo>
                    <a:lnTo>
                      <a:pt x="18" y="307"/>
                    </a:lnTo>
                    <a:lnTo>
                      <a:pt x="35" y="332"/>
                    </a:lnTo>
                    <a:lnTo>
                      <a:pt x="58" y="322"/>
                    </a:lnTo>
                    <a:lnTo>
                      <a:pt x="66" y="324"/>
                    </a:lnTo>
                    <a:lnTo>
                      <a:pt x="73" y="332"/>
                    </a:lnTo>
                    <a:lnTo>
                      <a:pt x="85" y="333"/>
                    </a:lnTo>
                    <a:lnTo>
                      <a:pt x="100" y="330"/>
                    </a:lnTo>
                    <a:lnTo>
                      <a:pt x="115" y="333"/>
                    </a:lnTo>
                    <a:lnTo>
                      <a:pt x="123" y="343"/>
                    </a:lnTo>
                    <a:lnTo>
                      <a:pt x="144" y="374"/>
                    </a:lnTo>
                    <a:lnTo>
                      <a:pt x="150" y="376"/>
                    </a:lnTo>
                    <a:lnTo>
                      <a:pt x="160" y="376"/>
                    </a:lnTo>
                    <a:lnTo>
                      <a:pt x="233" y="326"/>
                    </a:lnTo>
                    <a:lnTo>
                      <a:pt x="244" y="318"/>
                    </a:lnTo>
                    <a:lnTo>
                      <a:pt x="210" y="247"/>
                    </a:lnTo>
                    <a:lnTo>
                      <a:pt x="221" y="230"/>
                    </a:lnTo>
                    <a:lnTo>
                      <a:pt x="313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5" name="Freeform 448"/>
              <p:cNvSpPr>
                <a:spLocks/>
              </p:cNvSpPr>
              <p:nvPr/>
            </p:nvSpPr>
            <p:spPr bwMode="auto">
              <a:xfrm>
                <a:off x="2548" y="3118"/>
                <a:ext cx="258" cy="231"/>
              </a:xfrm>
              <a:custGeom>
                <a:avLst/>
                <a:gdLst>
                  <a:gd name="T0" fmla="*/ 2 w 401"/>
                  <a:gd name="T1" fmla="*/ 1 h 376"/>
                  <a:gd name="T2" fmla="*/ 2 w 401"/>
                  <a:gd name="T3" fmla="*/ 1 h 376"/>
                  <a:gd name="T4" fmla="*/ 2 w 401"/>
                  <a:gd name="T5" fmla="*/ 1 h 376"/>
                  <a:gd name="T6" fmla="*/ 2 w 401"/>
                  <a:gd name="T7" fmla="*/ 1 h 376"/>
                  <a:gd name="T8" fmla="*/ 2 w 401"/>
                  <a:gd name="T9" fmla="*/ 1 h 376"/>
                  <a:gd name="T10" fmla="*/ 2 w 401"/>
                  <a:gd name="T11" fmla="*/ 1 h 376"/>
                  <a:gd name="T12" fmla="*/ 2 w 401"/>
                  <a:gd name="T13" fmla="*/ 1 h 376"/>
                  <a:gd name="T14" fmla="*/ 2 w 401"/>
                  <a:gd name="T15" fmla="*/ 1 h 376"/>
                  <a:gd name="T16" fmla="*/ 2 w 401"/>
                  <a:gd name="T17" fmla="*/ 1 h 376"/>
                  <a:gd name="T18" fmla="*/ 2 w 401"/>
                  <a:gd name="T19" fmla="*/ 1 h 376"/>
                  <a:gd name="T20" fmla="*/ 2 w 401"/>
                  <a:gd name="T21" fmla="*/ 1 h 376"/>
                  <a:gd name="T22" fmla="*/ 1 w 401"/>
                  <a:gd name="T23" fmla="*/ 1 h 376"/>
                  <a:gd name="T24" fmla="*/ 1 w 401"/>
                  <a:gd name="T25" fmla="*/ 1 h 376"/>
                  <a:gd name="T26" fmla="*/ 1 w 401"/>
                  <a:gd name="T27" fmla="*/ 0 h 376"/>
                  <a:gd name="T28" fmla="*/ 1 w 401"/>
                  <a:gd name="T29" fmla="*/ 1 h 376"/>
                  <a:gd name="T30" fmla="*/ 1 w 401"/>
                  <a:gd name="T31" fmla="*/ 1 h 376"/>
                  <a:gd name="T32" fmla="*/ 0 w 401"/>
                  <a:gd name="T33" fmla="*/ 1 h 376"/>
                  <a:gd name="T34" fmla="*/ 0 w 401"/>
                  <a:gd name="T35" fmla="*/ 1 h 376"/>
                  <a:gd name="T36" fmla="*/ 1 w 401"/>
                  <a:gd name="T37" fmla="*/ 1 h 376"/>
                  <a:gd name="T38" fmla="*/ 1 w 401"/>
                  <a:gd name="T39" fmla="*/ 1 h 376"/>
                  <a:gd name="T40" fmla="*/ 1 w 401"/>
                  <a:gd name="T41" fmla="*/ 1 h 376"/>
                  <a:gd name="T42" fmla="*/ 1 w 401"/>
                  <a:gd name="T43" fmla="*/ 1 h 376"/>
                  <a:gd name="T44" fmla="*/ 1 w 401"/>
                  <a:gd name="T45" fmla="*/ 1 h 376"/>
                  <a:gd name="T46" fmla="*/ 1 w 401"/>
                  <a:gd name="T47" fmla="*/ 1 h 376"/>
                  <a:gd name="T48" fmla="*/ 1 w 401"/>
                  <a:gd name="T49" fmla="*/ 1 h 376"/>
                  <a:gd name="T50" fmla="*/ 1 w 401"/>
                  <a:gd name="T51" fmla="*/ 1 h 376"/>
                  <a:gd name="T52" fmla="*/ 1 w 401"/>
                  <a:gd name="T53" fmla="*/ 1 h 376"/>
                  <a:gd name="T54" fmla="*/ 1 w 401"/>
                  <a:gd name="T55" fmla="*/ 1 h 376"/>
                  <a:gd name="T56" fmla="*/ 1 w 401"/>
                  <a:gd name="T57" fmla="*/ 1 h 376"/>
                  <a:gd name="T58" fmla="*/ 1 w 401"/>
                  <a:gd name="T59" fmla="*/ 1 h 376"/>
                  <a:gd name="T60" fmla="*/ 1 w 401"/>
                  <a:gd name="T61" fmla="*/ 1 h 376"/>
                  <a:gd name="T62" fmla="*/ 1 w 401"/>
                  <a:gd name="T63" fmla="*/ 1 h 376"/>
                  <a:gd name="T64" fmla="*/ 1 w 401"/>
                  <a:gd name="T65" fmla="*/ 1 h 376"/>
                  <a:gd name="T66" fmla="*/ 1 w 401"/>
                  <a:gd name="T67" fmla="*/ 1 h 376"/>
                  <a:gd name="T68" fmla="*/ 1 w 401"/>
                  <a:gd name="T69" fmla="*/ 1 h 376"/>
                  <a:gd name="T70" fmla="*/ 1 w 401"/>
                  <a:gd name="T71" fmla="*/ 1 h 376"/>
                  <a:gd name="T72" fmla="*/ 2 w 401"/>
                  <a:gd name="T73" fmla="*/ 1 h 37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01"/>
                  <a:gd name="T112" fmla="*/ 0 h 376"/>
                  <a:gd name="T113" fmla="*/ 401 w 401"/>
                  <a:gd name="T114" fmla="*/ 376 h 37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01" h="376">
                    <a:moveTo>
                      <a:pt x="313" y="234"/>
                    </a:moveTo>
                    <a:lnTo>
                      <a:pt x="311" y="226"/>
                    </a:lnTo>
                    <a:lnTo>
                      <a:pt x="305" y="209"/>
                    </a:lnTo>
                    <a:lnTo>
                      <a:pt x="332" y="144"/>
                    </a:lnTo>
                    <a:lnTo>
                      <a:pt x="355" y="144"/>
                    </a:lnTo>
                    <a:lnTo>
                      <a:pt x="401" y="53"/>
                    </a:lnTo>
                    <a:lnTo>
                      <a:pt x="390" y="19"/>
                    </a:lnTo>
                    <a:lnTo>
                      <a:pt x="342" y="21"/>
                    </a:lnTo>
                    <a:lnTo>
                      <a:pt x="323" y="23"/>
                    </a:lnTo>
                    <a:lnTo>
                      <a:pt x="305" y="23"/>
                    </a:lnTo>
                    <a:lnTo>
                      <a:pt x="294" y="13"/>
                    </a:lnTo>
                    <a:lnTo>
                      <a:pt x="265" y="15"/>
                    </a:lnTo>
                    <a:lnTo>
                      <a:pt x="244" y="7"/>
                    </a:lnTo>
                    <a:lnTo>
                      <a:pt x="240" y="0"/>
                    </a:lnTo>
                    <a:lnTo>
                      <a:pt x="115" y="26"/>
                    </a:lnTo>
                    <a:lnTo>
                      <a:pt x="127" y="42"/>
                    </a:lnTo>
                    <a:lnTo>
                      <a:pt x="0" y="109"/>
                    </a:lnTo>
                    <a:lnTo>
                      <a:pt x="0" y="132"/>
                    </a:lnTo>
                    <a:lnTo>
                      <a:pt x="10" y="140"/>
                    </a:lnTo>
                    <a:lnTo>
                      <a:pt x="18" y="145"/>
                    </a:lnTo>
                    <a:lnTo>
                      <a:pt x="18" y="307"/>
                    </a:lnTo>
                    <a:lnTo>
                      <a:pt x="35" y="332"/>
                    </a:lnTo>
                    <a:lnTo>
                      <a:pt x="58" y="322"/>
                    </a:lnTo>
                    <a:lnTo>
                      <a:pt x="66" y="324"/>
                    </a:lnTo>
                    <a:lnTo>
                      <a:pt x="73" y="332"/>
                    </a:lnTo>
                    <a:lnTo>
                      <a:pt x="85" y="333"/>
                    </a:lnTo>
                    <a:lnTo>
                      <a:pt x="100" y="330"/>
                    </a:lnTo>
                    <a:lnTo>
                      <a:pt x="115" y="333"/>
                    </a:lnTo>
                    <a:lnTo>
                      <a:pt x="123" y="343"/>
                    </a:lnTo>
                    <a:lnTo>
                      <a:pt x="144" y="374"/>
                    </a:lnTo>
                    <a:lnTo>
                      <a:pt x="150" y="376"/>
                    </a:lnTo>
                    <a:lnTo>
                      <a:pt x="160" y="376"/>
                    </a:lnTo>
                    <a:lnTo>
                      <a:pt x="233" y="326"/>
                    </a:lnTo>
                    <a:lnTo>
                      <a:pt x="244" y="318"/>
                    </a:lnTo>
                    <a:lnTo>
                      <a:pt x="210" y="247"/>
                    </a:lnTo>
                    <a:lnTo>
                      <a:pt x="221" y="230"/>
                    </a:lnTo>
                    <a:lnTo>
                      <a:pt x="313" y="23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6" name="Freeform 449"/>
              <p:cNvSpPr>
                <a:spLocks/>
              </p:cNvSpPr>
              <p:nvPr/>
            </p:nvSpPr>
            <p:spPr bwMode="auto">
              <a:xfrm>
                <a:off x="1736" y="3105"/>
                <a:ext cx="567" cy="368"/>
              </a:xfrm>
              <a:custGeom>
                <a:avLst/>
                <a:gdLst>
                  <a:gd name="T0" fmla="*/ 5 w 875"/>
                  <a:gd name="T1" fmla="*/ 1 h 593"/>
                  <a:gd name="T2" fmla="*/ 5 w 875"/>
                  <a:gd name="T3" fmla="*/ 1 h 593"/>
                  <a:gd name="T4" fmla="*/ 4 w 875"/>
                  <a:gd name="T5" fmla="*/ 1 h 593"/>
                  <a:gd name="T6" fmla="*/ 4 w 875"/>
                  <a:gd name="T7" fmla="*/ 1 h 593"/>
                  <a:gd name="T8" fmla="*/ 4 w 875"/>
                  <a:gd name="T9" fmla="*/ 1 h 593"/>
                  <a:gd name="T10" fmla="*/ 4 w 875"/>
                  <a:gd name="T11" fmla="*/ 1 h 593"/>
                  <a:gd name="T12" fmla="*/ 4 w 875"/>
                  <a:gd name="T13" fmla="*/ 1 h 593"/>
                  <a:gd name="T14" fmla="*/ 4 w 875"/>
                  <a:gd name="T15" fmla="*/ 1 h 593"/>
                  <a:gd name="T16" fmla="*/ 4 w 875"/>
                  <a:gd name="T17" fmla="*/ 1 h 593"/>
                  <a:gd name="T18" fmla="*/ 4 w 875"/>
                  <a:gd name="T19" fmla="*/ 1 h 593"/>
                  <a:gd name="T20" fmla="*/ 4 w 875"/>
                  <a:gd name="T21" fmla="*/ 1 h 593"/>
                  <a:gd name="T22" fmla="*/ 3 w 875"/>
                  <a:gd name="T23" fmla="*/ 1 h 593"/>
                  <a:gd name="T24" fmla="*/ 3 w 875"/>
                  <a:gd name="T25" fmla="*/ 0 h 593"/>
                  <a:gd name="T26" fmla="*/ 3 w 875"/>
                  <a:gd name="T27" fmla="*/ 1 h 593"/>
                  <a:gd name="T28" fmla="*/ 3 w 875"/>
                  <a:gd name="T29" fmla="*/ 1 h 593"/>
                  <a:gd name="T30" fmla="*/ 2 w 875"/>
                  <a:gd name="T31" fmla="*/ 1 h 593"/>
                  <a:gd name="T32" fmla="*/ 2 w 875"/>
                  <a:gd name="T33" fmla="*/ 1 h 593"/>
                  <a:gd name="T34" fmla="*/ 2 w 875"/>
                  <a:gd name="T35" fmla="*/ 1 h 593"/>
                  <a:gd name="T36" fmla="*/ 1 w 875"/>
                  <a:gd name="T37" fmla="*/ 1 h 593"/>
                  <a:gd name="T38" fmla="*/ 1 w 875"/>
                  <a:gd name="T39" fmla="*/ 1 h 593"/>
                  <a:gd name="T40" fmla="*/ 1 w 875"/>
                  <a:gd name="T41" fmla="*/ 1 h 593"/>
                  <a:gd name="T42" fmla="*/ 1 w 875"/>
                  <a:gd name="T43" fmla="*/ 1 h 593"/>
                  <a:gd name="T44" fmla="*/ 0 w 875"/>
                  <a:gd name="T45" fmla="*/ 1 h 593"/>
                  <a:gd name="T46" fmla="*/ 1 w 875"/>
                  <a:gd name="T47" fmla="*/ 1 h 593"/>
                  <a:gd name="T48" fmla="*/ 1 w 875"/>
                  <a:gd name="T49" fmla="*/ 1 h 593"/>
                  <a:gd name="T50" fmla="*/ 1 w 875"/>
                  <a:gd name="T51" fmla="*/ 1 h 593"/>
                  <a:gd name="T52" fmla="*/ 1 w 875"/>
                  <a:gd name="T53" fmla="*/ 1 h 593"/>
                  <a:gd name="T54" fmla="*/ 1 w 875"/>
                  <a:gd name="T55" fmla="*/ 1 h 593"/>
                  <a:gd name="T56" fmla="*/ 1 w 875"/>
                  <a:gd name="T57" fmla="*/ 1 h 593"/>
                  <a:gd name="T58" fmla="*/ 1 w 875"/>
                  <a:gd name="T59" fmla="*/ 1 h 593"/>
                  <a:gd name="T60" fmla="*/ 2 w 875"/>
                  <a:gd name="T61" fmla="*/ 2 h 593"/>
                  <a:gd name="T62" fmla="*/ 2 w 875"/>
                  <a:gd name="T63" fmla="*/ 2 h 593"/>
                  <a:gd name="T64" fmla="*/ 2 w 875"/>
                  <a:gd name="T65" fmla="*/ 1 h 593"/>
                  <a:gd name="T66" fmla="*/ 2 w 875"/>
                  <a:gd name="T67" fmla="*/ 1 h 593"/>
                  <a:gd name="T68" fmla="*/ 3 w 875"/>
                  <a:gd name="T69" fmla="*/ 1 h 593"/>
                  <a:gd name="T70" fmla="*/ 4 w 875"/>
                  <a:gd name="T71" fmla="*/ 1 h 593"/>
                  <a:gd name="T72" fmla="*/ 4 w 875"/>
                  <a:gd name="T73" fmla="*/ 1 h 593"/>
                  <a:gd name="T74" fmla="*/ 4 w 875"/>
                  <a:gd name="T75" fmla="*/ 1 h 593"/>
                  <a:gd name="T76" fmla="*/ 5 w 875"/>
                  <a:gd name="T77" fmla="*/ 1 h 59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875"/>
                  <a:gd name="T118" fmla="*/ 0 h 593"/>
                  <a:gd name="T119" fmla="*/ 875 w 875"/>
                  <a:gd name="T120" fmla="*/ 593 h 593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875" h="593">
                    <a:moveTo>
                      <a:pt x="843" y="467"/>
                    </a:moveTo>
                    <a:lnTo>
                      <a:pt x="858" y="459"/>
                    </a:lnTo>
                    <a:lnTo>
                      <a:pt x="862" y="449"/>
                    </a:lnTo>
                    <a:lnTo>
                      <a:pt x="869" y="424"/>
                    </a:lnTo>
                    <a:lnTo>
                      <a:pt x="875" y="411"/>
                    </a:lnTo>
                    <a:lnTo>
                      <a:pt x="795" y="319"/>
                    </a:lnTo>
                    <a:lnTo>
                      <a:pt x="800" y="304"/>
                    </a:lnTo>
                    <a:lnTo>
                      <a:pt x="798" y="292"/>
                    </a:lnTo>
                    <a:lnTo>
                      <a:pt x="796" y="282"/>
                    </a:lnTo>
                    <a:lnTo>
                      <a:pt x="787" y="261"/>
                    </a:lnTo>
                    <a:lnTo>
                      <a:pt x="779" y="242"/>
                    </a:lnTo>
                    <a:lnTo>
                      <a:pt x="766" y="215"/>
                    </a:lnTo>
                    <a:lnTo>
                      <a:pt x="748" y="192"/>
                    </a:lnTo>
                    <a:lnTo>
                      <a:pt x="737" y="185"/>
                    </a:lnTo>
                    <a:lnTo>
                      <a:pt x="720" y="171"/>
                    </a:lnTo>
                    <a:lnTo>
                      <a:pt x="716" y="140"/>
                    </a:lnTo>
                    <a:lnTo>
                      <a:pt x="718" y="129"/>
                    </a:lnTo>
                    <a:lnTo>
                      <a:pt x="679" y="125"/>
                    </a:lnTo>
                    <a:lnTo>
                      <a:pt x="679" y="119"/>
                    </a:lnTo>
                    <a:lnTo>
                      <a:pt x="674" y="112"/>
                    </a:lnTo>
                    <a:lnTo>
                      <a:pt x="666" y="108"/>
                    </a:lnTo>
                    <a:lnTo>
                      <a:pt x="656" y="48"/>
                    </a:lnTo>
                    <a:lnTo>
                      <a:pt x="555" y="41"/>
                    </a:lnTo>
                    <a:lnTo>
                      <a:pt x="516" y="39"/>
                    </a:lnTo>
                    <a:lnTo>
                      <a:pt x="468" y="0"/>
                    </a:lnTo>
                    <a:lnTo>
                      <a:pt x="422" y="0"/>
                    </a:lnTo>
                    <a:lnTo>
                      <a:pt x="416" y="23"/>
                    </a:lnTo>
                    <a:lnTo>
                      <a:pt x="424" y="27"/>
                    </a:lnTo>
                    <a:lnTo>
                      <a:pt x="434" y="44"/>
                    </a:lnTo>
                    <a:lnTo>
                      <a:pt x="434" y="62"/>
                    </a:lnTo>
                    <a:lnTo>
                      <a:pt x="413" y="73"/>
                    </a:lnTo>
                    <a:lnTo>
                      <a:pt x="393" y="75"/>
                    </a:lnTo>
                    <a:lnTo>
                      <a:pt x="372" y="75"/>
                    </a:lnTo>
                    <a:lnTo>
                      <a:pt x="353" y="104"/>
                    </a:lnTo>
                    <a:lnTo>
                      <a:pt x="317" y="75"/>
                    </a:lnTo>
                    <a:lnTo>
                      <a:pt x="292" y="121"/>
                    </a:lnTo>
                    <a:lnTo>
                      <a:pt x="150" y="85"/>
                    </a:lnTo>
                    <a:lnTo>
                      <a:pt x="75" y="129"/>
                    </a:lnTo>
                    <a:lnTo>
                      <a:pt x="50" y="142"/>
                    </a:lnTo>
                    <a:lnTo>
                      <a:pt x="65" y="211"/>
                    </a:lnTo>
                    <a:lnTo>
                      <a:pt x="27" y="229"/>
                    </a:lnTo>
                    <a:lnTo>
                      <a:pt x="15" y="254"/>
                    </a:lnTo>
                    <a:lnTo>
                      <a:pt x="13" y="280"/>
                    </a:lnTo>
                    <a:lnTo>
                      <a:pt x="23" y="304"/>
                    </a:lnTo>
                    <a:lnTo>
                      <a:pt x="46" y="323"/>
                    </a:lnTo>
                    <a:lnTo>
                      <a:pt x="0" y="409"/>
                    </a:lnTo>
                    <a:lnTo>
                      <a:pt x="27" y="432"/>
                    </a:lnTo>
                    <a:lnTo>
                      <a:pt x="52" y="455"/>
                    </a:lnTo>
                    <a:lnTo>
                      <a:pt x="71" y="467"/>
                    </a:lnTo>
                    <a:lnTo>
                      <a:pt x="94" y="470"/>
                    </a:lnTo>
                    <a:lnTo>
                      <a:pt x="111" y="492"/>
                    </a:lnTo>
                    <a:lnTo>
                      <a:pt x="131" y="515"/>
                    </a:lnTo>
                    <a:lnTo>
                      <a:pt x="150" y="526"/>
                    </a:lnTo>
                    <a:lnTo>
                      <a:pt x="169" y="538"/>
                    </a:lnTo>
                    <a:lnTo>
                      <a:pt x="175" y="549"/>
                    </a:lnTo>
                    <a:lnTo>
                      <a:pt x="180" y="553"/>
                    </a:lnTo>
                    <a:lnTo>
                      <a:pt x="188" y="547"/>
                    </a:lnTo>
                    <a:lnTo>
                      <a:pt x="213" y="540"/>
                    </a:lnTo>
                    <a:lnTo>
                      <a:pt x="236" y="545"/>
                    </a:lnTo>
                    <a:lnTo>
                      <a:pt x="251" y="563"/>
                    </a:lnTo>
                    <a:lnTo>
                      <a:pt x="273" y="578"/>
                    </a:lnTo>
                    <a:lnTo>
                      <a:pt x="288" y="588"/>
                    </a:lnTo>
                    <a:lnTo>
                      <a:pt x="303" y="593"/>
                    </a:lnTo>
                    <a:lnTo>
                      <a:pt x="317" y="591"/>
                    </a:lnTo>
                    <a:lnTo>
                      <a:pt x="292" y="432"/>
                    </a:lnTo>
                    <a:lnTo>
                      <a:pt x="301" y="421"/>
                    </a:lnTo>
                    <a:lnTo>
                      <a:pt x="282" y="350"/>
                    </a:lnTo>
                    <a:lnTo>
                      <a:pt x="317" y="346"/>
                    </a:lnTo>
                    <a:lnTo>
                      <a:pt x="428" y="277"/>
                    </a:lnTo>
                    <a:lnTo>
                      <a:pt x="489" y="282"/>
                    </a:lnTo>
                    <a:lnTo>
                      <a:pt x="597" y="263"/>
                    </a:lnTo>
                    <a:lnTo>
                      <a:pt x="656" y="292"/>
                    </a:lnTo>
                    <a:lnTo>
                      <a:pt x="641" y="332"/>
                    </a:lnTo>
                    <a:lnTo>
                      <a:pt x="701" y="403"/>
                    </a:lnTo>
                    <a:lnTo>
                      <a:pt x="745" y="403"/>
                    </a:lnTo>
                    <a:lnTo>
                      <a:pt x="793" y="405"/>
                    </a:lnTo>
                    <a:lnTo>
                      <a:pt x="812" y="415"/>
                    </a:lnTo>
                    <a:lnTo>
                      <a:pt x="833" y="449"/>
                    </a:lnTo>
                    <a:lnTo>
                      <a:pt x="843" y="46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7" name="Freeform 450"/>
              <p:cNvSpPr>
                <a:spLocks/>
              </p:cNvSpPr>
              <p:nvPr/>
            </p:nvSpPr>
            <p:spPr bwMode="auto">
              <a:xfrm>
                <a:off x="1736" y="3105"/>
                <a:ext cx="567" cy="368"/>
              </a:xfrm>
              <a:custGeom>
                <a:avLst/>
                <a:gdLst>
                  <a:gd name="T0" fmla="*/ 5 w 875"/>
                  <a:gd name="T1" fmla="*/ 1 h 593"/>
                  <a:gd name="T2" fmla="*/ 5 w 875"/>
                  <a:gd name="T3" fmla="*/ 1 h 593"/>
                  <a:gd name="T4" fmla="*/ 4 w 875"/>
                  <a:gd name="T5" fmla="*/ 1 h 593"/>
                  <a:gd name="T6" fmla="*/ 4 w 875"/>
                  <a:gd name="T7" fmla="*/ 1 h 593"/>
                  <a:gd name="T8" fmla="*/ 4 w 875"/>
                  <a:gd name="T9" fmla="*/ 1 h 593"/>
                  <a:gd name="T10" fmla="*/ 4 w 875"/>
                  <a:gd name="T11" fmla="*/ 1 h 593"/>
                  <a:gd name="T12" fmla="*/ 4 w 875"/>
                  <a:gd name="T13" fmla="*/ 1 h 593"/>
                  <a:gd name="T14" fmla="*/ 4 w 875"/>
                  <a:gd name="T15" fmla="*/ 1 h 593"/>
                  <a:gd name="T16" fmla="*/ 4 w 875"/>
                  <a:gd name="T17" fmla="*/ 1 h 593"/>
                  <a:gd name="T18" fmla="*/ 4 w 875"/>
                  <a:gd name="T19" fmla="*/ 1 h 593"/>
                  <a:gd name="T20" fmla="*/ 4 w 875"/>
                  <a:gd name="T21" fmla="*/ 1 h 593"/>
                  <a:gd name="T22" fmla="*/ 3 w 875"/>
                  <a:gd name="T23" fmla="*/ 1 h 593"/>
                  <a:gd name="T24" fmla="*/ 3 w 875"/>
                  <a:gd name="T25" fmla="*/ 0 h 593"/>
                  <a:gd name="T26" fmla="*/ 3 w 875"/>
                  <a:gd name="T27" fmla="*/ 1 h 593"/>
                  <a:gd name="T28" fmla="*/ 3 w 875"/>
                  <a:gd name="T29" fmla="*/ 1 h 593"/>
                  <a:gd name="T30" fmla="*/ 2 w 875"/>
                  <a:gd name="T31" fmla="*/ 1 h 593"/>
                  <a:gd name="T32" fmla="*/ 2 w 875"/>
                  <a:gd name="T33" fmla="*/ 1 h 593"/>
                  <a:gd name="T34" fmla="*/ 2 w 875"/>
                  <a:gd name="T35" fmla="*/ 1 h 593"/>
                  <a:gd name="T36" fmla="*/ 1 w 875"/>
                  <a:gd name="T37" fmla="*/ 1 h 593"/>
                  <a:gd name="T38" fmla="*/ 1 w 875"/>
                  <a:gd name="T39" fmla="*/ 1 h 593"/>
                  <a:gd name="T40" fmla="*/ 1 w 875"/>
                  <a:gd name="T41" fmla="*/ 1 h 593"/>
                  <a:gd name="T42" fmla="*/ 1 w 875"/>
                  <a:gd name="T43" fmla="*/ 1 h 593"/>
                  <a:gd name="T44" fmla="*/ 0 w 875"/>
                  <a:gd name="T45" fmla="*/ 1 h 593"/>
                  <a:gd name="T46" fmla="*/ 1 w 875"/>
                  <a:gd name="T47" fmla="*/ 1 h 593"/>
                  <a:gd name="T48" fmla="*/ 1 w 875"/>
                  <a:gd name="T49" fmla="*/ 1 h 593"/>
                  <a:gd name="T50" fmla="*/ 1 w 875"/>
                  <a:gd name="T51" fmla="*/ 1 h 593"/>
                  <a:gd name="T52" fmla="*/ 1 w 875"/>
                  <a:gd name="T53" fmla="*/ 1 h 593"/>
                  <a:gd name="T54" fmla="*/ 1 w 875"/>
                  <a:gd name="T55" fmla="*/ 1 h 593"/>
                  <a:gd name="T56" fmla="*/ 1 w 875"/>
                  <a:gd name="T57" fmla="*/ 1 h 593"/>
                  <a:gd name="T58" fmla="*/ 1 w 875"/>
                  <a:gd name="T59" fmla="*/ 1 h 593"/>
                  <a:gd name="T60" fmla="*/ 2 w 875"/>
                  <a:gd name="T61" fmla="*/ 2 h 593"/>
                  <a:gd name="T62" fmla="*/ 2 w 875"/>
                  <a:gd name="T63" fmla="*/ 2 h 593"/>
                  <a:gd name="T64" fmla="*/ 2 w 875"/>
                  <a:gd name="T65" fmla="*/ 1 h 593"/>
                  <a:gd name="T66" fmla="*/ 2 w 875"/>
                  <a:gd name="T67" fmla="*/ 1 h 593"/>
                  <a:gd name="T68" fmla="*/ 3 w 875"/>
                  <a:gd name="T69" fmla="*/ 1 h 593"/>
                  <a:gd name="T70" fmla="*/ 4 w 875"/>
                  <a:gd name="T71" fmla="*/ 1 h 593"/>
                  <a:gd name="T72" fmla="*/ 4 w 875"/>
                  <a:gd name="T73" fmla="*/ 1 h 593"/>
                  <a:gd name="T74" fmla="*/ 4 w 875"/>
                  <a:gd name="T75" fmla="*/ 1 h 593"/>
                  <a:gd name="T76" fmla="*/ 5 w 875"/>
                  <a:gd name="T77" fmla="*/ 1 h 593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875"/>
                  <a:gd name="T118" fmla="*/ 0 h 593"/>
                  <a:gd name="T119" fmla="*/ 875 w 875"/>
                  <a:gd name="T120" fmla="*/ 593 h 593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875" h="593">
                    <a:moveTo>
                      <a:pt x="843" y="467"/>
                    </a:moveTo>
                    <a:lnTo>
                      <a:pt x="858" y="459"/>
                    </a:lnTo>
                    <a:lnTo>
                      <a:pt x="862" y="449"/>
                    </a:lnTo>
                    <a:lnTo>
                      <a:pt x="869" y="424"/>
                    </a:lnTo>
                    <a:lnTo>
                      <a:pt x="875" y="411"/>
                    </a:lnTo>
                    <a:lnTo>
                      <a:pt x="795" y="319"/>
                    </a:lnTo>
                    <a:lnTo>
                      <a:pt x="800" y="304"/>
                    </a:lnTo>
                    <a:lnTo>
                      <a:pt x="798" y="292"/>
                    </a:lnTo>
                    <a:lnTo>
                      <a:pt x="796" y="282"/>
                    </a:lnTo>
                    <a:lnTo>
                      <a:pt x="787" y="261"/>
                    </a:lnTo>
                    <a:lnTo>
                      <a:pt x="779" y="242"/>
                    </a:lnTo>
                    <a:lnTo>
                      <a:pt x="766" y="215"/>
                    </a:lnTo>
                    <a:lnTo>
                      <a:pt x="748" y="192"/>
                    </a:lnTo>
                    <a:lnTo>
                      <a:pt x="737" y="185"/>
                    </a:lnTo>
                    <a:lnTo>
                      <a:pt x="720" y="171"/>
                    </a:lnTo>
                    <a:lnTo>
                      <a:pt x="716" y="140"/>
                    </a:lnTo>
                    <a:lnTo>
                      <a:pt x="718" y="129"/>
                    </a:lnTo>
                    <a:lnTo>
                      <a:pt x="679" y="125"/>
                    </a:lnTo>
                    <a:lnTo>
                      <a:pt x="679" y="119"/>
                    </a:lnTo>
                    <a:lnTo>
                      <a:pt x="674" y="112"/>
                    </a:lnTo>
                    <a:lnTo>
                      <a:pt x="666" y="108"/>
                    </a:lnTo>
                    <a:lnTo>
                      <a:pt x="656" y="48"/>
                    </a:lnTo>
                    <a:lnTo>
                      <a:pt x="555" y="41"/>
                    </a:lnTo>
                    <a:lnTo>
                      <a:pt x="516" y="39"/>
                    </a:lnTo>
                    <a:lnTo>
                      <a:pt x="468" y="0"/>
                    </a:lnTo>
                    <a:lnTo>
                      <a:pt x="422" y="0"/>
                    </a:lnTo>
                    <a:lnTo>
                      <a:pt x="416" y="23"/>
                    </a:lnTo>
                    <a:lnTo>
                      <a:pt x="424" y="27"/>
                    </a:lnTo>
                    <a:lnTo>
                      <a:pt x="434" y="44"/>
                    </a:lnTo>
                    <a:lnTo>
                      <a:pt x="434" y="62"/>
                    </a:lnTo>
                    <a:lnTo>
                      <a:pt x="413" y="73"/>
                    </a:lnTo>
                    <a:lnTo>
                      <a:pt x="393" y="75"/>
                    </a:lnTo>
                    <a:lnTo>
                      <a:pt x="372" y="75"/>
                    </a:lnTo>
                    <a:lnTo>
                      <a:pt x="353" y="104"/>
                    </a:lnTo>
                    <a:lnTo>
                      <a:pt x="317" y="75"/>
                    </a:lnTo>
                    <a:lnTo>
                      <a:pt x="292" y="121"/>
                    </a:lnTo>
                    <a:lnTo>
                      <a:pt x="150" y="85"/>
                    </a:lnTo>
                    <a:lnTo>
                      <a:pt x="75" y="129"/>
                    </a:lnTo>
                    <a:lnTo>
                      <a:pt x="50" y="142"/>
                    </a:lnTo>
                    <a:lnTo>
                      <a:pt x="65" y="211"/>
                    </a:lnTo>
                    <a:lnTo>
                      <a:pt x="27" y="229"/>
                    </a:lnTo>
                    <a:lnTo>
                      <a:pt x="15" y="254"/>
                    </a:lnTo>
                    <a:lnTo>
                      <a:pt x="13" y="280"/>
                    </a:lnTo>
                    <a:lnTo>
                      <a:pt x="23" y="304"/>
                    </a:lnTo>
                    <a:lnTo>
                      <a:pt x="46" y="323"/>
                    </a:lnTo>
                    <a:lnTo>
                      <a:pt x="0" y="409"/>
                    </a:lnTo>
                    <a:lnTo>
                      <a:pt x="27" y="432"/>
                    </a:lnTo>
                    <a:lnTo>
                      <a:pt x="52" y="455"/>
                    </a:lnTo>
                    <a:lnTo>
                      <a:pt x="71" y="467"/>
                    </a:lnTo>
                    <a:lnTo>
                      <a:pt x="94" y="470"/>
                    </a:lnTo>
                    <a:lnTo>
                      <a:pt x="111" y="492"/>
                    </a:lnTo>
                    <a:lnTo>
                      <a:pt x="131" y="515"/>
                    </a:lnTo>
                    <a:lnTo>
                      <a:pt x="150" y="526"/>
                    </a:lnTo>
                    <a:lnTo>
                      <a:pt x="169" y="538"/>
                    </a:lnTo>
                    <a:lnTo>
                      <a:pt x="175" y="549"/>
                    </a:lnTo>
                    <a:lnTo>
                      <a:pt x="180" y="553"/>
                    </a:lnTo>
                    <a:lnTo>
                      <a:pt x="188" y="547"/>
                    </a:lnTo>
                    <a:lnTo>
                      <a:pt x="213" y="540"/>
                    </a:lnTo>
                    <a:lnTo>
                      <a:pt x="236" y="545"/>
                    </a:lnTo>
                    <a:lnTo>
                      <a:pt x="251" y="563"/>
                    </a:lnTo>
                    <a:lnTo>
                      <a:pt x="273" y="578"/>
                    </a:lnTo>
                    <a:lnTo>
                      <a:pt x="288" y="588"/>
                    </a:lnTo>
                    <a:lnTo>
                      <a:pt x="303" y="593"/>
                    </a:lnTo>
                    <a:lnTo>
                      <a:pt x="317" y="591"/>
                    </a:lnTo>
                    <a:lnTo>
                      <a:pt x="292" y="432"/>
                    </a:lnTo>
                    <a:lnTo>
                      <a:pt x="301" y="421"/>
                    </a:lnTo>
                    <a:lnTo>
                      <a:pt x="282" y="350"/>
                    </a:lnTo>
                    <a:lnTo>
                      <a:pt x="317" y="346"/>
                    </a:lnTo>
                    <a:lnTo>
                      <a:pt x="428" y="277"/>
                    </a:lnTo>
                    <a:lnTo>
                      <a:pt x="489" y="282"/>
                    </a:lnTo>
                    <a:lnTo>
                      <a:pt x="597" y="263"/>
                    </a:lnTo>
                    <a:lnTo>
                      <a:pt x="656" y="292"/>
                    </a:lnTo>
                    <a:lnTo>
                      <a:pt x="641" y="332"/>
                    </a:lnTo>
                    <a:lnTo>
                      <a:pt x="701" y="403"/>
                    </a:lnTo>
                    <a:lnTo>
                      <a:pt x="745" y="403"/>
                    </a:lnTo>
                    <a:lnTo>
                      <a:pt x="793" y="405"/>
                    </a:lnTo>
                    <a:lnTo>
                      <a:pt x="812" y="415"/>
                    </a:lnTo>
                    <a:lnTo>
                      <a:pt x="833" y="449"/>
                    </a:lnTo>
                    <a:lnTo>
                      <a:pt x="843" y="467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8" name="Freeform 451"/>
              <p:cNvSpPr>
                <a:spLocks/>
              </p:cNvSpPr>
              <p:nvPr/>
            </p:nvSpPr>
            <p:spPr bwMode="auto">
              <a:xfrm>
                <a:off x="1920" y="3269"/>
                <a:ext cx="272" cy="203"/>
              </a:xfrm>
              <a:custGeom>
                <a:avLst/>
                <a:gdLst>
                  <a:gd name="T0" fmla="*/ 1 w 419"/>
                  <a:gd name="T1" fmla="*/ 1 h 328"/>
                  <a:gd name="T2" fmla="*/ 1 w 419"/>
                  <a:gd name="T3" fmla="*/ 1 h 328"/>
                  <a:gd name="T4" fmla="*/ 1 w 419"/>
                  <a:gd name="T5" fmla="*/ 1 h 328"/>
                  <a:gd name="T6" fmla="*/ 0 w 419"/>
                  <a:gd name="T7" fmla="*/ 1 h 328"/>
                  <a:gd name="T8" fmla="*/ 1 w 419"/>
                  <a:gd name="T9" fmla="*/ 1 h 328"/>
                  <a:gd name="T10" fmla="*/ 1 w 419"/>
                  <a:gd name="T11" fmla="*/ 1 h 328"/>
                  <a:gd name="T12" fmla="*/ 1 w 419"/>
                  <a:gd name="T13" fmla="*/ 1 h 328"/>
                  <a:gd name="T14" fmla="*/ 2 w 419"/>
                  <a:gd name="T15" fmla="*/ 0 h 328"/>
                  <a:gd name="T16" fmla="*/ 2 w 419"/>
                  <a:gd name="T17" fmla="*/ 1 h 328"/>
                  <a:gd name="T18" fmla="*/ 2 w 419"/>
                  <a:gd name="T19" fmla="*/ 1 h 328"/>
                  <a:gd name="T20" fmla="*/ 3 w 419"/>
                  <a:gd name="T21" fmla="*/ 1 h 328"/>
                  <a:gd name="T22" fmla="*/ 2 w 419"/>
                  <a:gd name="T23" fmla="*/ 1 h 328"/>
                  <a:gd name="T24" fmla="*/ 2 w 419"/>
                  <a:gd name="T25" fmla="*/ 1 h 328"/>
                  <a:gd name="T26" fmla="*/ 1 w 419"/>
                  <a:gd name="T27" fmla="*/ 1 h 328"/>
                  <a:gd name="T28" fmla="*/ 1 w 419"/>
                  <a:gd name="T29" fmla="*/ 1 h 328"/>
                  <a:gd name="T30" fmla="*/ 1 w 419"/>
                  <a:gd name="T31" fmla="*/ 1 h 328"/>
                  <a:gd name="T32" fmla="*/ 1 w 419"/>
                  <a:gd name="T33" fmla="*/ 1 h 328"/>
                  <a:gd name="T34" fmla="*/ 1 w 419"/>
                  <a:gd name="T35" fmla="*/ 1 h 328"/>
                  <a:gd name="T36" fmla="*/ 1 w 419"/>
                  <a:gd name="T37" fmla="*/ 1 h 328"/>
                  <a:gd name="T38" fmla="*/ 1 w 419"/>
                  <a:gd name="T39" fmla="*/ 1 h 328"/>
                  <a:gd name="T40" fmla="*/ 1 w 419"/>
                  <a:gd name="T41" fmla="*/ 1 h 328"/>
                  <a:gd name="T42" fmla="*/ 1 w 419"/>
                  <a:gd name="T43" fmla="*/ 1 h 328"/>
                  <a:gd name="T44" fmla="*/ 1 w 419"/>
                  <a:gd name="T45" fmla="*/ 1 h 328"/>
                  <a:gd name="T46" fmla="*/ 1 w 419"/>
                  <a:gd name="T47" fmla="*/ 1 h 328"/>
                  <a:gd name="T48" fmla="*/ 1 w 419"/>
                  <a:gd name="T49" fmla="*/ 1 h 328"/>
                  <a:gd name="T50" fmla="*/ 1 w 419"/>
                  <a:gd name="T51" fmla="*/ 1 h 3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19"/>
                  <a:gd name="T79" fmla="*/ 0 h 328"/>
                  <a:gd name="T80" fmla="*/ 419 w 419"/>
                  <a:gd name="T81" fmla="*/ 328 h 3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19" h="328">
                    <a:moveTo>
                      <a:pt x="35" y="328"/>
                    </a:moveTo>
                    <a:lnTo>
                      <a:pt x="10" y="167"/>
                    </a:lnTo>
                    <a:lnTo>
                      <a:pt x="19" y="158"/>
                    </a:lnTo>
                    <a:lnTo>
                      <a:pt x="0" y="87"/>
                    </a:lnTo>
                    <a:lnTo>
                      <a:pt x="35" y="83"/>
                    </a:lnTo>
                    <a:lnTo>
                      <a:pt x="146" y="14"/>
                    </a:lnTo>
                    <a:lnTo>
                      <a:pt x="207" y="17"/>
                    </a:lnTo>
                    <a:lnTo>
                      <a:pt x="315" y="0"/>
                    </a:lnTo>
                    <a:lnTo>
                      <a:pt x="374" y="29"/>
                    </a:lnTo>
                    <a:lnTo>
                      <a:pt x="359" y="69"/>
                    </a:lnTo>
                    <a:lnTo>
                      <a:pt x="419" y="140"/>
                    </a:lnTo>
                    <a:lnTo>
                      <a:pt x="409" y="140"/>
                    </a:lnTo>
                    <a:lnTo>
                      <a:pt x="359" y="138"/>
                    </a:lnTo>
                    <a:lnTo>
                      <a:pt x="265" y="115"/>
                    </a:lnTo>
                    <a:lnTo>
                      <a:pt x="232" y="125"/>
                    </a:lnTo>
                    <a:lnTo>
                      <a:pt x="200" y="138"/>
                    </a:lnTo>
                    <a:lnTo>
                      <a:pt x="173" y="163"/>
                    </a:lnTo>
                    <a:lnTo>
                      <a:pt x="158" y="183"/>
                    </a:lnTo>
                    <a:lnTo>
                      <a:pt x="159" y="217"/>
                    </a:lnTo>
                    <a:lnTo>
                      <a:pt x="165" y="261"/>
                    </a:lnTo>
                    <a:lnTo>
                      <a:pt x="163" y="292"/>
                    </a:lnTo>
                    <a:lnTo>
                      <a:pt x="154" y="305"/>
                    </a:lnTo>
                    <a:lnTo>
                      <a:pt x="123" y="311"/>
                    </a:lnTo>
                    <a:lnTo>
                      <a:pt x="90" y="313"/>
                    </a:lnTo>
                    <a:lnTo>
                      <a:pt x="56" y="325"/>
                    </a:lnTo>
                    <a:lnTo>
                      <a:pt x="35" y="3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9" name="Freeform 452"/>
              <p:cNvSpPr>
                <a:spLocks/>
              </p:cNvSpPr>
              <p:nvPr/>
            </p:nvSpPr>
            <p:spPr bwMode="auto">
              <a:xfrm>
                <a:off x="1920" y="3269"/>
                <a:ext cx="272" cy="203"/>
              </a:xfrm>
              <a:custGeom>
                <a:avLst/>
                <a:gdLst>
                  <a:gd name="T0" fmla="*/ 1 w 419"/>
                  <a:gd name="T1" fmla="*/ 1 h 328"/>
                  <a:gd name="T2" fmla="*/ 1 w 419"/>
                  <a:gd name="T3" fmla="*/ 1 h 328"/>
                  <a:gd name="T4" fmla="*/ 1 w 419"/>
                  <a:gd name="T5" fmla="*/ 1 h 328"/>
                  <a:gd name="T6" fmla="*/ 0 w 419"/>
                  <a:gd name="T7" fmla="*/ 1 h 328"/>
                  <a:gd name="T8" fmla="*/ 1 w 419"/>
                  <a:gd name="T9" fmla="*/ 1 h 328"/>
                  <a:gd name="T10" fmla="*/ 1 w 419"/>
                  <a:gd name="T11" fmla="*/ 1 h 328"/>
                  <a:gd name="T12" fmla="*/ 1 w 419"/>
                  <a:gd name="T13" fmla="*/ 1 h 328"/>
                  <a:gd name="T14" fmla="*/ 2 w 419"/>
                  <a:gd name="T15" fmla="*/ 0 h 328"/>
                  <a:gd name="T16" fmla="*/ 2 w 419"/>
                  <a:gd name="T17" fmla="*/ 1 h 328"/>
                  <a:gd name="T18" fmla="*/ 2 w 419"/>
                  <a:gd name="T19" fmla="*/ 1 h 328"/>
                  <a:gd name="T20" fmla="*/ 3 w 419"/>
                  <a:gd name="T21" fmla="*/ 1 h 328"/>
                  <a:gd name="T22" fmla="*/ 2 w 419"/>
                  <a:gd name="T23" fmla="*/ 1 h 328"/>
                  <a:gd name="T24" fmla="*/ 2 w 419"/>
                  <a:gd name="T25" fmla="*/ 1 h 328"/>
                  <a:gd name="T26" fmla="*/ 1 w 419"/>
                  <a:gd name="T27" fmla="*/ 1 h 328"/>
                  <a:gd name="T28" fmla="*/ 1 w 419"/>
                  <a:gd name="T29" fmla="*/ 1 h 328"/>
                  <a:gd name="T30" fmla="*/ 1 w 419"/>
                  <a:gd name="T31" fmla="*/ 1 h 328"/>
                  <a:gd name="T32" fmla="*/ 1 w 419"/>
                  <a:gd name="T33" fmla="*/ 1 h 328"/>
                  <a:gd name="T34" fmla="*/ 1 w 419"/>
                  <a:gd name="T35" fmla="*/ 1 h 328"/>
                  <a:gd name="T36" fmla="*/ 1 w 419"/>
                  <a:gd name="T37" fmla="*/ 1 h 328"/>
                  <a:gd name="T38" fmla="*/ 1 w 419"/>
                  <a:gd name="T39" fmla="*/ 1 h 328"/>
                  <a:gd name="T40" fmla="*/ 1 w 419"/>
                  <a:gd name="T41" fmla="*/ 1 h 328"/>
                  <a:gd name="T42" fmla="*/ 1 w 419"/>
                  <a:gd name="T43" fmla="*/ 1 h 328"/>
                  <a:gd name="T44" fmla="*/ 1 w 419"/>
                  <a:gd name="T45" fmla="*/ 1 h 328"/>
                  <a:gd name="T46" fmla="*/ 1 w 419"/>
                  <a:gd name="T47" fmla="*/ 1 h 328"/>
                  <a:gd name="T48" fmla="*/ 1 w 419"/>
                  <a:gd name="T49" fmla="*/ 1 h 328"/>
                  <a:gd name="T50" fmla="*/ 1 w 419"/>
                  <a:gd name="T51" fmla="*/ 1 h 3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19"/>
                  <a:gd name="T79" fmla="*/ 0 h 328"/>
                  <a:gd name="T80" fmla="*/ 419 w 419"/>
                  <a:gd name="T81" fmla="*/ 328 h 3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19" h="328">
                    <a:moveTo>
                      <a:pt x="35" y="328"/>
                    </a:moveTo>
                    <a:lnTo>
                      <a:pt x="10" y="167"/>
                    </a:lnTo>
                    <a:lnTo>
                      <a:pt x="19" y="158"/>
                    </a:lnTo>
                    <a:lnTo>
                      <a:pt x="0" y="87"/>
                    </a:lnTo>
                    <a:lnTo>
                      <a:pt x="35" y="83"/>
                    </a:lnTo>
                    <a:lnTo>
                      <a:pt x="146" y="14"/>
                    </a:lnTo>
                    <a:lnTo>
                      <a:pt x="207" y="17"/>
                    </a:lnTo>
                    <a:lnTo>
                      <a:pt x="315" y="0"/>
                    </a:lnTo>
                    <a:lnTo>
                      <a:pt x="374" y="29"/>
                    </a:lnTo>
                    <a:lnTo>
                      <a:pt x="359" y="69"/>
                    </a:lnTo>
                    <a:lnTo>
                      <a:pt x="419" y="140"/>
                    </a:lnTo>
                    <a:lnTo>
                      <a:pt x="409" y="140"/>
                    </a:lnTo>
                    <a:lnTo>
                      <a:pt x="359" y="138"/>
                    </a:lnTo>
                    <a:lnTo>
                      <a:pt x="265" y="115"/>
                    </a:lnTo>
                    <a:lnTo>
                      <a:pt x="232" y="125"/>
                    </a:lnTo>
                    <a:lnTo>
                      <a:pt x="200" y="138"/>
                    </a:lnTo>
                    <a:lnTo>
                      <a:pt x="173" y="163"/>
                    </a:lnTo>
                    <a:lnTo>
                      <a:pt x="158" y="183"/>
                    </a:lnTo>
                    <a:lnTo>
                      <a:pt x="159" y="217"/>
                    </a:lnTo>
                    <a:lnTo>
                      <a:pt x="165" y="261"/>
                    </a:lnTo>
                    <a:lnTo>
                      <a:pt x="163" y="292"/>
                    </a:lnTo>
                    <a:lnTo>
                      <a:pt x="154" y="305"/>
                    </a:lnTo>
                    <a:lnTo>
                      <a:pt x="123" y="311"/>
                    </a:lnTo>
                    <a:lnTo>
                      <a:pt x="90" y="313"/>
                    </a:lnTo>
                    <a:lnTo>
                      <a:pt x="56" y="325"/>
                    </a:lnTo>
                    <a:lnTo>
                      <a:pt x="35" y="32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0" name="Freeform 453"/>
              <p:cNvSpPr>
                <a:spLocks/>
              </p:cNvSpPr>
              <p:nvPr/>
            </p:nvSpPr>
            <p:spPr bwMode="auto">
              <a:xfrm>
                <a:off x="1423" y="3104"/>
                <a:ext cx="362" cy="255"/>
              </a:xfrm>
              <a:custGeom>
                <a:avLst/>
                <a:gdLst>
                  <a:gd name="T0" fmla="*/ 0 w 562"/>
                  <a:gd name="T1" fmla="*/ 1 h 414"/>
                  <a:gd name="T2" fmla="*/ 1 w 562"/>
                  <a:gd name="T3" fmla="*/ 1 h 414"/>
                  <a:gd name="T4" fmla="*/ 1 w 562"/>
                  <a:gd name="T5" fmla="*/ 1 h 414"/>
                  <a:gd name="T6" fmla="*/ 1 w 562"/>
                  <a:gd name="T7" fmla="*/ 1 h 414"/>
                  <a:gd name="T8" fmla="*/ 1 w 562"/>
                  <a:gd name="T9" fmla="*/ 1 h 414"/>
                  <a:gd name="T10" fmla="*/ 1 w 562"/>
                  <a:gd name="T11" fmla="*/ 1 h 414"/>
                  <a:gd name="T12" fmla="*/ 1 w 562"/>
                  <a:gd name="T13" fmla="*/ 1 h 414"/>
                  <a:gd name="T14" fmla="*/ 1 w 562"/>
                  <a:gd name="T15" fmla="*/ 1 h 414"/>
                  <a:gd name="T16" fmla="*/ 1 w 562"/>
                  <a:gd name="T17" fmla="*/ 1 h 414"/>
                  <a:gd name="T18" fmla="*/ 1 w 562"/>
                  <a:gd name="T19" fmla="*/ 1 h 414"/>
                  <a:gd name="T20" fmla="*/ 1 w 562"/>
                  <a:gd name="T21" fmla="*/ 1 h 414"/>
                  <a:gd name="T22" fmla="*/ 1 w 562"/>
                  <a:gd name="T23" fmla="*/ 1 h 414"/>
                  <a:gd name="T24" fmla="*/ 1 w 562"/>
                  <a:gd name="T25" fmla="*/ 1 h 414"/>
                  <a:gd name="T26" fmla="*/ 1 w 562"/>
                  <a:gd name="T27" fmla="*/ 1 h 414"/>
                  <a:gd name="T28" fmla="*/ 1 w 562"/>
                  <a:gd name="T29" fmla="*/ 1 h 414"/>
                  <a:gd name="T30" fmla="*/ 1 w 562"/>
                  <a:gd name="T31" fmla="*/ 1 h 414"/>
                  <a:gd name="T32" fmla="*/ 1 w 562"/>
                  <a:gd name="T33" fmla="*/ 1 h 414"/>
                  <a:gd name="T34" fmla="*/ 1 w 562"/>
                  <a:gd name="T35" fmla="*/ 1 h 414"/>
                  <a:gd name="T36" fmla="*/ 1 w 562"/>
                  <a:gd name="T37" fmla="*/ 1 h 414"/>
                  <a:gd name="T38" fmla="*/ 1 w 562"/>
                  <a:gd name="T39" fmla="*/ 1 h 414"/>
                  <a:gd name="T40" fmla="*/ 1 w 562"/>
                  <a:gd name="T41" fmla="*/ 1 h 414"/>
                  <a:gd name="T42" fmla="*/ 1 w 562"/>
                  <a:gd name="T43" fmla="*/ 1 h 414"/>
                  <a:gd name="T44" fmla="*/ 1 w 562"/>
                  <a:gd name="T45" fmla="*/ 1 h 414"/>
                  <a:gd name="T46" fmla="*/ 1 w 562"/>
                  <a:gd name="T47" fmla="*/ 1 h 414"/>
                  <a:gd name="T48" fmla="*/ 1 w 562"/>
                  <a:gd name="T49" fmla="*/ 1 h 414"/>
                  <a:gd name="T50" fmla="*/ 1 w 562"/>
                  <a:gd name="T51" fmla="*/ 1 h 414"/>
                  <a:gd name="T52" fmla="*/ 1 w 562"/>
                  <a:gd name="T53" fmla="*/ 1 h 414"/>
                  <a:gd name="T54" fmla="*/ 3 w 562"/>
                  <a:gd name="T55" fmla="*/ 0 h 414"/>
                  <a:gd name="T56" fmla="*/ 3 w 562"/>
                  <a:gd name="T57" fmla="*/ 1 h 414"/>
                  <a:gd name="T58" fmla="*/ 3 w 562"/>
                  <a:gd name="T59" fmla="*/ 1 h 414"/>
                  <a:gd name="T60" fmla="*/ 3 w 562"/>
                  <a:gd name="T61" fmla="*/ 1 h 414"/>
                  <a:gd name="T62" fmla="*/ 3 w 562"/>
                  <a:gd name="T63" fmla="*/ 1 h 414"/>
                  <a:gd name="T64" fmla="*/ 3 w 562"/>
                  <a:gd name="T65" fmla="*/ 1 h 414"/>
                  <a:gd name="T66" fmla="*/ 3 w 562"/>
                  <a:gd name="T67" fmla="*/ 1 h 414"/>
                  <a:gd name="T68" fmla="*/ 3 w 562"/>
                  <a:gd name="T69" fmla="*/ 1 h 414"/>
                  <a:gd name="T70" fmla="*/ 3 w 562"/>
                  <a:gd name="T71" fmla="*/ 1 h 414"/>
                  <a:gd name="T72" fmla="*/ 3 w 562"/>
                  <a:gd name="T73" fmla="*/ 1 h 414"/>
                  <a:gd name="T74" fmla="*/ 3 w 562"/>
                  <a:gd name="T75" fmla="*/ 1 h 414"/>
                  <a:gd name="T76" fmla="*/ 3 w 562"/>
                  <a:gd name="T77" fmla="*/ 1 h 414"/>
                  <a:gd name="T78" fmla="*/ 2 w 562"/>
                  <a:gd name="T79" fmla="*/ 1 h 414"/>
                  <a:gd name="T80" fmla="*/ 2 w 562"/>
                  <a:gd name="T81" fmla="*/ 1 h 414"/>
                  <a:gd name="T82" fmla="*/ 2 w 562"/>
                  <a:gd name="T83" fmla="*/ 1 h 414"/>
                  <a:gd name="T84" fmla="*/ 2 w 562"/>
                  <a:gd name="T85" fmla="*/ 1 h 414"/>
                  <a:gd name="T86" fmla="*/ 2 w 562"/>
                  <a:gd name="T87" fmla="*/ 1 h 414"/>
                  <a:gd name="T88" fmla="*/ 2 w 562"/>
                  <a:gd name="T89" fmla="*/ 1 h 414"/>
                  <a:gd name="T90" fmla="*/ 1 w 562"/>
                  <a:gd name="T91" fmla="*/ 1 h 414"/>
                  <a:gd name="T92" fmla="*/ 1 w 562"/>
                  <a:gd name="T93" fmla="*/ 1 h 414"/>
                  <a:gd name="T94" fmla="*/ 1 w 562"/>
                  <a:gd name="T95" fmla="*/ 1 h 414"/>
                  <a:gd name="T96" fmla="*/ 1 w 562"/>
                  <a:gd name="T97" fmla="*/ 1 h 414"/>
                  <a:gd name="T98" fmla="*/ 1 w 562"/>
                  <a:gd name="T99" fmla="*/ 1 h 414"/>
                  <a:gd name="T100" fmla="*/ 1 w 562"/>
                  <a:gd name="T101" fmla="*/ 1 h 414"/>
                  <a:gd name="T102" fmla="*/ 1 w 562"/>
                  <a:gd name="T103" fmla="*/ 1 h 414"/>
                  <a:gd name="T104" fmla="*/ 0 w 562"/>
                  <a:gd name="T105" fmla="*/ 1 h 41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62"/>
                  <a:gd name="T160" fmla="*/ 0 h 414"/>
                  <a:gd name="T161" fmla="*/ 562 w 562"/>
                  <a:gd name="T162" fmla="*/ 414 h 414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62" h="414">
                    <a:moveTo>
                      <a:pt x="0" y="247"/>
                    </a:moveTo>
                    <a:lnTo>
                      <a:pt x="11" y="241"/>
                    </a:lnTo>
                    <a:lnTo>
                      <a:pt x="19" y="239"/>
                    </a:lnTo>
                    <a:lnTo>
                      <a:pt x="26" y="234"/>
                    </a:lnTo>
                    <a:lnTo>
                      <a:pt x="40" y="228"/>
                    </a:lnTo>
                    <a:lnTo>
                      <a:pt x="44" y="218"/>
                    </a:lnTo>
                    <a:lnTo>
                      <a:pt x="57" y="203"/>
                    </a:lnTo>
                    <a:lnTo>
                      <a:pt x="59" y="193"/>
                    </a:lnTo>
                    <a:lnTo>
                      <a:pt x="72" y="182"/>
                    </a:lnTo>
                    <a:lnTo>
                      <a:pt x="86" y="168"/>
                    </a:lnTo>
                    <a:lnTo>
                      <a:pt x="97" y="161"/>
                    </a:lnTo>
                    <a:lnTo>
                      <a:pt x="109" y="157"/>
                    </a:lnTo>
                    <a:lnTo>
                      <a:pt x="120" y="153"/>
                    </a:lnTo>
                    <a:lnTo>
                      <a:pt x="124" y="145"/>
                    </a:lnTo>
                    <a:lnTo>
                      <a:pt x="120" y="136"/>
                    </a:lnTo>
                    <a:lnTo>
                      <a:pt x="117" y="132"/>
                    </a:lnTo>
                    <a:lnTo>
                      <a:pt x="149" y="107"/>
                    </a:lnTo>
                    <a:lnTo>
                      <a:pt x="145" y="95"/>
                    </a:lnTo>
                    <a:lnTo>
                      <a:pt x="151" y="90"/>
                    </a:lnTo>
                    <a:lnTo>
                      <a:pt x="151" y="82"/>
                    </a:lnTo>
                    <a:lnTo>
                      <a:pt x="153" y="71"/>
                    </a:lnTo>
                    <a:lnTo>
                      <a:pt x="151" y="57"/>
                    </a:lnTo>
                    <a:lnTo>
                      <a:pt x="155" y="46"/>
                    </a:lnTo>
                    <a:lnTo>
                      <a:pt x="155" y="44"/>
                    </a:lnTo>
                    <a:lnTo>
                      <a:pt x="163" y="36"/>
                    </a:lnTo>
                    <a:lnTo>
                      <a:pt x="168" y="34"/>
                    </a:lnTo>
                    <a:lnTo>
                      <a:pt x="174" y="11"/>
                    </a:lnTo>
                    <a:lnTo>
                      <a:pt x="506" y="0"/>
                    </a:lnTo>
                    <a:lnTo>
                      <a:pt x="562" y="134"/>
                    </a:lnTo>
                    <a:lnTo>
                      <a:pt x="537" y="147"/>
                    </a:lnTo>
                    <a:lnTo>
                      <a:pt x="552" y="216"/>
                    </a:lnTo>
                    <a:lnTo>
                      <a:pt x="514" y="234"/>
                    </a:lnTo>
                    <a:lnTo>
                      <a:pt x="502" y="259"/>
                    </a:lnTo>
                    <a:lnTo>
                      <a:pt x="500" y="285"/>
                    </a:lnTo>
                    <a:lnTo>
                      <a:pt x="510" y="309"/>
                    </a:lnTo>
                    <a:lnTo>
                      <a:pt x="533" y="328"/>
                    </a:lnTo>
                    <a:lnTo>
                      <a:pt x="487" y="414"/>
                    </a:lnTo>
                    <a:lnTo>
                      <a:pt x="481" y="406"/>
                    </a:lnTo>
                    <a:lnTo>
                      <a:pt x="456" y="385"/>
                    </a:lnTo>
                    <a:lnTo>
                      <a:pt x="428" y="356"/>
                    </a:lnTo>
                    <a:lnTo>
                      <a:pt x="393" y="316"/>
                    </a:lnTo>
                    <a:lnTo>
                      <a:pt x="378" y="297"/>
                    </a:lnTo>
                    <a:lnTo>
                      <a:pt x="353" y="293"/>
                    </a:lnTo>
                    <a:lnTo>
                      <a:pt x="332" y="291"/>
                    </a:lnTo>
                    <a:lnTo>
                      <a:pt x="305" y="284"/>
                    </a:lnTo>
                    <a:lnTo>
                      <a:pt x="272" y="276"/>
                    </a:lnTo>
                    <a:lnTo>
                      <a:pt x="239" y="278"/>
                    </a:lnTo>
                    <a:lnTo>
                      <a:pt x="199" y="274"/>
                    </a:lnTo>
                    <a:lnTo>
                      <a:pt x="145" y="272"/>
                    </a:lnTo>
                    <a:lnTo>
                      <a:pt x="88" y="264"/>
                    </a:lnTo>
                    <a:lnTo>
                      <a:pt x="42" y="261"/>
                    </a:lnTo>
                    <a:lnTo>
                      <a:pt x="9" y="261"/>
                    </a:lnTo>
                    <a:lnTo>
                      <a:pt x="0" y="24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1" name="Freeform 454"/>
              <p:cNvSpPr>
                <a:spLocks/>
              </p:cNvSpPr>
              <p:nvPr/>
            </p:nvSpPr>
            <p:spPr bwMode="auto">
              <a:xfrm>
                <a:off x="1423" y="3104"/>
                <a:ext cx="362" cy="255"/>
              </a:xfrm>
              <a:custGeom>
                <a:avLst/>
                <a:gdLst>
                  <a:gd name="T0" fmla="*/ 0 w 562"/>
                  <a:gd name="T1" fmla="*/ 1 h 414"/>
                  <a:gd name="T2" fmla="*/ 1 w 562"/>
                  <a:gd name="T3" fmla="*/ 1 h 414"/>
                  <a:gd name="T4" fmla="*/ 1 w 562"/>
                  <a:gd name="T5" fmla="*/ 1 h 414"/>
                  <a:gd name="T6" fmla="*/ 1 w 562"/>
                  <a:gd name="T7" fmla="*/ 1 h 414"/>
                  <a:gd name="T8" fmla="*/ 1 w 562"/>
                  <a:gd name="T9" fmla="*/ 1 h 414"/>
                  <a:gd name="T10" fmla="*/ 1 w 562"/>
                  <a:gd name="T11" fmla="*/ 1 h 414"/>
                  <a:gd name="T12" fmla="*/ 1 w 562"/>
                  <a:gd name="T13" fmla="*/ 1 h 414"/>
                  <a:gd name="T14" fmla="*/ 1 w 562"/>
                  <a:gd name="T15" fmla="*/ 1 h 414"/>
                  <a:gd name="T16" fmla="*/ 1 w 562"/>
                  <a:gd name="T17" fmla="*/ 1 h 414"/>
                  <a:gd name="T18" fmla="*/ 1 w 562"/>
                  <a:gd name="T19" fmla="*/ 1 h 414"/>
                  <a:gd name="T20" fmla="*/ 1 w 562"/>
                  <a:gd name="T21" fmla="*/ 1 h 414"/>
                  <a:gd name="T22" fmla="*/ 1 w 562"/>
                  <a:gd name="T23" fmla="*/ 1 h 414"/>
                  <a:gd name="T24" fmla="*/ 1 w 562"/>
                  <a:gd name="T25" fmla="*/ 1 h 414"/>
                  <a:gd name="T26" fmla="*/ 1 w 562"/>
                  <a:gd name="T27" fmla="*/ 1 h 414"/>
                  <a:gd name="T28" fmla="*/ 1 w 562"/>
                  <a:gd name="T29" fmla="*/ 1 h 414"/>
                  <a:gd name="T30" fmla="*/ 1 w 562"/>
                  <a:gd name="T31" fmla="*/ 1 h 414"/>
                  <a:gd name="T32" fmla="*/ 1 w 562"/>
                  <a:gd name="T33" fmla="*/ 1 h 414"/>
                  <a:gd name="T34" fmla="*/ 1 w 562"/>
                  <a:gd name="T35" fmla="*/ 1 h 414"/>
                  <a:gd name="T36" fmla="*/ 1 w 562"/>
                  <a:gd name="T37" fmla="*/ 1 h 414"/>
                  <a:gd name="T38" fmla="*/ 1 w 562"/>
                  <a:gd name="T39" fmla="*/ 1 h 414"/>
                  <a:gd name="T40" fmla="*/ 1 w 562"/>
                  <a:gd name="T41" fmla="*/ 1 h 414"/>
                  <a:gd name="T42" fmla="*/ 1 w 562"/>
                  <a:gd name="T43" fmla="*/ 1 h 414"/>
                  <a:gd name="T44" fmla="*/ 1 w 562"/>
                  <a:gd name="T45" fmla="*/ 1 h 414"/>
                  <a:gd name="T46" fmla="*/ 1 w 562"/>
                  <a:gd name="T47" fmla="*/ 1 h 414"/>
                  <a:gd name="T48" fmla="*/ 1 w 562"/>
                  <a:gd name="T49" fmla="*/ 1 h 414"/>
                  <a:gd name="T50" fmla="*/ 1 w 562"/>
                  <a:gd name="T51" fmla="*/ 1 h 414"/>
                  <a:gd name="T52" fmla="*/ 1 w 562"/>
                  <a:gd name="T53" fmla="*/ 1 h 414"/>
                  <a:gd name="T54" fmla="*/ 3 w 562"/>
                  <a:gd name="T55" fmla="*/ 0 h 414"/>
                  <a:gd name="T56" fmla="*/ 3 w 562"/>
                  <a:gd name="T57" fmla="*/ 1 h 414"/>
                  <a:gd name="T58" fmla="*/ 3 w 562"/>
                  <a:gd name="T59" fmla="*/ 1 h 414"/>
                  <a:gd name="T60" fmla="*/ 3 w 562"/>
                  <a:gd name="T61" fmla="*/ 1 h 414"/>
                  <a:gd name="T62" fmla="*/ 3 w 562"/>
                  <a:gd name="T63" fmla="*/ 1 h 414"/>
                  <a:gd name="T64" fmla="*/ 3 w 562"/>
                  <a:gd name="T65" fmla="*/ 1 h 414"/>
                  <a:gd name="T66" fmla="*/ 3 w 562"/>
                  <a:gd name="T67" fmla="*/ 1 h 414"/>
                  <a:gd name="T68" fmla="*/ 3 w 562"/>
                  <a:gd name="T69" fmla="*/ 1 h 414"/>
                  <a:gd name="T70" fmla="*/ 3 w 562"/>
                  <a:gd name="T71" fmla="*/ 1 h 414"/>
                  <a:gd name="T72" fmla="*/ 3 w 562"/>
                  <a:gd name="T73" fmla="*/ 1 h 414"/>
                  <a:gd name="T74" fmla="*/ 3 w 562"/>
                  <a:gd name="T75" fmla="*/ 1 h 414"/>
                  <a:gd name="T76" fmla="*/ 3 w 562"/>
                  <a:gd name="T77" fmla="*/ 1 h 414"/>
                  <a:gd name="T78" fmla="*/ 2 w 562"/>
                  <a:gd name="T79" fmla="*/ 1 h 414"/>
                  <a:gd name="T80" fmla="*/ 2 w 562"/>
                  <a:gd name="T81" fmla="*/ 1 h 414"/>
                  <a:gd name="T82" fmla="*/ 2 w 562"/>
                  <a:gd name="T83" fmla="*/ 1 h 414"/>
                  <a:gd name="T84" fmla="*/ 2 w 562"/>
                  <a:gd name="T85" fmla="*/ 1 h 414"/>
                  <a:gd name="T86" fmla="*/ 2 w 562"/>
                  <a:gd name="T87" fmla="*/ 1 h 414"/>
                  <a:gd name="T88" fmla="*/ 2 w 562"/>
                  <a:gd name="T89" fmla="*/ 1 h 414"/>
                  <a:gd name="T90" fmla="*/ 1 w 562"/>
                  <a:gd name="T91" fmla="*/ 1 h 414"/>
                  <a:gd name="T92" fmla="*/ 1 w 562"/>
                  <a:gd name="T93" fmla="*/ 1 h 414"/>
                  <a:gd name="T94" fmla="*/ 1 w 562"/>
                  <a:gd name="T95" fmla="*/ 1 h 414"/>
                  <a:gd name="T96" fmla="*/ 1 w 562"/>
                  <a:gd name="T97" fmla="*/ 1 h 414"/>
                  <a:gd name="T98" fmla="*/ 1 w 562"/>
                  <a:gd name="T99" fmla="*/ 1 h 414"/>
                  <a:gd name="T100" fmla="*/ 1 w 562"/>
                  <a:gd name="T101" fmla="*/ 1 h 414"/>
                  <a:gd name="T102" fmla="*/ 1 w 562"/>
                  <a:gd name="T103" fmla="*/ 1 h 414"/>
                  <a:gd name="T104" fmla="*/ 0 w 562"/>
                  <a:gd name="T105" fmla="*/ 1 h 41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62"/>
                  <a:gd name="T160" fmla="*/ 0 h 414"/>
                  <a:gd name="T161" fmla="*/ 562 w 562"/>
                  <a:gd name="T162" fmla="*/ 414 h 414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62" h="414">
                    <a:moveTo>
                      <a:pt x="0" y="247"/>
                    </a:moveTo>
                    <a:lnTo>
                      <a:pt x="11" y="241"/>
                    </a:lnTo>
                    <a:lnTo>
                      <a:pt x="19" y="239"/>
                    </a:lnTo>
                    <a:lnTo>
                      <a:pt x="26" y="234"/>
                    </a:lnTo>
                    <a:lnTo>
                      <a:pt x="40" y="228"/>
                    </a:lnTo>
                    <a:lnTo>
                      <a:pt x="44" y="218"/>
                    </a:lnTo>
                    <a:lnTo>
                      <a:pt x="57" y="203"/>
                    </a:lnTo>
                    <a:lnTo>
                      <a:pt x="59" y="193"/>
                    </a:lnTo>
                    <a:lnTo>
                      <a:pt x="72" y="182"/>
                    </a:lnTo>
                    <a:lnTo>
                      <a:pt x="86" y="168"/>
                    </a:lnTo>
                    <a:lnTo>
                      <a:pt x="97" y="161"/>
                    </a:lnTo>
                    <a:lnTo>
                      <a:pt x="109" y="157"/>
                    </a:lnTo>
                    <a:lnTo>
                      <a:pt x="120" y="153"/>
                    </a:lnTo>
                    <a:lnTo>
                      <a:pt x="124" y="145"/>
                    </a:lnTo>
                    <a:lnTo>
                      <a:pt x="120" y="136"/>
                    </a:lnTo>
                    <a:lnTo>
                      <a:pt x="117" y="132"/>
                    </a:lnTo>
                    <a:lnTo>
                      <a:pt x="149" y="107"/>
                    </a:lnTo>
                    <a:lnTo>
                      <a:pt x="145" y="95"/>
                    </a:lnTo>
                    <a:lnTo>
                      <a:pt x="151" y="90"/>
                    </a:lnTo>
                    <a:lnTo>
                      <a:pt x="151" y="82"/>
                    </a:lnTo>
                    <a:lnTo>
                      <a:pt x="153" y="71"/>
                    </a:lnTo>
                    <a:lnTo>
                      <a:pt x="151" y="57"/>
                    </a:lnTo>
                    <a:lnTo>
                      <a:pt x="155" y="46"/>
                    </a:lnTo>
                    <a:lnTo>
                      <a:pt x="155" y="44"/>
                    </a:lnTo>
                    <a:lnTo>
                      <a:pt x="163" y="36"/>
                    </a:lnTo>
                    <a:lnTo>
                      <a:pt x="168" y="34"/>
                    </a:lnTo>
                    <a:lnTo>
                      <a:pt x="174" y="11"/>
                    </a:lnTo>
                    <a:lnTo>
                      <a:pt x="506" y="0"/>
                    </a:lnTo>
                    <a:lnTo>
                      <a:pt x="562" y="134"/>
                    </a:lnTo>
                    <a:lnTo>
                      <a:pt x="537" y="147"/>
                    </a:lnTo>
                    <a:lnTo>
                      <a:pt x="552" y="216"/>
                    </a:lnTo>
                    <a:lnTo>
                      <a:pt x="514" y="234"/>
                    </a:lnTo>
                    <a:lnTo>
                      <a:pt x="502" y="259"/>
                    </a:lnTo>
                    <a:lnTo>
                      <a:pt x="500" y="285"/>
                    </a:lnTo>
                    <a:lnTo>
                      <a:pt x="510" y="309"/>
                    </a:lnTo>
                    <a:lnTo>
                      <a:pt x="533" y="328"/>
                    </a:lnTo>
                    <a:lnTo>
                      <a:pt x="487" y="414"/>
                    </a:lnTo>
                    <a:lnTo>
                      <a:pt x="481" y="406"/>
                    </a:lnTo>
                    <a:lnTo>
                      <a:pt x="456" y="385"/>
                    </a:lnTo>
                    <a:lnTo>
                      <a:pt x="428" y="356"/>
                    </a:lnTo>
                    <a:lnTo>
                      <a:pt x="393" y="316"/>
                    </a:lnTo>
                    <a:lnTo>
                      <a:pt x="378" y="297"/>
                    </a:lnTo>
                    <a:lnTo>
                      <a:pt x="353" y="293"/>
                    </a:lnTo>
                    <a:lnTo>
                      <a:pt x="332" y="291"/>
                    </a:lnTo>
                    <a:lnTo>
                      <a:pt x="305" y="284"/>
                    </a:lnTo>
                    <a:lnTo>
                      <a:pt x="272" y="276"/>
                    </a:lnTo>
                    <a:lnTo>
                      <a:pt x="239" y="278"/>
                    </a:lnTo>
                    <a:lnTo>
                      <a:pt x="199" y="274"/>
                    </a:lnTo>
                    <a:lnTo>
                      <a:pt x="145" y="272"/>
                    </a:lnTo>
                    <a:lnTo>
                      <a:pt x="88" y="264"/>
                    </a:lnTo>
                    <a:lnTo>
                      <a:pt x="42" y="261"/>
                    </a:lnTo>
                    <a:lnTo>
                      <a:pt x="9" y="261"/>
                    </a:lnTo>
                    <a:lnTo>
                      <a:pt x="0" y="247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2" name="Freeform 455"/>
              <p:cNvSpPr>
                <a:spLocks/>
              </p:cNvSpPr>
              <p:nvPr/>
            </p:nvSpPr>
            <p:spPr bwMode="auto">
              <a:xfrm>
                <a:off x="1281" y="2992"/>
                <a:ext cx="255" cy="263"/>
              </a:xfrm>
              <a:custGeom>
                <a:avLst/>
                <a:gdLst>
                  <a:gd name="T0" fmla="*/ 1 w 393"/>
                  <a:gd name="T1" fmla="*/ 1 h 428"/>
                  <a:gd name="T2" fmla="*/ 1 w 393"/>
                  <a:gd name="T3" fmla="*/ 1 h 428"/>
                  <a:gd name="T4" fmla="*/ 1 w 393"/>
                  <a:gd name="T5" fmla="*/ 1 h 428"/>
                  <a:gd name="T6" fmla="*/ 1 w 393"/>
                  <a:gd name="T7" fmla="*/ 1 h 428"/>
                  <a:gd name="T8" fmla="*/ 1 w 393"/>
                  <a:gd name="T9" fmla="*/ 1 h 428"/>
                  <a:gd name="T10" fmla="*/ 0 w 393"/>
                  <a:gd name="T11" fmla="*/ 1 h 428"/>
                  <a:gd name="T12" fmla="*/ 1 w 393"/>
                  <a:gd name="T13" fmla="*/ 1 h 428"/>
                  <a:gd name="T14" fmla="*/ 1 w 393"/>
                  <a:gd name="T15" fmla="*/ 1 h 428"/>
                  <a:gd name="T16" fmla="*/ 1 w 393"/>
                  <a:gd name="T17" fmla="*/ 1 h 428"/>
                  <a:gd name="T18" fmla="*/ 1 w 393"/>
                  <a:gd name="T19" fmla="*/ 1 h 428"/>
                  <a:gd name="T20" fmla="*/ 1 w 393"/>
                  <a:gd name="T21" fmla="*/ 1 h 428"/>
                  <a:gd name="T22" fmla="*/ 1 w 393"/>
                  <a:gd name="T23" fmla="*/ 1 h 428"/>
                  <a:gd name="T24" fmla="*/ 1 w 393"/>
                  <a:gd name="T25" fmla="*/ 1 h 428"/>
                  <a:gd name="T26" fmla="*/ 2 w 393"/>
                  <a:gd name="T27" fmla="*/ 0 h 428"/>
                  <a:gd name="T28" fmla="*/ 2 w 393"/>
                  <a:gd name="T29" fmla="*/ 1 h 428"/>
                  <a:gd name="T30" fmla="*/ 2 w 393"/>
                  <a:gd name="T31" fmla="*/ 1 h 428"/>
                  <a:gd name="T32" fmla="*/ 2 w 393"/>
                  <a:gd name="T33" fmla="*/ 1 h 428"/>
                  <a:gd name="T34" fmla="*/ 2 w 393"/>
                  <a:gd name="T35" fmla="*/ 1 h 428"/>
                  <a:gd name="T36" fmla="*/ 2 w 393"/>
                  <a:gd name="T37" fmla="*/ 1 h 428"/>
                  <a:gd name="T38" fmla="*/ 2 w 393"/>
                  <a:gd name="T39" fmla="*/ 1 h 428"/>
                  <a:gd name="T40" fmla="*/ 2 w 393"/>
                  <a:gd name="T41" fmla="*/ 1 h 428"/>
                  <a:gd name="T42" fmla="*/ 2 w 393"/>
                  <a:gd name="T43" fmla="*/ 1 h 428"/>
                  <a:gd name="T44" fmla="*/ 2 w 393"/>
                  <a:gd name="T45" fmla="*/ 1 h 428"/>
                  <a:gd name="T46" fmla="*/ 2 w 393"/>
                  <a:gd name="T47" fmla="*/ 1 h 428"/>
                  <a:gd name="T48" fmla="*/ 2 w 393"/>
                  <a:gd name="T49" fmla="*/ 1 h 428"/>
                  <a:gd name="T50" fmla="*/ 2 w 393"/>
                  <a:gd name="T51" fmla="*/ 1 h 428"/>
                  <a:gd name="T52" fmla="*/ 2 w 393"/>
                  <a:gd name="T53" fmla="*/ 1 h 428"/>
                  <a:gd name="T54" fmla="*/ 2 w 393"/>
                  <a:gd name="T55" fmla="*/ 1 h 428"/>
                  <a:gd name="T56" fmla="*/ 2 w 393"/>
                  <a:gd name="T57" fmla="*/ 1 h 428"/>
                  <a:gd name="T58" fmla="*/ 2 w 393"/>
                  <a:gd name="T59" fmla="*/ 1 h 428"/>
                  <a:gd name="T60" fmla="*/ 2 w 393"/>
                  <a:gd name="T61" fmla="*/ 1 h 428"/>
                  <a:gd name="T62" fmla="*/ 2 w 393"/>
                  <a:gd name="T63" fmla="*/ 1 h 428"/>
                  <a:gd name="T64" fmla="*/ 2 w 393"/>
                  <a:gd name="T65" fmla="*/ 1 h 428"/>
                  <a:gd name="T66" fmla="*/ 2 w 393"/>
                  <a:gd name="T67" fmla="*/ 1 h 428"/>
                  <a:gd name="T68" fmla="*/ 2 w 393"/>
                  <a:gd name="T69" fmla="*/ 1 h 428"/>
                  <a:gd name="T70" fmla="*/ 2 w 393"/>
                  <a:gd name="T71" fmla="*/ 1 h 428"/>
                  <a:gd name="T72" fmla="*/ 1 w 393"/>
                  <a:gd name="T73" fmla="*/ 1 h 428"/>
                  <a:gd name="T74" fmla="*/ 1 w 393"/>
                  <a:gd name="T75" fmla="*/ 1 h 428"/>
                  <a:gd name="T76" fmla="*/ 1 w 393"/>
                  <a:gd name="T77" fmla="*/ 1 h 428"/>
                  <a:gd name="T78" fmla="*/ 1 w 393"/>
                  <a:gd name="T79" fmla="*/ 1 h 428"/>
                  <a:gd name="T80" fmla="*/ 1 w 393"/>
                  <a:gd name="T81" fmla="*/ 1 h 428"/>
                  <a:gd name="T82" fmla="*/ 1 w 393"/>
                  <a:gd name="T83" fmla="*/ 1 h 4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3"/>
                  <a:gd name="T127" fmla="*/ 0 h 428"/>
                  <a:gd name="T128" fmla="*/ 393 w 393"/>
                  <a:gd name="T129" fmla="*/ 428 h 4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3" h="428">
                    <a:moveTo>
                      <a:pt x="219" y="428"/>
                    </a:moveTo>
                    <a:lnTo>
                      <a:pt x="207" y="407"/>
                    </a:lnTo>
                    <a:lnTo>
                      <a:pt x="182" y="390"/>
                    </a:lnTo>
                    <a:lnTo>
                      <a:pt x="149" y="386"/>
                    </a:lnTo>
                    <a:lnTo>
                      <a:pt x="75" y="392"/>
                    </a:lnTo>
                    <a:lnTo>
                      <a:pt x="0" y="363"/>
                    </a:lnTo>
                    <a:lnTo>
                      <a:pt x="5" y="342"/>
                    </a:lnTo>
                    <a:lnTo>
                      <a:pt x="61" y="250"/>
                    </a:lnTo>
                    <a:lnTo>
                      <a:pt x="92" y="225"/>
                    </a:lnTo>
                    <a:lnTo>
                      <a:pt x="132" y="133"/>
                    </a:lnTo>
                    <a:lnTo>
                      <a:pt x="132" y="111"/>
                    </a:lnTo>
                    <a:lnTo>
                      <a:pt x="146" y="48"/>
                    </a:lnTo>
                    <a:lnTo>
                      <a:pt x="155" y="8"/>
                    </a:lnTo>
                    <a:lnTo>
                      <a:pt x="305" y="0"/>
                    </a:lnTo>
                    <a:lnTo>
                      <a:pt x="372" y="67"/>
                    </a:lnTo>
                    <a:lnTo>
                      <a:pt x="393" y="192"/>
                    </a:lnTo>
                    <a:lnTo>
                      <a:pt x="387" y="215"/>
                    </a:lnTo>
                    <a:lnTo>
                      <a:pt x="382" y="217"/>
                    </a:lnTo>
                    <a:lnTo>
                      <a:pt x="374" y="225"/>
                    </a:lnTo>
                    <a:lnTo>
                      <a:pt x="374" y="227"/>
                    </a:lnTo>
                    <a:lnTo>
                      <a:pt x="370" y="238"/>
                    </a:lnTo>
                    <a:lnTo>
                      <a:pt x="372" y="252"/>
                    </a:lnTo>
                    <a:lnTo>
                      <a:pt x="370" y="263"/>
                    </a:lnTo>
                    <a:lnTo>
                      <a:pt x="370" y="271"/>
                    </a:lnTo>
                    <a:lnTo>
                      <a:pt x="364" y="276"/>
                    </a:lnTo>
                    <a:lnTo>
                      <a:pt x="368" y="288"/>
                    </a:lnTo>
                    <a:lnTo>
                      <a:pt x="336" y="313"/>
                    </a:lnTo>
                    <a:lnTo>
                      <a:pt x="339" y="317"/>
                    </a:lnTo>
                    <a:lnTo>
                      <a:pt x="343" y="326"/>
                    </a:lnTo>
                    <a:lnTo>
                      <a:pt x="339" y="334"/>
                    </a:lnTo>
                    <a:lnTo>
                      <a:pt x="328" y="338"/>
                    </a:lnTo>
                    <a:lnTo>
                      <a:pt x="316" y="342"/>
                    </a:lnTo>
                    <a:lnTo>
                      <a:pt x="305" y="349"/>
                    </a:lnTo>
                    <a:lnTo>
                      <a:pt x="291" y="363"/>
                    </a:lnTo>
                    <a:lnTo>
                      <a:pt x="278" y="374"/>
                    </a:lnTo>
                    <a:lnTo>
                      <a:pt x="276" y="384"/>
                    </a:lnTo>
                    <a:lnTo>
                      <a:pt x="263" y="399"/>
                    </a:lnTo>
                    <a:lnTo>
                      <a:pt x="259" y="409"/>
                    </a:lnTo>
                    <a:lnTo>
                      <a:pt x="245" y="415"/>
                    </a:lnTo>
                    <a:lnTo>
                      <a:pt x="238" y="420"/>
                    </a:lnTo>
                    <a:lnTo>
                      <a:pt x="230" y="422"/>
                    </a:lnTo>
                    <a:lnTo>
                      <a:pt x="219" y="4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3" name="Freeform 456"/>
              <p:cNvSpPr>
                <a:spLocks/>
              </p:cNvSpPr>
              <p:nvPr/>
            </p:nvSpPr>
            <p:spPr bwMode="auto">
              <a:xfrm>
                <a:off x="1281" y="2992"/>
                <a:ext cx="255" cy="263"/>
              </a:xfrm>
              <a:custGeom>
                <a:avLst/>
                <a:gdLst>
                  <a:gd name="T0" fmla="*/ 1 w 393"/>
                  <a:gd name="T1" fmla="*/ 1 h 428"/>
                  <a:gd name="T2" fmla="*/ 1 w 393"/>
                  <a:gd name="T3" fmla="*/ 1 h 428"/>
                  <a:gd name="T4" fmla="*/ 1 w 393"/>
                  <a:gd name="T5" fmla="*/ 1 h 428"/>
                  <a:gd name="T6" fmla="*/ 1 w 393"/>
                  <a:gd name="T7" fmla="*/ 1 h 428"/>
                  <a:gd name="T8" fmla="*/ 1 w 393"/>
                  <a:gd name="T9" fmla="*/ 1 h 428"/>
                  <a:gd name="T10" fmla="*/ 0 w 393"/>
                  <a:gd name="T11" fmla="*/ 1 h 428"/>
                  <a:gd name="T12" fmla="*/ 1 w 393"/>
                  <a:gd name="T13" fmla="*/ 1 h 428"/>
                  <a:gd name="T14" fmla="*/ 1 w 393"/>
                  <a:gd name="T15" fmla="*/ 1 h 428"/>
                  <a:gd name="T16" fmla="*/ 1 w 393"/>
                  <a:gd name="T17" fmla="*/ 1 h 428"/>
                  <a:gd name="T18" fmla="*/ 1 w 393"/>
                  <a:gd name="T19" fmla="*/ 1 h 428"/>
                  <a:gd name="T20" fmla="*/ 1 w 393"/>
                  <a:gd name="T21" fmla="*/ 1 h 428"/>
                  <a:gd name="T22" fmla="*/ 1 w 393"/>
                  <a:gd name="T23" fmla="*/ 1 h 428"/>
                  <a:gd name="T24" fmla="*/ 1 w 393"/>
                  <a:gd name="T25" fmla="*/ 1 h 428"/>
                  <a:gd name="T26" fmla="*/ 2 w 393"/>
                  <a:gd name="T27" fmla="*/ 0 h 428"/>
                  <a:gd name="T28" fmla="*/ 2 w 393"/>
                  <a:gd name="T29" fmla="*/ 1 h 428"/>
                  <a:gd name="T30" fmla="*/ 2 w 393"/>
                  <a:gd name="T31" fmla="*/ 1 h 428"/>
                  <a:gd name="T32" fmla="*/ 2 w 393"/>
                  <a:gd name="T33" fmla="*/ 1 h 428"/>
                  <a:gd name="T34" fmla="*/ 2 w 393"/>
                  <a:gd name="T35" fmla="*/ 1 h 428"/>
                  <a:gd name="T36" fmla="*/ 2 w 393"/>
                  <a:gd name="T37" fmla="*/ 1 h 428"/>
                  <a:gd name="T38" fmla="*/ 2 w 393"/>
                  <a:gd name="T39" fmla="*/ 1 h 428"/>
                  <a:gd name="T40" fmla="*/ 2 w 393"/>
                  <a:gd name="T41" fmla="*/ 1 h 428"/>
                  <a:gd name="T42" fmla="*/ 2 w 393"/>
                  <a:gd name="T43" fmla="*/ 1 h 428"/>
                  <a:gd name="T44" fmla="*/ 2 w 393"/>
                  <a:gd name="T45" fmla="*/ 1 h 428"/>
                  <a:gd name="T46" fmla="*/ 2 w 393"/>
                  <a:gd name="T47" fmla="*/ 1 h 428"/>
                  <a:gd name="T48" fmla="*/ 2 w 393"/>
                  <a:gd name="T49" fmla="*/ 1 h 428"/>
                  <a:gd name="T50" fmla="*/ 2 w 393"/>
                  <a:gd name="T51" fmla="*/ 1 h 428"/>
                  <a:gd name="T52" fmla="*/ 2 w 393"/>
                  <a:gd name="T53" fmla="*/ 1 h 428"/>
                  <a:gd name="T54" fmla="*/ 2 w 393"/>
                  <a:gd name="T55" fmla="*/ 1 h 428"/>
                  <a:gd name="T56" fmla="*/ 2 w 393"/>
                  <a:gd name="T57" fmla="*/ 1 h 428"/>
                  <a:gd name="T58" fmla="*/ 2 w 393"/>
                  <a:gd name="T59" fmla="*/ 1 h 428"/>
                  <a:gd name="T60" fmla="*/ 2 w 393"/>
                  <a:gd name="T61" fmla="*/ 1 h 428"/>
                  <a:gd name="T62" fmla="*/ 2 w 393"/>
                  <a:gd name="T63" fmla="*/ 1 h 428"/>
                  <a:gd name="T64" fmla="*/ 2 w 393"/>
                  <a:gd name="T65" fmla="*/ 1 h 428"/>
                  <a:gd name="T66" fmla="*/ 2 w 393"/>
                  <a:gd name="T67" fmla="*/ 1 h 428"/>
                  <a:gd name="T68" fmla="*/ 2 w 393"/>
                  <a:gd name="T69" fmla="*/ 1 h 428"/>
                  <a:gd name="T70" fmla="*/ 2 w 393"/>
                  <a:gd name="T71" fmla="*/ 1 h 428"/>
                  <a:gd name="T72" fmla="*/ 1 w 393"/>
                  <a:gd name="T73" fmla="*/ 1 h 428"/>
                  <a:gd name="T74" fmla="*/ 1 w 393"/>
                  <a:gd name="T75" fmla="*/ 1 h 428"/>
                  <a:gd name="T76" fmla="*/ 1 w 393"/>
                  <a:gd name="T77" fmla="*/ 1 h 428"/>
                  <a:gd name="T78" fmla="*/ 1 w 393"/>
                  <a:gd name="T79" fmla="*/ 1 h 428"/>
                  <a:gd name="T80" fmla="*/ 1 w 393"/>
                  <a:gd name="T81" fmla="*/ 1 h 428"/>
                  <a:gd name="T82" fmla="*/ 1 w 393"/>
                  <a:gd name="T83" fmla="*/ 1 h 4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3"/>
                  <a:gd name="T127" fmla="*/ 0 h 428"/>
                  <a:gd name="T128" fmla="*/ 393 w 393"/>
                  <a:gd name="T129" fmla="*/ 428 h 4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3" h="428">
                    <a:moveTo>
                      <a:pt x="219" y="428"/>
                    </a:moveTo>
                    <a:lnTo>
                      <a:pt x="207" y="407"/>
                    </a:lnTo>
                    <a:lnTo>
                      <a:pt x="182" y="390"/>
                    </a:lnTo>
                    <a:lnTo>
                      <a:pt x="149" y="386"/>
                    </a:lnTo>
                    <a:lnTo>
                      <a:pt x="75" y="392"/>
                    </a:lnTo>
                    <a:lnTo>
                      <a:pt x="0" y="363"/>
                    </a:lnTo>
                    <a:lnTo>
                      <a:pt x="5" y="342"/>
                    </a:lnTo>
                    <a:lnTo>
                      <a:pt x="61" y="250"/>
                    </a:lnTo>
                    <a:lnTo>
                      <a:pt x="92" y="225"/>
                    </a:lnTo>
                    <a:lnTo>
                      <a:pt x="132" y="133"/>
                    </a:lnTo>
                    <a:lnTo>
                      <a:pt x="132" y="111"/>
                    </a:lnTo>
                    <a:lnTo>
                      <a:pt x="146" y="48"/>
                    </a:lnTo>
                    <a:lnTo>
                      <a:pt x="155" y="8"/>
                    </a:lnTo>
                    <a:lnTo>
                      <a:pt x="305" y="0"/>
                    </a:lnTo>
                    <a:lnTo>
                      <a:pt x="372" y="67"/>
                    </a:lnTo>
                    <a:lnTo>
                      <a:pt x="393" y="192"/>
                    </a:lnTo>
                    <a:lnTo>
                      <a:pt x="387" y="215"/>
                    </a:lnTo>
                    <a:lnTo>
                      <a:pt x="382" y="217"/>
                    </a:lnTo>
                    <a:lnTo>
                      <a:pt x="374" y="225"/>
                    </a:lnTo>
                    <a:lnTo>
                      <a:pt x="374" y="227"/>
                    </a:lnTo>
                    <a:lnTo>
                      <a:pt x="370" y="238"/>
                    </a:lnTo>
                    <a:lnTo>
                      <a:pt x="372" y="252"/>
                    </a:lnTo>
                    <a:lnTo>
                      <a:pt x="370" y="263"/>
                    </a:lnTo>
                    <a:lnTo>
                      <a:pt x="370" y="271"/>
                    </a:lnTo>
                    <a:lnTo>
                      <a:pt x="364" y="276"/>
                    </a:lnTo>
                    <a:lnTo>
                      <a:pt x="368" y="288"/>
                    </a:lnTo>
                    <a:lnTo>
                      <a:pt x="336" y="313"/>
                    </a:lnTo>
                    <a:lnTo>
                      <a:pt x="339" y="317"/>
                    </a:lnTo>
                    <a:lnTo>
                      <a:pt x="343" y="326"/>
                    </a:lnTo>
                    <a:lnTo>
                      <a:pt x="339" y="334"/>
                    </a:lnTo>
                    <a:lnTo>
                      <a:pt x="328" y="338"/>
                    </a:lnTo>
                    <a:lnTo>
                      <a:pt x="316" y="342"/>
                    </a:lnTo>
                    <a:lnTo>
                      <a:pt x="305" y="349"/>
                    </a:lnTo>
                    <a:lnTo>
                      <a:pt x="291" y="363"/>
                    </a:lnTo>
                    <a:lnTo>
                      <a:pt x="278" y="374"/>
                    </a:lnTo>
                    <a:lnTo>
                      <a:pt x="276" y="384"/>
                    </a:lnTo>
                    <a:lnTo>
                      <a:pt x="263" y="399"/>
                    </a:lnTo>
                    <a:lnTo>
                      <a:pt x="259" y="409"/>
                    </a:lnTo>
                    <a:lnTo>
                      <a:pt x="245" y="415"/>
                    </a:lnTo>
                    <a:lnTo>
                      <a:pt x="238" y="420"/>
                    </a:lnTo>
                    <a:lnTo>
                      <a:pt x="230" y="422"/>
                    </a:lnTo>
                    <a:lnTo>
                      <a:pt x="219" y="42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4" name="Freeform 457"/>
              <p:cNvSpPr>
                <a:spLocks/>
              </p:cNvSpPr>
              <p:nvPr/>
            </p:nvSpPr>
            <p:spPr bwMode="auto">
              <a:xfrm>
                <a:off x="1378" y="2748"/>
                <a:ext cx="267" cy="247"/>
              </a:xfrm>
              <a:custGeom>
                <a:avLst/>
                <a:gdLst>
                  <a:gd name="T0" fmla="*/ 1 w 411"/>
                  <a:gd name="T1" fmla="*/ 1 h 403"/>
                  <a:gd name="T2" fmla="*/ 1 w 411"/>
                  <a:gd name="T3" fmla="*/ 1 h 403"/>
                  <a:gd name="T4" fmla="*/ 1 w 411"/>
                  <a:gd name="T5" fmla="*/ 1 h 403"/>
                  <a:gd name="T6" fmla="*/ 1 w 411"/>
                  <a:gd name="T7" fmla="*/ 1 h 403"/>
                  <a:gd name="T8" fmla="*/ 1 w 411"/>
                  <a:gd name="T9" fmla="*/ 1 h 403"/>
                  <a:gd name="T10" fmla="*/ 1 w 411"/>
                  <a:gd name="T11" fmla="*/ 1 h 403"/>
                  <a:gd name="T12" fmla="*/ 0 w 411"/>
                  <a:gd name="T13" fmla="*/ 1 h 403"/>
                  <a:gd name="T14" fmla="*/ 1 w 411"/>
                  <a:gd name="T15" fmla="*/ 1 h 403"/>
                  <a:gd name="T16" fmla="*/ 1 w 411"/>
                  <a:gd name="T17" fmla="*/ 1 h 403"/>
                  <a:gd name="T18" fmla="*/ 1 w 411"/>
                  <a:gd name="T19" fmla="*/ 1 h 403"/>
                  <a:gd name="T20" fmla="*/ 1 w 411"/>
                  <a:gd name="T21" fmla="*/ 1 h 403"/>
                  <a:gd name="T22" fmla="*/ 1 w 411"/>
                  <a:gd name="T23" fmla="*/ 1 h 403"/>
                  <a:gd name="T24" fmla="*/ 1 w 411"/>
                  <a:gd name="T25" fmla="*/ 1 h 403"/>
                  <a:gd name="T26" fmla="*/ 1 w 411"/>
                  <a:gd name="T27" fmla="*/ 1 h 403"/>
                  <a:gd name="T28" fmla="*/ 1 w 411"/>
                  <a:gd name="T29" fmla="*/ 1 h 403"/>
                  <a:gd name="T30" fmla="*/ 1 w 411"/>
                  <a:gd name="T31" fmla="*/ 1 h 403"/>
                  <a:gd name="T32" fmla="*/ 1 w 411"/>
                  <a:gd name="T33" fmla="*/ 1 h 403"/>
                  <a:gd name="T34" fmla="*/ 1 w 411"/>
                  <a:gd name="T35" fmla="*/ 1 h 403"/>
                  <a:gd name="T36" fmla="*/ 2 w 411"/>
                  <a:gd name="T37" fmla="*/ 1 h 403"/>
                  <a:gd name="T38" fmla="*/ 2 w 411"/>
                  <a:gd name="T39" fmla="*/ 1 h 403"/>
                  <a:gd name="T40" fmla="*/ 2 w 411"/>
                  <a:gd name="T41" fmla="*/ 1 h 403"/>
                  <a:gd name="T42" fmla="*/ 2 w 411"/>
                  <a:gd name="T43" fmla="*/ 1 h 403"/>
                  <a:gd name="T44" fmla="*/ 2 w 411"/>
                  <a:gd name="T45" fmla="*/ 1 h 403"/>
                  <a:gd name="T46" fmla="*/ 2 w 411"/>
                  <a:gd name="T47" fmla="*/ 0 h 403"/>
                  <a:gd name="T48" fmla="*/ 2 w 411"/>
                  <a:gd name="T49" fmla="*/ 1 h 403"/>
                  <a:gd name="T50" fmla="*/ 2 w 411"/>
                  <a:gd name="T51" fmla="*/ 1 h 403"/>
                  <a:gd name="T52" fmla="*/ 2 w 411"/>
                  <a:gd name="T53" fmla="*/ 1 h 403"/>
                  <a:gd name="T54" fmla="*/ 2 w 411"/>
                  <a:gd name="T55" fmla="*/ 1 h 403"/>
                  <a:gd name="T56" fmla="*/ 2 w 411"/>
                  <a:gd name="T57" fmla="*/ 1 h 403"/>
                  <a:gd name="T58" fmla="*/ 2 w 411"/>
                  <a:gd name="T59" fmla="*/ 1 h 403"/>
                  <a:gd name="T60" fmla="*/ 1 w 411"/>
                  <a:gd name="T61" fmla="*/ 1 h 403"/>
                  <a:gd name="T62" fmla="*/ 1 w 411"/>
                  <a:gd name="T63" fmla="*/ 1 h 40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11"/>
                  <a:gd name="T97" fmla="*/ 0 h 403"/>
                  <a:gd name="T98" fmla="*/ 411 w 411"/>
                  <a:gd name="T99" fmla="*/ 403 h 40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11" h="403">
                    <a:moveTo>
                      <a:pt x="4" y="403"/>
                    </a:moveTo>
                    <a:lnTo>
                      <a:pt x="14" y="359"/>
                    </a:lnTo>
                    <a:lnTo>
                      <a:pt x="23" y="316"/>
                    </a:lnTo>
                    <a:lnTo>
                      <a:pt x="25" y="288"/>
                    </a:lnTo>
                    <a:lnTo>
                      <a:pt x="18" y="249"/>
                    </a:lnTo>
                    <a:lnTo>
                      <a:pt x="8" y="207"/>
                    </a:lnTo>
                    <a:lnTo>
                      <a:pt x="0" y="194"/>
                    </a:lnTo>
                    <a:lnTo>
                      <a:pt x="35" y="180"/>
                    </a:lnTo>
                    <a:lnTo>
                      <a:pt x="60" y="184"/>
                    </a:lnTo>
                    <a:lnTo>
                      <a:pt x="106" y="186"/>
                    </a:lnTo>
                    <a:lnTo>
                      <a:pt x="139" y="186"/>
                    </a:lnTo>
                    <a:lnTo>
                      <a:pt x="165" y="171"/>
                    </a:lnTo>
                    <a:lnTo>
                      <a:pt x="185" y="153"/>
                    </a:lnTo>
                    <a:lnTo>
                      <a:pt x="194" y="128"/>
                    </a:lnTo>
                    <a:lnTo>
                      <a:pt x="210" y="119"/>
                    </a:lnTo>
                    <a:lnTo>
                      <a:pt x="236" y="98"/>
                    </a:lnTo>
                    <a:lnTo>
                      <a:pt x="258" y="80"/>
                    </a:lnTo>
                    <a:lnTo>
                      <a:pt x="271" y="71"/>
                    </a:lnTo>
                    <a:lnTo>
                      <a:pt x="290" y="67"/>
                    </a:lnTo>
                    <a:lnTo>
                      <a:pt x="307" y="59"/>
                    </a:lnTo>
                    <a:lnTo>
                      <a:pt x="307" y="44"/>
                    </a:lnTo>
                    <a:lnTo>
                      <a:pt x="313" y="21"/>
                    </a:lnTo>
                    <a:lnTo>
                      <a:pt x="317" y="9"/>
                    </a:lnTo>
                    <a:lnTo>
                      <a:pt x="327" y="0"/>
                    </a:lnTo>
                    <a:lnTo>
                      <a:pt x="361" y="15"/>
                    </a:lnTo>
                    <a:lnTo>
                      <a:pt x="384" y="63"/>
                    </a:lnTo>
                    <a:lnTo>
                      <a:pt x="411" y="221"/>
                    </a:lnTo>
                    <a:lnTo>
                      <a:pt x="353" y="316"/>
                    </a:lnTo>
                    <a:lnTo>
                      <a:pt x="304" y="336"/>
                    </a:lnTo>
                    <a:lnTo>
                      <a:pt x="313" y="389"/>
                    </a:lnTo>
                    <a:lnTo>
                      <a:pt x="154" y="395"/>
                    </a:lnTo>
                    <a:lnTo>
                      <a:pt x="4" y="40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5" name="Freeform 458"/>
              <p:cNvSpPr>
                <a:spLocks/>
              </p:cNvSpPr>
              <p:nvPr/>
            </p:nvSpPr>
            <p:spPr bwMode="auto">
              <a:xfrm>
                <a:off x="1378" y="2748"/>
                <a:ext cx="267" cy="247"/>
              </a:xfrm>
              <a:custGeom>
                <a:avLst/>
                <a:gdLst>
                  <a:gd name="T0" fmla="*/ 1 w 411"/>
                  <a:gd name="T1" fmla="*/ 1 h 403"/>
                  <a:gd name="T2" fmla="*/ 1 w 411"/>
                  <a:gd name="T3" fmla="*/ 1 h 403"/>
                  <a:gd name="T4" fmla="*/ 1 w 411"/>
                  <a:gd name="T5" fmla="*/ 1 h 403"/>
                  <a:gd name="T6" fmla="*/ 1 w 411"/>
                  <a:gd name="T7" fmla="*/ 1 h 403"/>
                  <a:gd name="T8" fmla="*/ 1 w 411"/>
                  <a:gd name="T9" fmla="*/ 1 h 403"/>
                  <a:gd name="T10" fmla="*/ 1 w 411"/>
                  <a:gd name="T11" fmla="*/ 1 h 403"/>
                  <a:gd name="T12" fmla="*/ 0 w 411"/>
                  <a:gd name="T13" fmla="*/ 1 h 403"/>
                  <a:gd name="T14" fmla="*/ 1 w 411"/>
                  <a:gd name="T15" fmla="*/ 1 h 403"/>
                  <a:gd name="T16" fmla="*/ 1 w 411"/>
                  <a:gd name="T17" fmla="*/ 1 h 403"/>
                  <a:gd name="T18" fmla="*/ 1 w 411"/>
                  <a:gd name="T19" fmla="*/ 1 h 403"/>
                  <a:gd name="T20" fmla="*/ 1 w 411"/>
                  <a:gd name="T21" fmla="*/ 1 h 403"/>
                  <a:gd name="T22" fmla="*/ 1 w 411"/>
                  <a:gd name="T23" fmla="*/ 1 h 403"/>
                  <a:gd name="T24" fmla="*/ 1 w 411"/>
                  <a:gd name="T25" fmla="*/ 1 h 403"/>
                  <a:gd name="T26" fmla="*/ 1 w 411"/>
                  <a:gd name="T27" fmla="*/ 1 h 403"/>
                  <a:gd name="T28" fmla="*/ 1 w 411"/>
                  <a:gd name="T29" fmla="*/ 1 h 403"/>
                  <a:gd name="T30" fmla="*/ 1 w 411"/>
                  <a:gd name="T31" fmla="*/ 1 h 403"/>
                  <a:gd name="T32" fmla="*/ 1 w 411"/>
                  <a:gd name="T33" fmla="*/ 1 h 403"/>
                  <a:gd name="T34" fmla="*/ 1 w 411"/>
                  <a:gd name="T35" fmla="*/ 1 h 403"/>
                  <a:gd name="T36" fmla="*/ 2 w 411"/>
                  <a:gd name="T37" fmla="*/ 1 h 403"/>
                  <a:gd name="T38" fmla="*/ 2 w 411"/>
                  <a:gd name="T39" fmla="*/ 1 h 403"/>
                  <a:gd name="T40" fmla="*/ 2 w 411"/>
                  <a:gd name="T41" fmla="*/ 1 h 403"/>
                  <a:gd name="T42" fmla="*/ 2 w 411"/>
                  <a:gd name="T43" fmla="*/ 1 h 403"/>
                  <a:gd name="T44" fmla="*/ 2 w 411"/>
                  <a:gd name="T45" fmla="*/ 1 h 403"/>
                  <a:gd name="T46" fmla="*/ 2 w 411"/>
                  <a:gd name="T47" fmla="*/ 0 h 403"/>
                  <a:gd name="T48" fmla="*/ 2 w 411"/>
                  <a:gd name="T49" fmla="*/ 1 h 403"/>
                  <a:gd name="T50" fmla="*/ 2 w 411"/>
                  <a:gd name="T51" fmla="*/ 1 h 403"/>
                  <a:gd name="T52" fmla="*/ 2 w 411"/>
                  <a:gd name="T53" fmla="*/ 1 h 403"/>
                  <a:gd name="T54" fmla="*/ 2 w 411"/>
                  <a:gd name="T55" fmla="*/ 1 h 403"/>
                  <a:gd name="T56" fmla="*/ 2 w 411"/>
                  <a:gd name="T57" fmla="*/ 1 h 403"/>
                  <a:gd name="T58" fmla="*/ 2 w 411"/>
                  <a:gd name="T59" fmla="*/ 1 h 403"/>
                  <a:gd name="T60" fmla="*/ 1 w 411"/>
                  <a:gd name="T61" fmla="*/ 1 h 403"/>
                  <a:gd name="T62" fmla="*/ 1 w 411"/>
                  <a:gd name="T63" fmla="*/ 1 h 40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11"/>
                  <a:gd name="T97" fmla="*/ 0 h 403"/>
                  <a:gd name="T98" fmla="*/ 411 w 411"/>
                  <a:gd name="T99" fmla="*/ 403 h 40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11" h="403">
                    <a:moveTo>
                      <a:pt x="4" y="403"/>
                    </a:moveTo>
                    <a:lnTo>
                      <a:pt x="14" y="359"/>
                    </a:lnTo>
                    <a:lnTo>
                      <a:pt x="23" y="316"/>
                    </a:lnTo>
                    <a:lnTo>
                      <a:pt x="25" y="288"/>
                    </a:lnTo>
                    <a:lnTo>
                      <a:pt x="18" y="249"/>
                    </a:lnTo>
                    <a:lnTo>
                      <a:pt x="8" y="207"/>
                    </a:lnTo>
                    <a:lnTo>
                      <a:pt x="0" y="194"/>
                    </a:lnTo>
                    <a:lnTo>
                      <a:pt x="35" y="180"/>
                    </a:lnTo>
                    <a:lnTo>
                      <a:pt x="60" y="184"/>
                    </a:lnTo>
                    <a:lnTo>
                      <a:pt x="106" y="186"/>
                    </a:lnTo>
                    <a:lnTo>
                      <a:pt x="139" y="186"/>
                    </a:lnTo>
                    <a:lnTo>
                      <a:pt x="165" y="171"/>
                    </a:lnTo>
                    <a:lnTo>
                      <a:pt x="185" y="153"/>
                    </a:lnTo>
                    <a:lnTo>
                      <a:pt x="194" y="128"/>
                    </a:lnTo>
                    <a:lnTo>
                      <a:pt x="210" y="119"/>
                    </a:lnTo>
                    <a:lnTo>
                      <a:pt x="236" y="98"/>
                    </a:lnTo>
                    <a:lnTo>
                      <a:pt x="258" y="80"/>
                    </a:lnTo>
                    <a:lnTo>
                      <a:pt x="271" y="71"/>
                    </a:lnTo>
                    <a:lnTo>
                      <a:pt x="290" y="67"/>
                    </a:lnTo>
                    <a:lnTo>
                      <a:pt x="307" y="59"/>
                    </a:lnTo>
                    <a:lnTo>
                      <a:pt x="307" y="44"/>
                    </a:lnTo>
                    <a:lnTo>
                      <a:pt x="313" y="21"/>
                    </a:lnTo>
                    <a:lnTo>
                      <a:pt x="317" y="9"/>
                    </a:lnTo>
                    <a:lnTo>
                      <a:pt x="327" y="0"/>
                    </a:lnTo>
                    <a:lnTo>
                      <a:pt x="361" y="15"/>
                    </a:lnTo>
                    <a:lnTo>
                      <a:pt x="384" y="63"/>
                    </a:lnTo>
                    <a:lnTo>
                      <a:pt x="411" y="221"/>
                    </a:lnTo>
                    <a:lnTo>
                      <a:pt x="353" y="316"/>
                    </a:lnTo>
                    <a:lnTo>
                      <a:pt x="304" y="336"/>
                    </a:lnTo>
                    <a:lnTo>
                      <a:pt x="313" y="389"/>
                    </a:lnTo>
                    <a:lnTo>
                      <a:pt x="154" y="395"/>
                    </a:lnTo>
                    <a:lnTo>
                      <a:pt x="4" y="403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6" name="Freeform 459"/>
              <p:cNvSpPr>
                <a:spLocks/>
              </p:cNvSpPr>
              <p:nvPr/>
            </p:nvSpPr>
            <p:spPr bwMode="auto">
              <a:xfrm>
                <a:off x="1478" y="2603"/>
                <a:ext cx="329" cy="507"/>
              </a:xfrm>
              <a:custGeom>
                <a:avLst/>
                <a:gdLst>
                  <a:gd name="T0" fmla="*/ 1 w 508"/>
                  <a:gd name="T1" fmla="*/ 1 h 821"/>
                  <a:gd name="T2" fmla="*/ 2 w 508"/>
                  <a:gd name="T3" fmla="*/ 0 h 821"/>
                  <a:gd name="T4" fmla="*/ 2 w 508"/>
                  <a:gd name="T5" fmla="*/ 1 h 821"/>
                  <a:gd name="T6" fmla="*/ 3 w 508"/>
                  <a:gd name="T7" fmla="*/ 1 h 821"/>
                  <a:gd name="T8" fmla="*/ 2 w 508"/>
                  <a:gd name="T9" fmla="*/ 1 h 821"/>
                  <a:gd name="T10" fmla="*/ 2 w 508"/>
                  <a:gd name="T11" fmla="*/ 1 h 821"/>
                  <a:gd name="T12" fmla="*/ 2 w 508"/>
                  <a:gd name="T13" fmla="*/ 1 h 821"/>
                  <a:gd name="T14" fmla="*/ 3 w 508"/>
                  <a:gd name="T15" fmla="*/ 1 h 821"/>
                  <a:gd name="T16" fmla="*/ 3 w 508"/>
                  <a:gd name="T17" fmla="*/ 1 h 821"/>
                  <a:gd name="T18" fmla="*/ 3 w 508"/>
                  <a:gd name="T19" fmla="*/ 1 h 821"/>
                  <a:gd name="T20" fmla="*/ 3 w 508"/>
                  <a:gd name="T21" fmla="*/ 1 h 821"/>
                  <a:gd name="T22" fmla="*/ 3 w 508"/>
                  <a:gd name="T23" fmla="*/ 1 h 821"/>
                  <a:gd name="T24" fmla="*/ 3 w 508"/>
                  <a:gd name="T25" fmla="*/ 1 h 821"/>
                  <a:gd name="T26" fmla="*/ 3 w 508"/>
                  <a:gd name="T27" fmla="*/ 1 h 821"/>
                  <a:gd name="T28" fmla="*/ 3 w 508"/>
                  <a:gd name="T29" fmla="*/ 1 h 821"/>
                  <a:gd name="T30" fmla="*/ 3 w 508"/>
                  <a:gd name="T31" fmla="*/ 1 h 821"/>
                  <a:gd name="T32" fmla="*/ 3 w 508"/>
                  <a:gd name="T33" fmla="*/ 1 h 821"/>
                  <a:gd name="T34" fmla="*/ 3 w 508"/>
                  <a:gd name="T35" fmla="*/ 1 h 821"/>
                  <a:gd name="T36" fmla="*/ 3 w 508"/>
                  <a:gd name="T37" fmla="*/ 1 h 821"/>
                  <a:gd name="T38" fmla="*/ 3 w 508"/>
                  <a:gd name="T39" fmla="*/ 2 h 821"/>
                  <a:gd name="T40" fmla="*/ 3 w 508"/>
                  <a:gd name="T41" fmla="*/ 2 h 821"/>
                  <a:gd name="T42" fmla="*/ 3 w 508"/>
                  <a:gd name="T43" fmla="*/ 2 h 821"/>
                  <a:gd name="T44" fmla="*/ 3 w 508"/>
                  <a:gd name="T45" fmla="*/ 2 h 821"/>
                  <a:gd name="T46" fmla="*/ 3 w 508"/>
                  <a:gd name="T47" fmla="*/ 2 h 821"/>
                  <a:gd name="T48" fmla="*/ 3 w 508"/>
                  <a:gd name="T49" fmla="*/ 2 h 821"/>
                  <a:gd name="T50" fmla="*/ 3 w 508"/>
                  <a:gd name="T51" fmla="*/ 2 h 821"/>
                  <a:gd name="T52" fmla="*/ 3 w 508"/>
                  <a:gd name="T53" fmla="*/ 2 h 821"/>
                  <a:gd name="T54" fmla="*/ 3 w 508"/>
                  <a:gd name="T55" fmla="*/ 2 h 821"/>
                  <a:gd name="T56" fmla="*/ 3 w 508"/>
                  <a:gd name="T57" fmla="*/ 2 h 821"/>
                  <a:gd name="T58" fmla="*/ 3 w 508"/>
                  <a:gd name="T59" fmla="*/ 2 h 821"/>
                  <a:gd name="T60" fmla="*/ 3 w 508"/>
                  <a:gd name="T61" fmla="*/ 2 h 821"/>
                  <a:gd name="T62" fmla="*/ 3 w 508"/>
                  <a:gd name="T63" fmla="*/ 2 h 821"/>
                  <a:gd name="T64" fmla="*/ 3 w 508"/>
                  <a:gd name="T65" fmla="*/ 2 h 821"/>
                  <a:gd name="T66" fmla="*/ 3 w 508"/>
                  <a:gd name="T67" fmla="*/ 2 h 821"/>
                  <a:gd name="T68" fmla="*/ 3 w 508"/>
                  <a:gd name="T69" fmla="*/ 2 h 821"/>
                  <a:gd name="T70" fmla="*/ 3 w 508"/>
                  <a:gd name="T71" fmla="*/ 2 h 821"/>
                  <a:gd name="T72" fmla="*/ 1 w 508"/>
                  <a:gd name="T73" fmla="*/ 2 h 821"/>
                  <a:gd name="T74" fmla="*/ 0 w 508"/>
                  <a:gd name="T75" fmla="*/ 2 h 821"/>
                  <a:gd name="T76" fmla="*/ 1 w 508"/>
                  <a:gd name="T77" fmla="*/ 1 h 821"/>
                  <a:gd name="T78" fmla="*/ 1 w 508"/>
                  <a:gd name="T79" fmla="*/ 1 h 821"/>
                  <a:gd name="T80" fmla="*/ 1 w 508"/>
                  <a:gd name="T81" fmla="*/ 1 h 821"/>
                  <a:gd name="T82" fmla="*/ 1 w 508"/>
                  <a:gd name="T83" fmla="*/ 1 h 82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8"/>
                  <a:gd name="T127" fmla="*/ 0 h 821"/>
                  <a:gd name="T128" fmla="*/ 508 w 508"/>
                  <a:gd name="T129" fmla="*/ 821 h 82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8" h="821">
                    <a:moveTo>
                      <a:pt x="73" y="172"/>
                    </a:moveTo>
                    <a:lnTo>
                      <a:pt x="203" y="25"/>
                    </a:lnTo>
                    <a:lnTo>
                      <a:pt x="244" y="61"/>
                    </a:lnTo>
                    <a:lnTo>
                      <a:pt x="295" y="0"/>
                    </a:lnTo>
                    <a:lnTo>
                      <a:pt x="351" y="25"/>
                    </a:lnTo>
                    <a:lnTo>
                      <a:pt x="309" y="94"/>
                    </a:lnTo>
                    <a:lnTo>
                      <a:pt x="320" y="165"/>
                    </a:lnTo>
                    <a:lnTo>
                      <a:pt x="451" y="270"/>
                    </a:lnTo>
                    <a:lnTo>
                      <a:pt x="439" y="339"/>
                    </a:lnTo>
                    <a:lnTo>
                      <a:pt x="391" y="364"/>
                    </a:lnTo>
                    <a:lnTo>
                      <a:pt x="376" y="449"/>
                    </a:lnTo>
                    <a:lnTo>
                      <a:pt x="334" y="474"/>
                    </a:lnTo>
                    <a:lnTo>
                      <a:pt x="332" y="499"/>
                    </a:lnTo>
                    <a:lnTo>
                      <a:pt x="311" y="520"/>
                    </a:lnTo>
                    <a:lnTo>
                      <a:pt x="313" y="598"/>
                    </a:lnTo>
                    <a:lnTo>
                      <a:pt x="426" y="598"/>
                    </a:lnTo>
                    <a:lnTo>
                      <a:pt x="426" y="597"/>
                    </a:lnTo>
                    <a:lnTo>
                      <a:pt x="428" y="597"/>
                    </a:lnTo>
                    <a:lnTo>
                      <a:pt x="430" y="597"/>
                    </a:lnTo>
                    <a:lnTo>
                      <a:pt x="432" y="597"/>
                    </a:lnTo>
                    <a:lnTo>
                      <a:pt x="434" y="597"/>
                    </a:lnTo>
                    <a:lnTo>
                      <a:pt x="436" y="597"/>
                    </a:lnTo>
                    <a:lnTo>
                      <a:pt x="436" y="598"/>
                    </a:lnTo>
                    <a:lnTo>
                      <a:pt x="437" y="598"/>
                    </a:lnTo>
                    <a:lnTo>
                      <a:pt x="439" y="598"/>
                    </a:lnTo>
                    <a:lnTo>
                      <a:pt x="441" y="598"/>
                    </a:lnTo>
                    <a:lnTo>
                      <a:pt x="443" y="600"/>
                    </a:lnTo>
                    <a:lnTo>
                      <a:pt x="445" y="600"/>
                    </a:lnTo>
                    <a:lnTo>
                      <a:pt x="447" y="600"/>
                    </a:lnTo>
                    <a:lnTo>
                      <a:pt x="447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4"/>
                    </a:lnTo>
                    <a:lnTo>
                      <a:pt x="453" y="604"/>
                    </a:lnTo>
                    <a:lnTo>
                      <a:pt x="455" y="606"/>
                    </a:lnTo>
                    <a:lnTo>
                      <a:pt x="457" y="606"/>
                    </a:lnTo>
                    <a:lnTo>
                      <a:pt x="457" y="608"/>
                    </a:lnTo>
                    <a:lnTo>
                      <a:pt x="459" y="608"/>
                    </a:lnTo>
                    <a:lnTo>
                      <a:pt x="461" y="610"/>
                    </a:lnTo>
                    <a:lnTo>
                      <a:pt x="462" y="610"/>
                    </a:lnTo>
                    <a:lnTo>
                      <a:pt x="464" y="610"/>
                    </a:lnTo>
                    <a:lnTo>
                      <a:pt x="464" y="612"/>
                    </a:lnTo>
                    <a:lnTo>
                      <a:pt x="466" y="612"/>
                    </a:lnTo>
                    <a:lnTo>
                      <a:pt x="468" y="612"/>
                    </a:lnTo>
                    <a:lnTo>
                      <a:pt x="470" y="612"/>
                    </a:lnTo>
                    <a:lnTo>
                      <a:pt x="470" y="614"/>
                    </a:lnTo>
                    <a:lnTo>
                      <a:pt x="472" y="614"/>
                    </a:lnTo>
                    <a:lnTo>
                      <a:pt x="474" y="614"/>
                    </a:lnTo>
                    <a:lnTo>
                      <a:pt x="476" y="614"/>
                    </a:lnTo>
                    <a:lnTo>
                      <a:pt x="476" y="616"/>
                    </a:lnTo>
                    <a:lnTo>
                      <a:pt x="478" y="616"/>
                    </a:lnTo>
                    <a:lnTo>
                      <a:pt x="480" y="616"/>
                    </a:lnTo>
                    <a:lnTo>
                      <a:pt x="482" y="616"/>
                    </a:lnTo>
                    <a:lnTo>
                      <a:pt x="484" y="616"/>
                    </a:lnTo>
                    <a:lnTo>
                      <a:pt x="485" y="616"/>
                    </a:lnTo>
                    <a:lnTo>
                      <a:pt x="487" y="616"/>
                    </a:lnTo>
                    <a:lnTo>
                      <a:pt x="489" y="616"/>
                    </a:lnTo>
                    <a:lnTo>
                      <a:pt x="491" y="616"/>
                    </a:lnTo>
                    <a:lnTo>
                      <a:pt x="493" y="616"/>
                    </a:lnTo>
                    <a:lnTo>
                      <a:pt x="493" y="618"/>
                    </a:lnTo>
                    <a:lnTo>
                      <a:pt x="495" y="618"/>
                    </a:lnTo>
                    <a:lnTo>
                      <a:pt x="497" y="618"/>
                    </a:lnTo>
                    <a:lnTo>
                      <a:pt x="499" y="618"/>
                    </a:lnTo>
                    <a:lnTo>
                      <a:pt x="499" y="620"/>
                    </a:lnTo>
                    <a:lnTo>
                      <a:pt x="501" y="620"/>
                    </a:lnTo>
                    <a:lnTo>
                      <a:pt x="503" y="621"/>
                    </a:lnTo>
                    <a:lnTo>
                      <a:pt x="505" y="621"/>
                    </a:lnTo>
                    <a:lnTo>
                      <a:pt x="505" y="623"/>
                    </a:lnTo>
                    <a:lnTo>
                      <a:pt x="507" y="623"/>
                    </a:lnTo>
                    <a:lnTo>
                      <a:pt x="499" y="671"/>
                    </a:lnTo>
                    <a:lnTo>
                      <a:pt x="508" y="769"/>
                    </a:lnTo>
                    <a:lnTo>
                      <a:pt x="480" y="808"/>
                    </a:lnTo>
                    <a:lnTo>
                      <a:pt x="420" y="810"/>
                    </a:lnTo>
                    <a:lnTo>
                      <a:pt x="88" y="821"/>
                    </a:lnTo>
                    <a:lnTo>
                      <a:pt x="67" y="696"/>
                    </a:lnTo>
                    <a:lnTo>
                      <a:pt x="0" y="629"/>
                    </a:lnTo>
                    <a:lnTo>
                      <a:pt x="159" y="623"/>
                    </a:lnTo>
                    <a:lnTo>
                      <a:pt x="150" y="570"/>
                    </a:lnTo>
                    <a:lnTo>
                      <a:pt x="199" y="550"/>
                    </a:lnTo>
                    <a:lnTo>
                      <a:pt x="257" y="455"/>
                    </a:lnTo>
                    <a:lnTo>
                      <a:pt x="230" y="297"/>
                    </a:lnTo>
                    <a:lnTo>
                      <a:pt x="207" y="249"/>
                    </a:lnTo>
                    <a:lnTo>
                      <a:pt x="173" y="234"/>
                    </a:lnTo>
                    <a:lnTo>
                      <a:pt x="96" y="205"/>
                    </a:lnTo>
                    <a:lnTo>
                      <a:pt x="73" y="1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7" name="Freeform 460"/>
              <p:cNvSpPr>
                <a:spLocks/>
              </p:cNvSpPr>
              <p:nvPr/>
            </p:nvSpPr>
            <p:spPr bwMode="auto">
              <a:xfrm>
                <a:off x="1478" y="2603"/>
                <a:ext cx="329" cy="507"/>
              </a:xfrm>
              <a:custGeom>
                <a:avLst/>
                <a:gdLst>
                  <a:gd name="T0" fmla="*/ 1 w 508"/>
                  <a:gd name="T1" fmla="*/ 1 h 821"/>
                  <a:gd name="T2" fmla="*/ 2 w 508"/>
                  <a:gd name="T3" fmla="*/ 0 h 821"/>
                  <a:gd name="T4" fmla="*/ 2 w 508"/>
                  <a:gd name="T5" fmla="*/ 1 h 821"/>
                  <a:gd name="T6" fmla="*/ 3 w 508"/>
                  <a:gd name="T7" fmla="*/ 1 h 821"/>
                  <a:gd name="T8" fmla="*/ 2 w 508"/>
                  <a:gd name="T9" fmla="*/ 1 h 821"/>
                  <a:gd name="T10" fmla="*/ 2 w 508"/>
                  <a:gd name="T11" fmla="*/ 1 h 821"/>
                  <a:gd name="T12" fmla="*/ 2 w 508"/>
                  <a:gd name="T13" fmla="*/ 1 h 821"/>
                  <a:gd name="T14" fmla="*/ 3 w 508"/>
                  <a:gd name="T15" fmla="*/ 1 h 821"/>
                  <a:gd name="T16" fmla="*/ 3 w 508"/>
                  <a:gd name="T17" fmla="*/ 1 h 821"/>
                  <a:gd name="T18" fmla="*/ 3 w 508"/>
                  <a:gd name="T19" fmla="*/ 1 h 821"/>
                  <a:gd name="T20" fmla="*/ 3 w 508"/>
                  <a:gd name="T21" fmla="*/ 1 h 821"/>
                  <a:gd name="T22" fmla="*/ 3 w 508"/>
                  <a:gd name="T23" fmla="*/ 1 h 821"/>
                  <a:gd name="T24" fmla="*/ 3 w 508"/>
                  <a:gd name="T25" fmla="*/ 1 h 821"/>
                  <a:gd name="T26" fmla="*/ 3 w 508"/>
                  <a:gd name="T27" fmla="*/ 1 h 821"/>
                  <a:gd name="T28" fmla="*/ 3 w 508"/>
                  <a:gd name="T29" fmla="*/ 1 h 821"/>
                  <a:gd name="T30" fmla="*/ 3 w 508"/>
                  <a:gd name="T31" fmla="*/ 1 h 821"/>
                  <a:gd name="T32" fmla="*/ 3 w 508"/>
                  <a:gd name="T33" fmla="*/ 1 h 821"/>
                  <a:gd name="T34" fmla="*/ 3 w 508"/>
                  <a:gd name="T35" fmla="*/ 1 h 821"/>
                  <a:gd name="T36" fmla="*/ 3 w 508"/>
                  <a:gd name="T37" fmla="*/ 1 h 821"/>
                  <a:gd name="T38" fmla="*/ 3 w 508"/>
                  <a:gd name="T39" fmla="*/ 2 h 821"/>
                  <a:gd name="T40" fmla="*/ 3 w 508"/>
                  <a:gd name="T41" fmla="*/ 2 h 821"/>
                  <a:gd name="T42" fmla="*/ 3 w 508"/>
                  <a:gd name="T43" fmla="*/ 2 h 821"/>
                  <a:gd name="T44" fmla="*/ 3 w 508"/>
                  <a:gd name="T45" fmla="*/ 2 h 821"/>
                  <a:gd name="T46" fmla="*/ 3 w 508"/>
                  <a:gd name="T47" fmla="*/ 2 h 821"/>
                  <a:gd name="T48" fmla="*/ 3 w 508"/>
                  <a:gd name="T49" fmla="*/ 2 h 821"/>
                  <a:gd name="T50" fmla="*/ 3 w 508"/>
                  <a:gd name="T51" fmla="*/ 2 h 821"/>
                  <a:gd name="T52" fmla="*/ 3 w 508"/>
                  <a:gd name="T53" fmla="*/ 2 h 821"/>
                  <a:gd name="T54" fmla="*/ 3 w 508"/>
                  <a:gd name="T55" fmla="*/ 2 h 821"/>
                  <a:gd name="T56" fmla="*/ 3 w 508"/>
                  <a:gd name="T57" fmla="*/ 2 h 821"/>
                  <a:gd name="T58" fmla="*/ 3 w 508"/>
                  <a:gd name="T59" fmla="*/ 2 h 821"/>
                  <a:gd name="T60" fmla="*/ 3 w 508"/>
                  <a:gd name="T61" fmla="*/ 2 h 821"/>
                  <a:gd name="T62" fmla="*/ 3 w 508"/>
                  <a:gd name="T63" fmla="*/ 2 h 821"/>
                  <a:gd name="T64" fmla="*/ 3 w 508"/>
                  <a:gd name="T65" fmla="*/ 2 h 821"/>
                  <a:gd name="T66" fmla="*/ 3 w 508"/>
                  <a:gd name="T67" fmla="*/ 2 h 821"/>
                  <a:gd name="T68" fmla="*/ 3 w 508"/>
                  <a:gd name="T69" fmla="*/ 2 h 821"/>
                  <a:gd name="T70" fmla="*/ 3 w 508"/>
                  <a:gd name="T71" fmla="*/ 2 h 821"/>
                  <a:gd name="T72" fmla="*/ 1 w 508"/>
                  <a:gd name="T73" fmla="*/ 2 h 821"/>
                  <a:gd name="T74" fmla="*/ 0 w 508"/>
                  <a:gd name="T75" fmla="*/ 2 h 821"/>
                  <a:gd name="T76" fmla="*/ 1 w 508"/>
                  <a:gd name="T77" fmla="*/ 1 h 821"/>
                  <a:gd name="T78" fmla="*/ 1 w 508"/>
                  <a:gd name="T79" fmla="*/ 1 h 821"/>
                  <a:gd name="T80" fmla="*/ 1 w 508"/>
                  <a:gd name="T81" fmla="*/ 1 h 821"/>
                  <a:gd name="T82" fmla="*/ 1 w 508"/>
                  <a:gd name="T83" fmla="*/ 1 h 82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8"/>
                  <a:gd name="T127" fmla="*/ 0 h 821"/>
                  <a:gd name="T128" fmla="*/ 508 w 508"/>
                  <a:gd name="T129" fmla="*/ 821 h 82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8" h="821">
                    <a:moveTo>
                      <a:pt x="73" y="172"/>
                    </a:moveTo>
                    <a:lnTo>
                      <a:pt x="203" y="25"/>
                    </a:lnTo>
                    <a:lnTo>
                      <a:pt x="244" y="61"/>
                    </a:lnTo>
                    <a:lnTo>
                      <a:pt x="295" y="0"/>
                    </a:lnTo>
                    <a:lnTo>
                      <a:pt x="351" y="25"/>
                    </a:lnTo>
                    <a:lnTo>
                      <a:pt x="309" y="94"/>
                    </a:lnTo>
                    <a:lnTo>
                      <a:pt x="320" y="165"/>
                    </a:lnTo>
                    <a:lnTo>
                      <a:pt x="451" y="270"/>
                    </a:lnTo>
                    <a:lnTo>
                      <a:pt x="439" y="339"/>
                    </a:lnTo>
                    <a:lnTo>
                      <a:pt x="391" y="364"/>
                    </a:lnTo>
                    <a:lnTo>
                      <a:pt x="376" y="449"/>
                    </a:lnTo>
                    <a:lnTo>
                      <a:pt x="334" y="474"/>
                    </a:lnTo>
                    <a:lnTo>
                      <a:pt x="332" y="499"/>
                    </a:lnTo>
                    <a:lnTo>
                      <a:pt x="311" y="520"/>
                    </a:lnTo>
                    <a:lnTo>
                      <a:pt x="313" y="598"/>
                    </a:lnTo>
                    <a:lnTo>
                      <a:pt x="426" y="598"/>
                    </a:lnTo>
                    <a:lnTo>
                      <a:pt x="426" y="597"/>
                    </a:lnTo>
                    <a:lnTo>
                      <a:pt x="428" y="597"/>
                    </a:lnTo>
                    <a:lnTo>
                      <a:pt x="430" y="597"/>
                    </a:lnTo>
                    <a:lnTo>
                      <a:pt x="432" y="597"/>
                    </a:lnTo>
                    <a:lnTo>
                      <a:pt x="434" y="597"/>
                    </a:lnTo>
                    <a:lnTo>
                      <a:pt x="436" y="597"/>
                    </a:lnTo>
                    <a:lnTo>
                      <a:pt x="436" y="598"/>
                    </a:lnTo>
                    <a:lnTo>
                      <a:pt x="437" y="598"/>
                    </a:lnTo>
                    <a:lnTo>
                      <a:pt x="439" y="598"/>
                    </a:lnTo>
                    <a:lnTo>
                      <a:pt x="441" y="598"/>
                    </a:lnTo>
                    <a:lnTo>
                      <a:pt x="443" y="600"/>
                    </a:lnTo>
                    <a:lnTo>
                      <a:pt x="445" y="600"/>
                    </a:lnTo>
                    <a:lnTo>
                      <a:pt x="447" y="600"/>
                    </a:lnTo>
                    <a:lnTo>
                      <a:pt x="447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4"/>
                    </a:lnTo>
                    <a:lnTo>
                      <a:pt x="453" y="604"/>
                    </a:lnTo>
                    <a:lnTo>
                      <a:pt x="455" y="606"/>
                    </a:lnTo>
                    <a:lnTo>
                      <a:pt x="457" y="606"/>
                    </a:lnTo>
                    <a:lnTo>
                      <a:pt x="457" y="608"/>
                    </a:lnTo>
                    <a:lnTo>
                      <a:pt x="459" y="608"/>
                    </a:lnTo>
                    <a:lnTo>
                      <a:pt x="461" y="610"/>
                    </a:lnTo>
                    <a:lnTo>
                      <a:pt x="462" y="610"/>
                    </a:lnTo>
                    <a:lnTo>
                      <a:pt x="464" y="610"/>
                    </a:lnTo>
                    <a:lnTo>
                      <a:pt x="464" y="612"/>
                    </a:lnTo>
                    <a:lnTo>
                      <a:pt x="466" y="612"/>
                    </a:lnTo>
                    <a:lnTo>
                      <a:pt x="468" y="612"/>
                    </a:lnTo>
                    <a:lnTo>
                      <a:pt x="470" y="612"/>
                    </a:lnTo>
                    <a:lnTo>
                      <a:pt x="470" y="614"/>
                    </a:lnTo>
                    <a:lnTo>
                      <a:pt x="472" y="614"/>
                    </a:lnTo>
                    <a:lnTo>
                      <a:pt x="474" y="614"/>
                    </a:lnTo>
                    <a:lnTo>
                      <a:pt x="476" y="614"/>
                    </a:lnTo>
                    <a:lnTo>
                      <a:pt x="476" y="616"/>
                    </a:lnTo>
                    <a:lnTo>
                      <a:pt x="478" y="616"/>
                    </a:lnTo>
                    <a:lnTo>
                      <a:pt x="480" y="616"/>
                    </a:lnTo>
                    <a:lnTo>
                      <a:pt x="482" y="616"/>
                    </a:lnTo>
                    <a:lnTo>
                      <a:pt x="484" y="616"/>
                    </a:lnTo>
                    <a:lnTo>
                      <a:pt x="485" y="616"/>
                    </a:lnTo>
                    <a:lnTo>
                      <a:pt x="487" y="616"/>
                    </a:lnTo>
                    <a:lnTo>
                      <a:pt x="489" y="616"/>
                    </a:lnTo>
                    <a:lnTo>
                      <a:pt x="491" y="616"/>
                    </a:lnTo>
                    <a:lnTo>
                      <a:pt x="493" y="616"/>
                    </a:lnTo>
                    <a:lnTo>
                      <a:pt x="493" y="618"/>
                    </a:lnTo>
                    <a:lnTo>
                      <a:pt x="495" y="618"/>
                    </a:lnTo>
                    <a:lnTo>
                      <a:pt x="497" y="618"/>
                    </a:lnTo>
                    <a:lnTo>
                      <a:pt x="499" y="618"/>
                    </a:lnTo>
                    <a:lnTo>
                      <a:pt x="499" y="620"/>
                    </a:lnTo>
                    <a:lnTo>
                      <a:pt x="501" y="620"/>
                    </a:lnTo>
                    <a:lnTo>
                      <a:pt x="503" y="621"/>
                    </a:lnTo>
                    <a:lnTo>
                      <a:pt x="505" y="621"/>
                    </a:lnTo>
                    <a:lnTo>
                      <a:pt x="505" y="623"/>
                    </a:lnTo>
                    <a:lnTo>
                      <a:pt x="507" y="623"/>
                    </a:lnTo>
                    <a:lnTo>
                      <a:pt x="499" y="671"/>
                    </a:lnTo>
                    <a:lnTo>
                      <a:pt x="508" y="769"/>
                    </a:lnTo>
                    <a:lnTo>
                      <a:pt x="480" y="808"/>
                    </a:lnTo>
                    <a:lnTo>
                      <a:pt x="420" y="810"/>
                    </a:lnTo>
                    <a:lnTo>
                      <a:pt x="88" y="821"/>
                    </a:lnTo>
                    <a:lnTo>
                      <a:pt x="67" y="696"/>
                    </a:lnTo>
                    <a:lnTo>
                      <a:pt x="0" y="629"/>
                    </a:lnTo>
                    <a:lnTo>
                      <a:pt x="159" y="623"/>
                    </a:lnTo>
                    <a:lnTo>
                      <a:pt x="150" y="570"/>
                    </a:lnTo>
                    <a:lnTo>
                      <a:pt x="199" y="550"/>
                    </a:lnTo>
                    <a:lnTo>
                      <a:pt x="257" y="455"/>
                    </a:lnTo>
                    <a:lnTo>
                      <a:pt x="230" y="297"/>
                    </a:lnTo>
                    <a:lnTo>
                      <a:pt x="207" y="249"/>
                    </a:lnTo>
                    <a:lnTo>
                      <a:pt x="173" y="234"/>
                    </a:lnTo>
                    <a:lnTo>
                      <a:pt x="96" y="205"/>
                    </a:lnTo>
                    <a:lnTo>
                      <a:pt x="73" y="172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8" name="Freeform 461"/>
              <p:cNvSpPr>
                <a:spLocks/>
              </p:cNvSpPr>
              <p:nvPr/>
            </p:nvSpPr>
            <p:spPr bwMode="auto">
              <a:xfrm>
                <a:off x="1679" y="2763"/>
                <a:ext cx="131" cy="209"/>
              </a:xfrm>
              <a:custGeom>
                <a:avLst/>
                <a:gdLst>
                  <a:gd name="T0" fmla="*/ 1 w 201"/>
                  <a:gd name="T1" fmla="*/ 1 h 338"/>
                  <a:gd name="T2" fmla="*/ 1 w 201"/>
                  <a:gd name="T3" fmla="*/ 1 h 338"/>
                  <a:gd name="T4" fmla="*/ 0 w 201"/>
                  <a:gd name="T5" fmla="*/ 1 h 338"/>
                  <a:gd name="T6" fmla="*/ 1 w 201"/>
                  <a:gd name="T7" fmla="*/ 1 h 338"/>
                  <a:gd name="T8" fmla="*/ 1 w 201"/>
                  <a:gd name="T9" fmla="*/ 1 h 338"/>
                  <a:gd name="T10" fmla="*/ 1 w 201"/>
                  <a:gd name="T11" fmla="*/ 1 h 338"/>
                  <a:gd name="T12" fmla="*/ 1 w 201"/>
                  <a:gd name="T13" fmla="*/ 1 h 338"/>
                  <a:gd name="T14" fmla="*/ 1 w 201"/>
                  <a:gd name="T15" fmla="*/ 1 h 338"/>
                  <a:gd name="T16" fmla="*/ 1 w 201"/>
                  <a:gd name="T17" fmla="*/ 1 h 338"/>
                  <a:gd name="T18" fmla="*/ 1 w 201"/>
                  <a:gd name="T19" fmla="*/ 0 h 338"/>
                  <a:gd name="T20" fmla="*/ 1 w 201"/>
                  <a:gd name="T21" fmla="*/ 1 h 338"/>
                  <a:gd name="T22" fmla="*/ 1 w 201"/>
                  <a:gd name="T23" fmla="*/ 1 h 338"/>
                  <a:gd name="T24" fmla="*/ 1 w 201"/>
                  <a:gd name="T25" fmla="*/ 1 h 338"/>
                  <a:gd name="T26" fmla="*/ 1 w 201"/>
                  <a:gd name="T27" fmla="*/ 1 h 338"/>
                  <a:gd name="T28" fmla="*/ 1 w 201"/>
                  <a:gd name="T29" fmla="*/ 1 h 338"/>
                  <a:gd name="T30" fmla="*/ 1 w 201"/>
                  <a:gd name="T31" fmla="*/ 1 h 33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1"/>
                  <a:gd name="T49" fmla="*/ 0 h 338"/>
                  <a:gd name="T50" fmla="*/ 201 w 201"/>
                  <a:gd name="T51" fmla="*/ 338 h 33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1" h="338">
                    <a:moveTo>
                      <a:pt x="115" y="338"/>
                    </a:moveTo>
                    <a:lnTo>
                      <a:pt x="2" y="338"/>
                    </a:lnTo>
                    <a:lnTo>
                      <a:pt x="0" y="261"/>
                    </a:lnTo>
                    <a:lnTo>
                      <a:pt x="21" y="240"/>
                    </a:lnTo>
                    <a:lnTo>
                      <a:pt x="23" y="215"/>
                    </a:lnTo>
                    <a:lnTo>
                      <a:pt x="65" y="190"/>
                    </a:lnTo>
                    <a:lnTo>
                      <a:pt x="80" y="105"/>
                    </a:lnTo>
                    <a:lnTo>
                      <a:pt x="128" y="80"/>
                    </a:lnTo>
                    <a:lnTo>
                      <a:pt x="140" y="11"/>
                    </a:lnTo>
                    <a:lnTo>
                      <a:pt x="165" y="0"/>
                    </a:lnTo>
                    <a:lnTo>
                      <a:pt x="199" y="50"/>
                    </a:lnTo>
                    <a:lnTo>
                      <a:pt x="186" y="69"/>
                    </a:lnTo>
                    <a:lnTo>
                      <a:pt x="201" y="92"/>
                    </a:lnTo>
                    <a:lnTo>
                      <a:pt x="146" y="207"/>
                    </a:lnTo>
                    <a:lnTo>
                      <a:pt x="119" y="274"/>
                    </a:lnTo>
                    <a:lnTo>
                      <a:pt x="115" y="3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9" name="Freeform 462"/>
              <p:cNvSpPr>
                <a:spLocks/>
              </p:cNvSpPr>
              <p:nvPr/>
            </p:nvSpPr>
            <p:spPr bwMode="auto">
              <a:xfrm>
                <a:off x="1679" y="2763"/>
                <a:ext cx="131" cy="209"/>
              </a:xfrm>
              <a:custGeom>
                <a:avLst/>
                <a:gdLst>
                  <a:gd name="T0" fmla="*/ 1 w 201"/>
                  <a:gd name="T1" fmla="*/ 1 h 338"/>
                  <a:gd name="T2" fmla="*/ 1 w 201"/>
                  <a:gd name="T3" fmla="*/ 1 h 338"/>
                  <a:gd name="T4" fmla="*/ 0 w 201"/>
                  <a:gd name="T5" fmla="*/ 1 h 338"/>
                  <a:gd name="T6" fmla="*/ 1 w 201"/>
                  <a:gd name="T7" fmla="*/ 1 h 338"/>
                  <a:gd name="T8" fmla="*/ 1 w 201"/>
                  <a:gd name="T9" fmla="*/ 1 h 338"/>
                  <a:gd name="T10" fmla="*/ 1 w 201"/>
                  <a:gd name="T11" fmla="*/ 1 h 338"/>
                  <a:gd name="T12" fmla="*/ 1 w 201"/>
                  <a:gd name="T13" fmla="*/ 1 h 338"/>
                  <a:gd name="T14" fmla="*/ 1 w 201"/>
                  <a:gd name="T15" fmla="*/ 1 h 338"/>
                  <a:gd name="T16" fmla="*/ 1 w 201"/>
                  <a:gd name="T17" fmla="*/ 1 h 338"/>
                  <a:gd name="T18" fmla="*/ 1 w 201"/>
                  <a:gd name="T19" fmla="*/ 0 h 338"/>
                  <a:gd name="T20" fmla="*/ 1 w 201"/>
                  <a:gd name="T21" fmla="*/ 1 h 338"/>
                  <a:gd name="T22" fmla="*/ 1 w 201"/>
                  <a:gd name="T23" fmla="*/ 1 h 338"/>
                  <a:gd name="T24" fmla="*/ 1 w 201"/>
                  <a:gd name="T25" fmla="*/ 1 h 338"/>
                  <a:gd name="T26" fmla="*/ 1 w 201"/>
                  <a:gd name="T27" fmla="*/ 1 h 338"/>
                  <a:gd name="T28" fmla="*/ 1 w 201"/>
                  <a:gd name="T29" fmla="*/ 1 h 338"/>
                  <a:gd name="T30" fmla="*/ 1 w 201"/>
                  <a:gd name="T31" fmla="*/ 1 h 33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1"/>
                  <a:gd name="T49" fmla="*/ 0 h 338"/>
                  <a:gd name="T50" fmla="*/ 201 w 201"/>
                  <a:gd name="T51" fmla="*/ 338 h 33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1" h="338">
                    <a:moveTo>
                      <a:pt x="115" y="338"/>
                    </a:moveTo>
                    <a:lnTo>
                      <a:pt x="2" y="338"/>
                    </a:lnTo>
                    <a:lnTo>
                      <a:pt x="0" y="261"/>
                    </a:lnTo>
                    <a:lnTo>
                      <a:pt x="21" y="240"/>
                    </a:lnTo>
                    <a:lnTo>
                      <a:pt x="23" y="215"/>
                    </a:lnTo>
                    <a:lnTo>
                      <a:pt x="65" y="190"/>
                    </a:lnTo>
                    <a:lnTo>
                      <a:pt x="80" y="105"/>
                    </a:lnTo>
                    <a:lnTo>
                      <a:pt x="128" y="80"/>
                    </a:lnTo>
                    <a:lnTo>
                      <a:pt x="140" y="11"/>
                    </a:lnTo>
                    <a:lnTo>
                      <a:pt x="165" y="0"/>
                    </a:lnTo>
                    <a:lnTo>
                      <a:pt x="199" y="50"/>
                    </a:lnTo>
                    <a:lnTo>
                      <a:pt x="186" y="69"/>
                    </a:lnTo>
                    <a:lnTo>
                      <a:pt x="201" y="92"/>
                    </a:lnTo>
                    <a:lnTo>
                      <a:pt x="146" y="207"/>
                    </a:lnTo>
                    <a:lnTo>
                      <a:pt x="119" y="274"/>
                    </a:lnTo>
                    <a:lnTo>
                      <a:pt x="115" y="33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0" name="Freeform 463"/>
              <p:cNvSpPr>
                <a:spLocks/>
              </p:cNvSpPr>
              <p:nvPr/>
            </p:nvSpPr>
            <p:spPr bwMode="auto">
              <a:xfrm>
                <a:off x="1755" y="2892"/>
                <a:ext cx="94" cy="96"/>
              </a:xfrm>
              <a:custGeom>
                <a:avLst/>
                <a:gdLst>
                  <a:gd name="T0" fmla="*/ 0 w 148"/>
                  <a:gd name="T1" fmla="*/ 1 h 157"/>
                  <a:gd name="T2" fmla="*/ 1 w 148"/>
                  <a:gd name="T3" fmla="*/ 1 h 157"/>
                  <a:gd name="T4" fmla="*/ 1 w 148"/>
                  <a:gd name="T5" fmla="*/ 0 h 157"/>
                  <a:gd name="T6" fmla="*/ 1 w 148"/>
                  <a:gd name="T7" fmla="*/ 1 h 157"/>
                  <a:gd name="T8" fmla="*/ 1 w 148"/>
                  <a:gd name="T9" fmla="*/ 1 h 157"/>
                  <a:gd name="T10" fmla="*/ 1 w 148"/>
                  <a:gd name="T11" fmla="*/ 1 h 157"/>
                  <a:gd name="T12" fmla="*/ 1 w 148"/>
                  <a:gd name="T13" fmla="*/ 1 h 157"/>
                  <a:gd name="T14" fmla="*/ 1 w 148"/>
                  <a:gd name="T15" fmla="*/ 1 h 157"/>
                  <a:gd name="T16" fmla="*/ 1 w 148"/>
                  <a:gd name="T17" fmla="*/ 1 h 157"/>
                  <a:gd name="T18" fmla="*/ 1 w 148"/>
                  <a:gd name="T19" fmla="*/ 1 h 157"/>
                  <a:gd name="T20" fmla="*/ 1 w 148"/>
                  <a:gd name="T21" fmla="*/ 1 h 157"/>
                  <a:gd name="T22" fmla="*/ 1 w 148"/>
                  <a:gd name="T23" fmla="*/ 1 h 157"/>
                  <a:gd name="T24" fmla="*/ 1 w 148"/>
                  <a:gd name="T25" fmla="*/ 1 h 157"/>
                  <a:gd name="T26" fmla="*/ 1 w 148"/>
                  <a:gd name="T27" fmla="*/ 1 h 157"/>
                  <a:gd name="T28" fmla="*/ 1 w 148"/>
                  <a:gd name="T29" fmla="*/ 1 h 157"/>
                  <a:gd name="T30" fmla="*/ 1 w 148"/>
                  <a:gd name="T31" fmla="*/ 1 h 157"/>
                  <a:gd name="T32" fmla="*/ 1 w 148"/>
                  <a:gd name="T33" fmla="*/ 1 h 157"/>
                  <a:gd name="T34" fmla="*/ 1 w 148"/>
                  <a:gd name="T35" fmla="*/ 1 h 157"/>
                  <a:gd name="T36" fmla="*/ 1 w 148"/>
                  <a:gd name="T37" fmla="*/ 1 h 157"/>
                  <a:gd name="T38" fmla="*/ 1 w 148"/>
                  <a:gd name="T39" fmla="*/ 1 h 157"/>
                  <a:gd name="T40" fmla="*/ 1 w 148"/>
                  <a:gd name="T41" fmla="*/ 1 h 157"/>
                  <a:gd name="T42" fmla="*/ 1 w 148"/>
                  <a:gd name="T43" fmla="*/ 1 h 157"/>
                  <a:gd name="T44" fmla="*/ 1 w 148"/>
                  <a:gd name="T45" fmla="*/ 1 h 157"/>
                  <a:gd name="T46" fmla="*/ 1 w 148"/>
                  <a:gd name="T47" fmla="*/ 1 h 157"/>
                  <a:gd name="T48" fmla="*/ 1 w 148"/>
                  <a:gd name="T49" fmla="*/ 1 h 157"/>
                  <a:gd name="T50" fmla="*/ 1 w 148"/>
                  <a:gd name="T51" fmla="*/ 1 h 157"/>
                  <a:gd name="T52" fmla="*/ 1 w 148"/>
                  <a:gd name="T53" fmla="*/ 1 h 157"/>
                  <a:gd name="T54" fmla="*/ 1 w 148"/>
                  <a:gd name="T55" fmla="*/ 1 h 157"/>
                  <a:gd name="T56" fmla="*/ 1 w 148"/>
                  <a:gd name="T57" fmla="*/ 1 h 157"/>
                  <a:gd name="T58" fmla="*/ 1 w 148"/>
                  <a:gd name="T59" fmla="*/ 1 h 157"/>
                  <a:gd name="T60" fmla="*/ 1 w 148"/>
                  <a:gd name="T61" fmla="*/ 1 h 157"/>
                  <a:gd name="T62" fmla="*/ 1 w 148"/>
                  <a:gd name="T63" fmla="*/ 1 h 157"/>
                  <a:gd name="T64" fmla="*/ 1 w 148"/>
                  <a:gd name="T65" fmla="*/ 1 h 157"/>
                  <a:gd name="T66" fmla="*/ 1 w 148"/>
                  <a:gd name="T67" fmla="*/ 1 h 157"/>
                  <a:gd name="T68" fmla="*/ 1 w 148"/>
                  <a:gd name="T69" fmla="*/ 1 h 157"/>
                  <a:gd name="T70" fmla="*/ 1 w 148"/>
                  <a:gd name="T71" fmla="*/ 1 h 157"/>
                  <a:gd name="T72" fmla="*/ 1 w 148"/>
                  <a:gd name="T73" fmla="*/ 1 h 157"/>
                  <a:gd name="T74" fmla="*/ 1 w 148"/>
                  <a:gd name="T75" fmla="*/ 1 h 157"/>
                  <a:gd name="T76" fmla="*/ 1 w 148"/>
                  <a:gd name="T77" fmla="*/ 1 h 157"/>
                  <a:gd name="T78" fmla="*/ 1 w 148"/>
                  <a:gd name="T79" fmla="*/ 1 h 157"/>
                  <a:gd name="T80" fmla="*/ 1 w 148"/>
                  <a:gd name="T81" fmla="*/ 1 h 157"/>
                  <a:gd name="T82" fmla="*/ 1 w 148"/>
                  <a:gd name="T83" fmla="*/ 1 h 157"/>
                  <a:gd name="T84" fmla="*/ 1 w 148"/>
                  <a:gd name="T85" fmla="*/ 1 h 157"/>
                  <a:gd name="T86" fmla="*/ 1 w 148"/>
                  <a:gd name="T87" fmla="*/ 1 h 157"/>
                  <a:gd name="T88" fmla="*/ 1 w 148"/>
                  <a:gd name="T89" fmla="*/ 1 h 157"/>
                  <a:gd name="T90" fmla="*/ 1 w 148"/>
                  <a:gd name="T91" fmla="*/ 1 h 157"/>
                  <a:gd name="T92" fmla="*/ 1 w 148"/>
                  <a:gd name="T93" fmla="*/ 1 h 157"/>
                  <a:gd name="T94" fmla="*/ 1 w 148"/>
                  <a:gd name="T95" fmla="*/ 1 h 157"/>
                  <a:gd name="T96" fmla="*/ 1 w 148"/>
                  <a:gd name="T97" fmla="*/ 1 h 157"/>
                  <a:gd name="T98" fmla="*/ 1 w 148"/>
                  <a:gd name="T99" fmla="*/ 1 h 157"/>
                  <a:gd name="T100" fmla="*/ 1 w 148"/>
                  <a:gd name="T101" fmla="*/ 1 h 157"/>
                  <a:gd name="T102" fmla="*/ 1 w 148"/>
                  <a:gd name="T103" fmla="*/ 1 h 157"/>
                  <a:gd name="T104" fmla="*/ 1 w 148"/>
                  <a:gd name="T105" fmla="*/ 1 h 157"/>
                  <a:gd name="T106" fmla="*/ 1 w 148"/>
                  <a:gd name="T107" fmla="*/ 1 h 157"/>
                  <a:gd name="T108" fmla="*/ 1 w 148"/>
                  <a:gd name="T109" fmla="*/ 1 h 157"/>
                  <a:gd name="T110" fmla="*/ 1 w 148"/>
                  <a:gd name="T111" fmla="*/ 1 h 157"/>
                  <a:gd name="T112" fmla="*/ 1 w 148"/>
                  <a:gd name="T113" fmla="*/ 1 h 157"/>
                  <a:gd name="T114" fmla="*/ 1 w 148"/>
                  <a:gd name="T115" fmla="*/ 1 h 157"/>
                  <a:gd name="T116" fmla="*/ 0 w 148"/>
                  <a:gd name="T117" fmla="*/ 1 h 15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48"/>
                  <a:gd name="T178" fmla="*/ 0 h 157"/>
                  <a:gd name="T179" fmla="*/ 148 w 148"/>
                  <a:gd name="T180" fmla="*/ 157 h 15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48" h="157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  <a:lnTo>
                      <a:pt x="134" y="13"/>
                    </a:lnTo>
                    <a:lnTo>
                      <a:pt x="148" y="79"/>
                    </a:lnTo>
                    <a:lnTo>
                      <a:pt x="138" y="106"/>
                    </a:lnTo>
                    <a:lnTo>
                      <a:pt x="121" y="154"/>
                    </a:lnTo>
                    <a:lnTo>
                      <a:pt x="81" y="157"/>
                    </a:lnTo>
                    <a:lnTo>
                      <a:pt x="79" y="157"/>
                    </a:lnTo>
                    <a:lnTo>
                      <a:pt x="79" y="155"/>
                    </a:lnTo>
                    <a:lnTo>
                      <a:pt x="77" y="155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3" y="154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8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2" y="150"/>
                    </a:lnTo>
                    <a:lnTo>
                      <a:pt x="52" y="148"/>
                    </a:lnTo>
                    <a:lnTo>
                      <a:pt x="50" y="148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5" y="144"/>
                    </a:lnTo>
                    <a:lnTo>
                      <a:pt x="35" y="142"/>
                    </a:lnTo>
                    <a:lnTo>
                      <a:pt x="33" y="142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7" y="138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3" y="136"/>
                    </a:lnTo>
                    <a:lnTo>
                      <a:pt x="21" y="134"/>
                    </a:lnTo>
                    <a:lnTo>
                      <a:pt x="19" y="134"/>
                    </a:lnTo>
                    <a:lnTo>
                      <a:pt x="17" y="134"/>
                    </a:lnTo>
                    <a:lnTo>
                      <a:pt x="17" y="132"/>
                    </a:lnTo>
                    <a:lnTo>
                      <a:pt x="15" y="132"/>
                    </a:lnTo>
                    <a:lnTo>
                      <a:pt x="13" y="132"/>
                    </a:lnTo>
                    <a:lnTo>
                      <a:pt x="11" y="132"/>
                    </a:lnTo>
                    <a:lnTo>
                      <a:pt x="10" y="131"/>
                    </a:lnTo>
                    <a:lnTo>
                      <a:pt x="8" y="131"/>
                    </a:lnTo>
                    <a:lnTo>
                      <a:pt x="6" y="131"/>
                    </a:lnTo>
                    <a:lnTo>
                      <a:pt x="4" y="131"/>
                    </a:lnTo>
                    <a:lnTo>
                      <a:pt x="2" y="131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1" name="Freeform 464"/>
              <p:cNvSpPr>
                <a:spLocks/>
              </p:cNvSpPr>
              <p:nvPr/>
            </p:nvSpPr>
            <p:spPr bwMode="auto">
              <a:xfrm>
                <a:off x="1755" y="2892"/>
                <a:ext cx="94" cy="96"/>
              </a:xfrm>
              <a:custGeom>
                <a:avLst/>
                <a:gdLst>
                  <a:gd name="T0" fmla="*/ 0 w 148"/>
                  <a:gd name="T1" fmla="*/ 1 h 157"/>
                  <a:gd name="T2" fmla="*/ 1 w 148"/>
                  <a:gd name="T3" fmla="*/ 1 h 157"/>
                  <a:gd name="T4" fmla="*/ 1 w 148"/>
                  <a:gd name="T5" fmla="*/ 0 h 157"/>
                  <a:gd name="T6" fmla="*/ 1 w 148"/>
                  <a:gd name="T7" fmla="*/ 1 h 157"/>
                  <a:gd name="T8" fmla="*/ 1 w 148"/>
                  <a:gd name="T9" fmla="*/ 1 h 157"/>
                  <a:gd name="T10" fmla="*/ 1 w 148"/>
                  <a:gd name="T11" fmla="*/ 1 h 157"/>
                  <a:gd name="T12" fmla="*/ 1 w 148"/>
                  <a:gd name="T13" fmla="*/ 1 h 157"/>
                  <a:gd name="T14" fmla="*/ 1 w 148"/>
                  <a:gd name="T15" fmla="*/ 1 h 157"/>
                  <a:gd name="T16" fmla="*/ 1 w 148"/>
                  <a:gd name="T17" fmla="*/ 1 h 157"/>
                  <a:gd name="T18" fmla="*/ 1 w 148"/>
                  <a:gd name="T19" fmla="*/ 1 h 157"/>
                  <a:gd name="T20" fmla="*/ 1 w 148"/>
                  <a:gd name="T21" fmla="*/ 1 h 157"/>
                  <a:gd name="T22" fmla="*/ 1 w 148"/>
                  <a:gd name="T23" fmla="*/ 1 h 157"/>
                  <a:gd name="T24" fmla="*/ 1 w 148"/>
                  <a:gd name="T25" fmla="*/ 1 h 157"/>
                  <a:gd name="T26" fmla="*/ 1 w 148"/>
                  <a:gd name="T27" fmla="*/ 1 h 157"/>
                  <a:gd name="T28" fmla="*/ 1 w 148"/>
                  <a:gd name="T29" fmla="*/ 1 h 157"/>
                  <a:gd name="T30" fmla="*/ 1 w 148"/>
                  <a:gd name="T31" fmla="*/ 1 h 157"/>
                  <a:gd name="T32" fmla="*/ 1 w 148"/>
                  <a:gd name="T33" fmla="*/ 1 h 157"/>
                  <a:gd name="T34" fmla="*/ 1 w 148"/>
                  <a:gd name="T35" fmla="*/ 1 h 157"/>
                  <a:gd name="T36" fmla="*/ 1 w 148"/>
                  <a:gd name="T37" fmla="*/ 1 h 157"/>
                  <a:gd name="T38" fmla="*/ 1 w 148"/>
                  <a:gd name="T39" fmla="*/ 1 h 157"/>
                  <a:gd name="T40" fmla="*/ 1 w 148"/>
                  <a:gd name="T41" fmla="*/ 1 h 157"/>
                  <a:gd name="T42" fmla="*/ 1 w 148"/>
                  <a:gd name="T43" fmla="*/ 1 h 157"/>
                  <a:gd name="T44" fmla="*/ 1 w 148"/>
                  <a:gd name="T45" fmla="*/ 1 h 157"/>
                  <a:gd name="T46" fmla="*/ 1 w 148"/>
                  <a:gd name="T47" fmla="*/ 1 h 157"/>
                  <a:gd name="T48" fmla="*/ 1 w 148"/>
                  <a:gd name="T49" fmla="*/ 1 h 157"/>
                  <a:gd name="T50" fmla="*/ 1 w 148"/>
                  <a:gd name="T51" fmla="*/ 1 h 157"/>
                  <a:gd name="T52" fmla="*/ 1 w 148"/>
                  <a:gd name="T53" fmla="*/ 1 h 157"/>
                  <a:gd name="T54" fmla="*/ 1 w 148"/>
                  <a:gd name="T55" fmla="*/ 1 h 157"/>
                  <a:gd name="T56" fmla="*/ 1 w 148"/>
                  <a:gd name="T57" fmla="*/ 1 h 157"/>
                  <a:gd name="T58" fmla="*/ 1 w 148"/>
                  <a:gd name="T59" fmla="*/ 1 h 157"/>
                  <a:gd name="T60" fmla="*/ 1 w 148"/>
                  <a:gd name="T61" fmla="*/ 1 h 157"/>
                  <a:gd name="T62" fmla="*/ 1 w 148"/>
                  <a:gd name="T63" fmla="*/ 1 h 157"/>
                  <a:gd name="T64" fmla="*/ 1 w 148"/>
                  <a:gd name="T65" fmla="*/ 1 h 157"/>
                  <a:gd name="T66" fmla="*/ 1 w 148"/>
                  <a:gd name="T67" fmla="*/ 1 h 157"/>
                  <a:gd name="T68" fmla="*/ 1 w 148"/>
                  <a:gd name="T69" fmla="*/ 1 h 157"/>
                  <a:gd name="T70" fmla="*/ 1 w 148"/>
                  <a:gd name="T71" fmla="*/ 1 h 157"/>
                  <a:gd name="T72" fmla="*/ 1 w 148"/>
                  <a:gd name="T73" fmla="*/ 1 h 157"/>
                  <a:gd name="T74" fmla="*/ 1 w 148"/>
                  <a:gd name="T75" fmla="*/ 1 h 157"/>
                  <a:gd name="T76" fmla="*/ 1 w 148"/>
                  <a:gd name="T77" fmla="*/ 1 h 157"/>
                  <a:gd name="T78" fmla="*/ 1 w 148"/>
                  <a:gd name="T79" fmla="*/ 1 h 157"/>
                  <a:gd name="T80" fmla="*/ 1 w 148"/>
                  <a:gd name="T81" fmla="*/ 1 h 157"/>
                  <a:gd name="T82" fmla="*/ 1 w 148"/>
                  <a:gd name="T83" fmla="*/ 1 h 157"/>
                  <a:gd name="T84" fmla="*/ 1 w 148"/>
                  <a:gd name="T85" fmla="*/ 1 h 157"/>
                  <a:gd name="T86" fmla="*/ 1 w 148"/>
                  <a:gd name="T87" fmla="*/ 1 h 157"/>
                  <a:gd name="T88" fmla="*/ 1 w 148"/>
                  <a:gd name="T89" fmla="*/ 1 h 157"/>
                  <a:gd name="T90" fmla="*/ 1 w 148"/>
                  <a:gd name="T91" fmla="*/ 1 h 157"/>
                  <a:gd name="T92" fmla="*/ 1 w 148"/>
                  <a:gd name="T93" fmla="*/ 1 h 157"/>
                  <a:gd name="T94" fmla="*/ 1 w 148"/>
                  <a:gd name="T95" fmla="*/ 1 h 157"/>
                  <a:gd name="T96" fmla="*/ 1 w 148"/>
                  <a:gd name="T97" fmla="*/ 1 h 157"/>
                  <a:gd name="T98" fmla="*/ 1 w 148"/>
                  <a:gd name="T99" fmla="*/ 1 h 157"/>
                  <a:gd name="T100" fmla="*/ 1 w 148"/>
                  <a:gd name="T101" fmla="*/ 1 h 157"/>
                  <a:gd name="T102" fmla="*/ 1 w 148"/>
                  <a:gd name="T103" fmla="*/ 1 h 157"/>
                  <a:gd name="T104" fmla="*/ 1 w 148"/>
                  <a:gd name="T105" fmla="*/ 1 h 157"/>
                  <a:gd name="T106" fmla="*/ 1 w 148"/>
                  <a:gd name="T107" fmla="*/ 1 h 157"/>
                  <a:gd name="T108" fmla="*/ 1 w 148"/>
                  <a:gd name="T109" fmla="*/ 1 h 157"/>
                  <a:gd name="T110" fmla="*/ 1 w 148"/>
                  <a:gd name="T111" fmla="*/ 1 h 157"/>
                  <a:gd name="T112" fmla="*/ 1 w 148"/>
                  <a:gd name="T113" fmla="*/ 1 h 157"/>
                  <a:gd name="T114" fmla="*/ 0 w 148"/>
                  <a:gd name="T115" fmla="*/ 1 h 15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48"/>
                  <a:gd name="T175" fmla="*/ 0 h 157"/>
                  <a:gd name="T176" fmla="*/ 148 w 148"/>
                  <a:gd name="T177" fmla="*/ 157 h 157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48" h="157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  <a:lnTo>
                      <a:pt x="134" y="13"/>
                    </a:lnTo>
                    <a:lnTo>
                      <a:pt x="148" y="79"/>
                    </a:lnTo>
                    <a:lnTo>
                      <a:pt x="138" y="106"/>
                    </a:lnTo>
                    <a:lnTo>
                      <a:pt x="121" y="154"/>
                    </a:lnTo>
                    <a:lnTo>
                      <a:pt x="81" y="157"/>
                    </a:lnTo>
                    <a:lnTo>
                      <a:pt x="79" y="157"/>
                    </a:lnTo>
                    <a:lnTo>
                      <a:pt x="79" y="155"/>
                    </a:lnTo>
                    <a:lnTo>
                      <a:pt x="77" y="155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3" y="154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8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2" y="150"/>
                    </a:lnTo>
                    <a:lnTo>
                      <a:pt x="50" y="148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5" y="144"/>
                    </a:lnTo>
                    <a:lnTo>
                      <a:pt x="35" y="142"/>
                    </a:lnTo>
                    <a:lnTo>
                      <a:pt x="33" y="142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7" y="138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3" y="136"/>
                    </a:lnTo>
                    <a:lnTo>
                      <a:pt x="21" y="134"/>
                    </a:lnTo>
                    <a:lnTo>
                      <a:pt x="19" y="134"/>
                    </a:lnTo>
                    <a:lnTo>
                      <a:pt x="17" y="134"/>
                    </a:lnTo>
                    <a:lnTo>
                      <a:pt x="17" y="132"/>
                    </a:lnTo>
                    <a:lnTo>
                      <a:pt x="15" y="132"/>
                    </a:lnTo>
                    <a:lnTo>
                      <a:pt x="13" y="132"/>
                    </a:lnTo>
                    <a:lnTo>
                      <a:pt x="11" y="132"/>
                    </a:lnTo>
                    <a:lnTo>
                      <a:pt x="10" y="131"/>
                    </a:lnTo>
                    <a:lnTo>
                      <a:pt x="8" y="131"/>
                    </a:lnTo>
                    <a:lnTo>
                      <a:pt x="6" y="131"/>
                    </a:lnTo>
                    <a:lnTo>
                      <a:pt x="4" y="131"/>
                    </a:lnTo>
                    <a:lnTo>
                      <a:pt x="2" y="131"/>
                    </a:lnTo>
                    <a:lnTo>
                      <a:pt x="0" y="131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2" name="Freeform 465"/>
              <p:cNvSpPr>
                <a:spLocks/>
              </p:cNvSpPr>
              <p:nvPr/>
            </p:nvSpPr>
            <p:spPr bwMode="auto">
              <a:xfrm>
                <a:off x="1750" y="2957"/>
                <a:ext cx="307" cy="230"/>
              </a:xfrm>
              <a:custGeom>
                <a:avLst/>
                <a:gdLst>
                  <a:gd name="T0" fmla="*/ 1 w 474"/>
                  <a:gd name="T1" fmla="*/ 1 h 372"/>
                  <a:gd name="T2" fmla="*/ 1 w 474"/>
                  <a:gd name="T3" fmla="*/ 1 h 372"/>
                  <a:gd name="T4" fmla="*/ 1 w 474"/>
                  <a:gd name="T5" fmla="*/ 1 h 372"/>
                  <a:gd name="T6" fmla="*/ 2 w 474"/>
                  <a:gd name="T7" fmla="*/ 1 h 372"/>
                  <a:gd name="T8" fmla="*/ 2 w 474"/>
                  <a:gd name="T9" fmla="*/ 1 h 372"/>
                  <a:gd name="T10" fmla="*/ 2 w 474"/>
                  <a:gd name="T11" fmla="*/ 1 h 372"/>
                  <a:gd name="T12" fmla="*/ 2 w 474"/>
                  <a:gd name="T13" fmla="*/ 1 h 372"/>
                  <a:gd name="T14" fmla="*/ 2 w 474"/>
                  <a:gd name="T15" fmla="*/ 1 h 372"/>
                  <a:gd name="T16" fmla="*/ 2 w 474"/>
                  <a:gd name="T17" fmla="*/ 1 h 372"/>
                  <a:gd name="T18" fmla="*/ 2 w 474"/>
                  <a:gd name="T19" fmla="*/ 1 h 372"/>
                  <a:gd name="T20" fmla="*/ 2 w 474"/>
                  <a:gd name="T21" fmla="*/ 1 h 372"/>
                  <a:gd name="T22" fmla="*/ 2 w 474"/>
                  <a:gd name="T23" fmla="*/ 1 h 372"/>
                  <a:gd name="T24" fmla="*/ 2 w 474"/>
                  <a:gd name="T25" fmla="*/ 1 h 372"/>
                  <a:gd name="T26" fmla="*/ 3 w 474"/>
                  <a:gd name="T27" fmla="*/ 1 h 372"/>
                  <a:gd name="T28" fmla="*/ 3 w 474"/>
                  <a:gd name="T29" fmla="*/ 1 h 372"/>
                  <a:gd name="T30" fmla="*/ 2 w 474"/>
                  <a:gd name="T31" fmla="*/ 1 h 372"/>
                  <a:gd name="T32" fmla="*/ 2 w 474"/>
                  <a:gd name="T33" fmla="*/ 1 h 372"/>
                  <a:gd name="T34" fmla="*/ 2 w 474"/>
                  <a:gd name="T35" fmla="*/ 1 h 372"/>
                  <a:gd name="T36" fmla="*/ 2 w 474"/>
                  <a:gd name="T37" fmla="*/ 1 h 372"/>
                  <a:gd name="T38" fmla="*/ 2 w 474"/>
                  <a:gd name="T39" fmla="*/ 1 h 372"/>
                  <a:gd name="T40" fmla="*/ 2 w 474"/>
                  <a:gd name="T41" fmla="*/ 1 h 372"/>
                  <a:gd name="T42" fmla="*/ 2 w 474"/>
                  <a:gd name="T43" fmla="*/ 1 h 372"/>
                  <a:gd name="T44" fmla="*/ 1 w 474"/>
                  <a:gd name="T45" fmla="*/ 1 h 372"/>
                  <a:gd name="T46" fmla="*/ 1 w 474"/>
                  <a:gd name="T47" fmla="*/ 1 h 372"/>
                  <a:gd name="T48" fmla="*/ 1 w 474"/>
                  <a:gd name="T49" fmla="*/ 0 h 372"/>
                  <a:gd name="T50" fmla="*/ 1 w 474"/>
                  <a:gd name="T51" fmla="*/ 1 h 372"/>
                  <a:gd name="T52" fmla="*/ 1 w 474"/>
                  <a:gd name="T53" fmla="*/ 1 h 372"/>
                  <a:gd name="T54" fmla="*/ 1 w 474"/>
                  <a:gd name="T55" fmla="*/ 1 h 372"/>
                  <a:gd name="T56" fmla="*/ 1 w 474"/>
                  <a:gd name="T57" fmla="*/ 1 h 372"/>
                  <a:gd name="T58" fmla="*/ 1 w 474"/>
                  <a:gd name="T59" fmla="*/ 1 h 372"/>
                  <a:gd name="T60" fmla="*/ 0 w 474"/>
                  <a:gd name="T61" fmla="*/ 1 h 372"/>
                  <a:gd name="T62" fmla="*/ 1 w 474"/>
                  <a:gd name="T63" fmla="*/ 1 h 3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74"/>
                  <a:gd name="T97" fmla="*/ 0 h 372"/>
                  <a:gd name="T98" fmla="*/ 474 w 474"/>
                  <a:gd name="T99" fmla="*/ 372 h 37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74" h="372">
                    <a:moveTo>
                      <a:pt x="56" y="372"/>
                    </a:moveTo>
                    <a:lnTo>
                      <a:pt x="131" y="328"/>
                    </a:lnTo>
                    <a:lnTo>
                      <a:pt x="273" y="364"/>
                    </a:lnTo>
                    <a:lnTo>
                      <a:pt x="300" y="318"/>
                    </a:lnTo>
                    <a:lnTo>
                      <a:pt x="334" y="347"/>
                    </a:lnTo>
                    <a:lnTo>
                      <a:pt x="353" y="318"/>
                    </a:lnTo>
                    <a:lnTo>
                      <a:pt x="374" y="318"/>
                    </a:lnTo>
                    <a:lnTo>
                      <a:pt x="394" y="314"/>
                    </a:lnTo>
                    <a:lnTo>
                      <a:pt x="415" y="303"/>
                    </a:lnTo>
                    <a:lnTo>
                      <a:pt x="415" y="287"/>
                    </a:lnTo>
                    <a:lnTo>
                      <a:pt x="405" y="270"/>
                    </a:lnTo>
                    <a:lnTo>
                      <a:pt x="397" y="266"/>
                    </a:lnTo>
                    <a:lnTo>
                      <a:pt x="403" y="243"/>
                    </a:lnTo>
                    <a:lnTo>
                      <a:pt x="449" y="243"/>
                    </a:lnTo>
                    <a:lnTo>
                      <a:pt x="474" y="178"/>
                    </a:lnTo>
                    <a:lnTo>
                      <a:pt x="405" y="157"/>
                    </a:lnTo>
                    <a:lnTo>
                      <a:pt x="399" y="161"/>
                    </a:lnTo>
                    <a:lnTo>
                      <a:pt x="399" y="167"/>
                    </a:lnTo>
                    <a:lnTo>
                      <a:pt x="390" y="174"/>
                    </a:lnTo>
                    <a:lnTo>
                      <a:pt x="384" y="180"/>
                    </a:lnTo>
                    <a:lnTo>
                      <a:pt x="346" y="140"/>
                    </a:lnTo>
                    <a:lnTo>
                      <a:pt x="294" y="119"/>
                    </a:lnTo>
                    <a:lnTo>
                      <a:pt x="163" y="65"/>
                    </a:lnTo>
                    <a:lnTo>
                      <a:pt x="181" y="19"/>
                    </a:lnTo>
                    <a:lnTo>
                      <a:pt x="144" y="0"/>
                    </a:lnTo>
                    <a:lnTo>
                      <a:pt x="127" y="48"/>
                    </a:lnTo>
                    <a:lnTo>
                      <a:pt x="87" y="51"/>
                    </a:lnTo>
                    <a:lnTo>
                      <a:pt x="79" y="99"/>
                    </a:lnTo>
                    <a:lnTo>
                      <a:pt x="88" y="197"/>
                    </a:lnTo>
                    <a:lnTo>
                      <a:pt x="60" y="236"/>
                    </a:lnTo>
                    <a:lnTo>
                      <a:pt x="0" y="238"/>
                    </a:lnTo>
                    <a:lnTo>
                      <a:pt x="56" y="3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3" name="Freeform 466"/>
              <p:cNvSpPr>
                <a:spLocks/>
              </p:cNvSpPr>
              <p:nvPr/>
            </p:nvSpPr>
            <p:spPr bwMode="auto">
              <a:xfrm>
                <a:off x="1750" y="2957"/>
                <a:ext cx="307" cy="230"/>
              </a:xfrm>
              <a:custGeom>
                <a:avLst/>
                <a:gdLst>
                  <a:gd name="T0" fmla="*/ 1 w 474"/>
                  <a:gd name="T1" fmla="*/ 1 h 372"/>
                  <a:gd name="T2" fmla="*/ 1 w 474"/>
                  <a:gd name="T3" fmla="*/ 1 h 372"/>
                  <a:gd name="T4" fmla="*/ 1 w 474"/>
                  <a:gd name="T5" fmla="*/ 1 h 372"/>
                  <a:gd name="T6" fmla="*/ 2 w 474"/>
                  <a:gd name="T7" fmla="*/ 1 h 372"/>
                  <a:gd name="T8" fmla="*/ 2 w 474"/>
                  <a:gd name="T9" fmla="*/ 1 h 372"/>
                  <a:gd name="T10" fmla="*/ 2 w 474"/>
                  <a:gd name="T11" fmla="*/ 1 h 372"/>
                  <a:gd name="T12" fmla="*/ 2 w 474"/>
                  <a:gd name="T13" fmla="*/ 1 h 372"/>
                  <a:gd name="T14" fmla="*/ 2 w 474"/>
                  <a:gd name="T15" fmla="*/ 1 h 372"/>
                  <a:gd name="T16" fmla="*/ 2 w 474"/>
                  <a:gd name="T17" fmla="*/ 1 h 372"/>
                  <a:gd name="T18" fmla="*/ 2 w 474"/>
                  <a:gd name="T19" fmla="*/ 1 h 372"/>
                  <a:gd name="T20" fmla="*/ 2 w 474"/>
                  <a:gd name="T21" fmla="*/ 1 h 372"/>
                  <a:gd name="T22" fmla="*/ 2 w 474"/>
                  <a:gd name="T23" fmla="*/ 1 h 372"/>
                  <a:gd name="T24" fmla="*/ 2 w 474"/>
                  <a:gd name="T25" fmla="*/ 1 h 372"/>
                  <a:gd name="T26" fmla="*/ 3 w 474"/>
                  <a:gd name="T27" fmla="*/ 1 h 372"/>
                  <a:gd name="T28" fmla="*/ 3 w 474"/>
                  <a:gd name="T29" fmla="*/ 1 h 372"/>
                  <a:gd name="T30" fmla="*/ 2 w 474"/>
                  <a:gd name="T31" fmla="*/ 1 h 372"/>
                  <a:gd name="T32" fmla="*/ 2 w 474"/>
                  <a:gd name="T33" fmla="*/ 1 h 372"/>
                  <a:gd name="T34" fmla="*/ 2 w 474"/>
                  <a:gd name="T35" fmla="*/ 1 h 372"/>
                  <a:gd name="T36" fmla="*/ 2 w 474"/>
                  <a:gd name="T37" fmla="*/ 1 h 372"/>
                  <a:gd name="T38" fmla="*/ 2 w 474"/>
                  <a:gd name="T39" fmla="*/ 1 h 372"/>
                  <a:gd name="T40" fmla="*/ 2 w 474"/>
                  <a:gd name="T41" fmla="*/ 1 h 372"/>
                  <a:gd name="T42" fmla="*/ 2 w 474"/>
                  <a:gd name="T43" fmla="*/ 1 h 372"/>
                  <a:gd name="T44" fmla="*/ 1 w 474"/>
                  <a:gd name="T45" fmla="*/ 1 h 372"/>
                  <a:gd name="T46" fmla="*/ 1 w 474"/>
                  <a:gd name="T47" fmla="*/ 1 h 372"/>
                  <a:gd name="T48" fmla="*/ 1 w 474"/>
                  <a:gd name="T49" fmla="*/ 0 h 372"/>
                  <a:gd name="T50" fmla="*/ 1 w 474"/>
                  <a:gd name="T51" fmla="*/ 1 h 372"/>
                  <a:gd name="T52" fmla="*/ 1 w 474"/>
                  <a:gd name="T53" fmla="*/ 1 h 372"/>
                  <a:gd name="T54" fmla="*/ 1 w 474"/>
                  <a:gd name="T55" fmla="*/ 1 h 372"/>
                  <a:gd name="T56" fmla="*/ 1 w 474"/>
                  <a:gd name="T57" fmla="*/ 1 h 372"/>
                  <a:gd name="T58" fmla="*/ 1 w 474"/>
                  <a:gd name="T59" fmla="*/ 1 h 372"/>
                  <a:gd name="T60" fmla="*/ 0 w 474"/>
                  <a:gd name="T61" fmla="*/ 1 h 372"/>
                  <a:gd name="T62" fmla="*/ 1 w 474"/>
                  <a:gd name="T63" fmla="*/ 1 h 3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74"/>
                  <a:gd name="T97" fmla="*/ 0 h 372"/>
                  <a:gd name="T98" fmla="*/ 474 w 474"/>
                  <a:gd name="T99" fmla="*/ 372 h 37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74" h="372">
                    <a:moveTo>
                      <a:pt x="56" y="372"/>
                    </a:moveTo>
                    <a:lnTo>
                      <a:pt x="131" y="328"/>
                    </a:lnTo>
                    <a:lnTo>
                      <a:pt x="273" y="364"/>
                    </a:lnTo>
                    <a:lnTo>
                      <a:pt x="300" y="318"/>
                    </a:lnTo>
                    <a:lnTo>
                      <a:pt x="334" y="347"/>
                    </a:lnTo>
                    <a:lnTo>
                      <a:pt x="353" y="318"/>
                    </a:lnTo>
                    <a:lnTo>
                      <a:pt x="374" y="318"/>
                    </a:lnTo>
                    <a:lnTo>
                      <a:pt x="394" y="314"/>
                    </a:lnTo>
                    <a:lnTo>
                      <a:pt x="415" y="303"/>
                    </a:lnTo>
                    <a:lnTo>
                      <a:pt x="415" y="287"/>
                    </a:lnTo>
                    <a:lnTo>
                      <a:pt x="405" y="270"/>
                    </a:lnTo>
                    <a:lnTo>
                      <a:pt x="397" y="266"/>
                    </a:lnTo>
                    <a:lnTo>
                      <a:pt x="403" y="243"/>
                    </a:lnTo>
                    <a:lnTo>
                      <a:pt x="449" y="243"/>
                    </a:lnTo>
                    <a:lnTo>
                      <a:pt x="474" y="178"/>
                    </a:lnTo>
                    <a:lnTo>
                      <a:pt x="405" y="157"/>
                    </a:lnTo>
                    <a:lnTo>
                      <a:pt x="399" y="161"/>
                    </a:lnTo>
                    <a:lnTo>
                      <a:pt x="399" y="167"/>
                    </a:lnTo>
                    <a:lnTo>
                      <a:pt x="390" y="174"/>
                    </a:lnTo>
                    <a:lnTo>
                      <a:pt x="384" y="180"/>
                    </a:lnTo>
                    <a:lnTo>
                      <a:pt x="346" y="140"/>
                    </a:lnTo>
                    <a:lnTo>
                      <a:pt x="294" y="119"/>
                    </a:lnTo>
                    <a:lnTo>
                      <a:pt x="163" y="65"/>
                    </a:lnTo>
                    <a:lnTo>
                      <a:pt x="181" y="19"/>
                    </a:lnTo>
                    <a:lnTo>
                      <a:pt x="144" y="0"/>
                    </a:lnTo>
                    <a:lnTo>
                      <a:pt x="127" y="48"/>
                    </a:lnTo>
                    <a:lnTo>
                      <a:pt x="87" y="51"/>
                    </a:lnTo>
                    <a:lnTo>
                      <a:pt x="79" y="99"/>
                    </a:lnTo>
                    <a:lnTo>
                      <a:pt x="88" y="197"/>
                    </a:lnTo>
                    <a:lnTo>
                      <a:pt x="60" y="236"/>
                    </a:lnTo>
                    <a:lnTo>
                      <a:pt x="0" y="238"/>
                    </a:lnTo>
                    <a:lnTo>
                      <a:pt x="56" y="372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4" name="Freeform 467"/>
              <p:cNvSpPr>
                <a:spLocks/>
              </p:cNvSpPr>
              <p:nvPr/>
            </p:nvSpPr>
            <p:spPr bwMode="auto">
              <a:xfrm>
                <a:off x="1773" y="2757"/>
                <a:ext cx="252" cy="273"/>
              </a:xfrm>
              <a:custGeom>
                <a:avLst/>
                <a:gdLst>
                  <a:gd name="T0" fmla="*/ 0 w 391"/>
                  <a:gd name="T1" fmla="*/ 1 h 442"/>
                  <a:gd name="T2" fmla="*/ 1 w 391"/>
                  <a:gd name="T3" fmla="*/ 1 h 442"/>
                  <a:gd name="T4" fmla="*/ 1 w 391"/>
                  <a:gd name="T5" fmla="*/ 1 h 442"/>
                  <a:gd name="T6" fmla="*/ 2 w 391"/>
                  <a:gd name="T7" fmla="*/ 1 h 442"/>
                  <a:gd name="T8" fmla="*/ 2 w 391"/>
                  <a:gd name="T9" fmla="*/ 0 h 442"/>
                  <a:gd name="T10" fmla="*/ 2 w 391"/>
                  <a:gd name="T11" fmla="*/ 1 h 442"/>
                  <a:gd name="T12" fmla="*/ 2 w 391"/>
                  <a:gd name="T13" fmla="*/ 1 h 442"/>
                  <a:gd name="T14" fmla="*/ 2 w 391"/>
                  <a:gd name="T15" fmla="*/ 1 h 442"/>
                  <a:gd name="T16" fmla="*/ 2 w 391"/>
                  <a:gd name="T17" fmla="*/ 1 h 442"/>
                  <a:gd name="T18" fmla="*/ 2 w 391"/>
                  <a:gd name="T19" fmla="*/ 1 h 442"/>
                  <a:gd name="T20" fmla="*/ 1 w 391"/>
                  <a:gd name="T21" fmla="*/ 1 h 442"/>
                  <a:gd name="T22" fmla="*/ 1 w 391"/>
                  <a:gd name="T23" fmla="*/ 1 h 442"/>
                  <a:gd name="T24" fmla="*/ 1 w 391"/>
                  <a:gd name="T25" fmla="*/ 1 h 442"/>
                  <a:gd name="T26" fmla="*/ 1 w 391"/>
                  <a:gd name="T27" fmla="*/ 1 h 442"/>
                  <a:gd name="T28" fmla="*/ 1 w 391"/>
                  <a:gd name="T29" fmla="*/ 1 h 442"/>
                  <a:gd name="T30" fmla="*/ 1 w 391"/>
                  <a:gd name="T31" fmla="*/ 1 h 442"/>
                  <a:gd name="T32" fmla="*/ 1 w 391"/>
                  <a:gd name="T33" fmla="*/ 1 h 442"/>
                  <a:gd name="T34" fmla="*/ 1 w 391"/>
                  <a:gd name="T35" fmla="*/ 1 h 442"/>
                  <a:gd name="T36" fmla="*/ 0 w 391"/>
                  <a:gd name="T37" fmla="*/ 1 h 44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91"/>
                  <a:gd name="T58" fmla="*/ 0 h 442"/>
                  <a:gd name="T59" fmla="*/ 391 w 391"/>
                  <a:gd name="T60" fmla="*/ 442 h 44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91" h="442">
                    <a:moveTo>
                      <a:pt x="0" y="217"/>
                    </a:moveTo>
                    <a:lnTo>
                      <a:pt x="55" y="102"/>
                    </a:lnTo>
                    <a:lnTo>
                      <a:pt x="224" y="110"/>
                    </a:lnTo>
                    <a:lnTo>
                      <a:pt x="291" y="81"/>
                    </a:lnTo>
                    <a:lnTo>
                      <a:pt x="347" y="0"/>
                    </a:lnTo>
                    <a:lnTo>
                      <a:pt x="374" y="6"/>
                    </a:lnTo>
                    <a:lnTo>
                      <a:pt x="382" y="83"/>
                    </a:lnTo>
                    <a:lnTo>
                      <a:pt x="391" y="167"/>
                    </a:lnTo>
                    <a:lnTo>
                      <a:pt x="289" y="221"/>
                    </a:lnTo>
                    <a:lnTo>
                      <a:pt x="284" y="223"/>
                    </a:lnTo>
                    <a:lnTo>
                      <a:pt x="276" y="223"/>
                    </a:lnTo>
                    <a:lnTo>
                      <a:pt x="272" y="223"/>
                    </a:lnTo>
                    <a:lnTo>
                      <a:pt x="257" y="442"/>
                    </a:lnTo>
                    <a:lnTo>
                      <a:pt x="126" y="388"/>
                    </a:lnTo>
                    <a:lnTo>
                      <a:pt x="144" y="342"/>
                    </a:lnTo>
                    <a:lnTo>
                      <a:pt x="107" y="323"/>
                    </a:lnTo>
                    <a:lnTo>
                      <a:pt x="117" y="296"/>
                    </a:lnTo>
                    <a:lnTo>
                      <a:pt x="103" y="230"/>
                    </a:lnTo>
                    <a:lnTo>
                      <a:pt x="0" y="2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5" name="Freeform 468"/>
              <p:cNvSpPr>
                <a:spLocks/>
              </p:cNvSpPr>
              <p:nvPr/>
            </p:nvSpPr>
            <p:spPr bwMode="auto">
              <a:xfrm>
                <a:off x="1773" y="2757"/>
                <a:ext cx="252" cy="273"/>
              </a:xfrm>
              <a:custGeom>
                <a:avLst/>
                <a:gdLst>
                  <a:gd name="T0" fmla="*/ 0 w 391"/>
                  <a:gd name="T1" fmla="*/ 1 h 442"/>
                  <a:gd name="T2" fmla="*/ 1 w 391"/>
                  <a:gd name="T3" fmla="*/ 1 h 442"/>
                  <a:gd name="T4" fmla="*/ 1 w 391"/>
                  <a:gd name="T5" fmla="*/ 1 h 442"/>
                  <a:gd name="T6" fmla="*/ 2 w 391"/>
                  <a:gd name="T7" fmla="*/ 1 h 442"/>
                  <a:gd name="T8" fmla="*/ 2 w 391"/>
                  <a:gd name="T9" fmla="*/ 0 h 442"/>
                  <a:gd name="T10" fmla="*/ 2 w 391"/>
                  <a:gd name="T11" fmla="*/ 1 h 442"/>
                  <a:gd name="T12" fmla="*/ 2 w 391"/>
                  <a:gd name="T13" fmla="*/ 1 h 442"/>
                  <a:gd name="T14" fmla="*/ 2 w 391"/>
                  <a:gd name="T15" fmla="*/ 1 h 442"/>
                  <a:gd name="T16" fmla="*/ 2 w 391"/>
                  <a:gd name="T17" fmla="*/ 1 h 442"/>
                  <a:gd name="T18" fmla="*/ 2 w 391"/>
                  <a:gd name="T19" fmla="*/ 1 h 442"/>
                  <a:gd name="T20" fmla="*/ 1 w 391"/>
                  <a:gd name="T21" fmla="*/ 1 h 442"/>
                  <a:gd name="T22" fmla="*/ 1 w 391"/>
                  <a:gd name="T23" fmla="*/ 1 h 442"/>
                  <a:gd name="T24" fmla="*/ 1 w 391"/>
                  <a:gd name="T25" fmla="*/ 1 h 442"/>
                  <a:gd name="T26" fmla="*/ 1 w 391"/>
                  <a:gd name="T27" fmla="*/ 1 h 442"/>
                  <a:gd name="T28" fmla="*/ 1 w 391"/>
                  <a:gd name="T29" fmla="*/ 1 h 442"/>
                  <a:gd name="T30" fmla="*/ 1 w 391"/>
                  <a:gd name="T31" fmla="*/ 1 h 442"/>
                  <a:gd name="T32" fmla="*/ 1 w 391"/>
                  <a:gd name="T33" fmla="*/ 1 h 442"/>
                  <a:gd name="T34" fmla="*/ 1 w 391"/>
                  <a:gd name="T35" fmla="*/ 1 h 442"/>
                  <a:gd name="T36" fmla="*/ 0 w 391"/>
                  <a:gd name="T37" fmla="*/ 1 h 44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91"/>
                  <a:gd name="T58" fmla="*/ 0 h 442"/>
                  <a:gd name="T59" fmla="*/ 391 w 391"/>
                  <a:gd name="T60" fmla="*/ 442 h 44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91" h="442">
                    <a:moveTo>
                      <a:pt x="0" y="217"/>
                    </a:moveTo>
                    <a:lnTo>
                      <a:pt x="55" y="102"/>
                    </a:lnTo>
                    <a:lnTo>
                      <a:pt x="224" y="110"/>
                    </a:lnTo>
                    <a:lnTo>
                      <a:pt x="291" y="81"/>
                    </a:lnTo>
                    <a:lnTo>
                      <a:pt x="347" y="0"/>
                    </a:lnTo>
                    <a:lnTo>
                      <a:pt x="374" y="6"/>
                    </a:lnTo>
                    <a:lnTo>
                      <a:pt x="382" y="83"/>
                    </a:lnTo>
                    <a:lnTo>
                      <a:pt x="391" y="167"/>
                    </a:lnTo>
                    <a:lnTo>
                      <a:pt x="289" y="221"/>
                    </a:lnTo>
                    <a:lnTo>
                      <a:pt x="284" y="223"/>
                    </a:lnTo>
                    <a:lnTo>
                      <a:pt x="276" y="223"/>
                    </a:lnTo>
                    <a:lnTo>
                      <a:pt x="272" y="223"/>
                    </a:lnTo>
                    <a:lnTo>
                      <a:pt x="257" y="442"/>
                    </a:lnTo>
                    <a:lnTo>
                      <a:pt x="126" y="388"/>
                    </a:lnTo>
                    <a:lnTo>
                      <a:pt x="144" y="342"/>
                    </a:lnTo>
                    <a:lnTo>
                      <a:pt x="107" y="323"/>
                    </a:lnTo>
                    <a:lnTo>
                      <a:pt x="117" y="296"/>
                    </a:lnTo>
                    <a:lnTo>
                      <a:pt x="103" y="230"/>
                    </a:lnTo>
                    <a:lnTo>
                      <a:pt x="0" y="217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6" name="Freeform 469"/>
              <p:cNvSpPr>
                <a:spLocks/>
              </p:cNvSpPr>
              <p:nvPr/>
            </p:nvSpPr>
            <p:spPr bwMode="auto">
              <a:xfrm>
                <a:off x="1940" y="2858"/>
                <a:ext cx="201" cy="210"/>
              </a:xfrm>
              <a:custGeom>
                <a:avLst/>
                <a:gdLst>
                  <a:gd name="T0" fmla="*/ 0 w 309"/>
                  <a:gd name="T1" fmla="*/ 1 h 342"/>
                  <a:gd name="T2" fmla="*/ 1 w 309"/>
                  <a:gd name="T3" fmla="*/ 1 h 342"/>
                  <a:gd name="T4" fmla="*/ 1 w 309"/>
                  <a:gd name="T5" fmla="*/ 1 h 342"/>
                  <a:gd name="T6" fmla="*/ 1 w 309"/>
                  <a:gd name="T7" fmla="*/ 1 h 342"/>
                  <a:gd name="T8" fmla="*/ 1 w 309"/>
                  <a:gd name="T9" fmla="*/ 1 h 342"/>
                  <a:gd name="T10" fmla="*/ 1 w 309"/>
                  <a:gd name="T11" fmla="*/ 1 h 342"/>
                  <a:gd name="T12" fmla="*/ 2 w 309"/>
                  <a:gd name="T13" fmla="*/ 0 h 342"/>
                  <a:gd name="T14" fmla="*/ 1 w 309"/>
                  <a:gd name="T15" fmla="*/ 1 h 342"/>
                  <a:gd name="T16" fmla="*/ 2 w 309"/>
                  <a:gd name="T17" fmla="*/ 1 h 342"/>
                  <a:gd name="T18" fmla="*/ 2 w 309"/>
                  <a:gd name="T19" fmla="*/ 1 h 342"/>
                  <a:gd name="T20" fmla="*/ 2 w 309"/>
                  <a:gd name="T21" fmla="*/ 1 h 342"/>
                  <a:gd name="T22" fmla="*/ 1 w 309"/>
                  <a:gd name="T23" fmla="*/ 1 h 342"/>
                  <a:gd name="T24" fmla="*/ 1 w 309"/>
                  <a:gd name="T25" fmla="*/ 1 h 342"/>
                  <a:gd name="T26" fmla="*/ 1 w 309"/>
                  <a:gd name="T27" fmla="*/ 1 h 342"/>
                  <a:gd name="T28" fmla="*/ 1 w 309"/>
                  <a:gd name="T29" fmla="*/ 1 h 342"/>
                  <a:gd name="T30" fmla="*/ 1 w 309"/>
                  <a:gd name="T31" fmla="*/ 1 h 342"/>
                  <a:gd name="T32" fmla="*/ 1 w 309"/>
                  <a:gd name="T33" fmla="*/ 1 h 342"/>
                  <a:gd name="T34" fmla="*/ 1 w 309"/>
                  <a:gd name="T35" fmla="*/ 1 h 342"/>
                  <a:gd name="T36" fmla="*/ 0 w 309"/>
                  <a:gd name="T37" fmla="*/ 1 h 34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9"/>
                  <a:gd name="T58" fmla="*/ 0 h 342"/>
                  <a:gd name="T59" fmla="*/ 309 w 309"/>
                  <a:gd name="T60" fmla="*/ 342 h 34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9" h="342">
                    <a:moveTo>
                      <a:pt x="0" y="281"/>
                    </a:moveTo>
                    <a:lnTo>
                      <a:pt x="15" y="62"/>
                    </a:lnTo>
                    <a:lnTo>
                      <a:pt x="19" y="62"/>
                    </a:lnTo>
                    <a:lnTo>
                      <a:pt x="27" y="62"/>
                    </a:lnTo>
                    <a:lnTo>
                      <a:pt x="32" y="60"/>
                    </a:lnTo>
                    <a:lnTo>
                      <a:pt x="136" y="6"/>
                    </a:lnTo>
                    <a:lnTo>
                      <a:pt x="282" y="0"/>
                    </a:lnTo>
                    <a:lnTo>
                      <a:pt x="270" y="152"/>
                    </a:lnTo>
                    <a:lnTo>
                      <a:pt x="309" y="267"/>
                    </a:lnTo>
                    <a:lnTo>
                      <a:pt x="272" y="263"/>
                    </a:lnTo>
                    <a:lnTo>
                      <a:pt x="282" y="284"/>
                    </a:lnTo>
                    <a:lnTo>
                      <a:pt x="180" y="340"/>
                    </a:lnTo>
                    <a:lnTo>
                      <a:pt x="111" y="319"/>
                    </a:lnTo>
                    <a:lnTo>
                      <a:pt x="105" y="323"/>
                    </a:lnTo>
                    <a:lnTo>
                      <a:pt x="105" y="329"/>
                    </a:lnTo>
                    <a:lnTo>
                      <a:pt x="96" y="336"/>
                    </a:lnTo>
                    <a:lnTo>
                      <a:pt x="90" y="342"/>
                    </a:lnTo>
                    <a:lnTo>
                      <a:pt x="52" y="302"/>
                    </a:lnTo>
                    <a:lnTo>
                      <a:pt x="0" y="28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7" name="Freeform 470"/>
              <p:cNvSpPr>
                <a:spLocks/>
              </p:cNvSpPr>
              <p:nvPr/>
            </p:nvSpPr>
            <p:spPr bwMode="auto">
              <a:xfrm>
                <a:off x="1940" y="2858"/>
                <a:ext cx="201" cy="210"/>
              </a:xfrm>
              <a:custGeom>
                <a:avLst/>
                <a:gdLst>
                  <a:gd name="T0" fmla="*/ 0 w 309"/>
                  <a:gd name="T1" fmla="*/ 1 h 342"/>
                  <a:gd name="T2" fmla="*/ 1 w 309"/>
                  <a:gd name="T3" fmla="*/ 1 h 342"/>
                  <a:gd name="T4" fmla="*/ 1 w 309"/>
                  <a:gd name="T5" fmla="*/ 1 h 342"/>
                  <a:gd name="T6" fmla="*/ 1 w 309"/>
                  <a:gd name="T7" fmla="*/ 1 h 342"/>
                  <a:gd name="T8" fmla="*/ 1 w 309"/>
                  <a:gd name="T9" fmla="*/ 1 h 342"/>
                  <a:gd name="T10" fmla="*/ 1 w 309"/>
                  <a:gd name="T11" fmla="*/ 1 h 342"/>
                  <a:gd name="T12" fmla="*/ 2 w 309"/>
                  <a:gd name="T13" fmla="*/ 0 h 342"/>
                  <a:gd name="T14" fmla="*/ 1 w 309"/>
                  <a:gd name="T15" fmla="*/ 1 h 342"/>
                  <a:gd name="T16" fmla="*/ 2 w 309"/>
                  <a:gd name="T17" fmla="*/ 1 h 342"/>
                  <a:gd name="T18" fmla="*/ 2 w 309"/>
                  <a:gd name="T19" fmla="*/ 1 h 342"/>
                  <a:gd name="T20" fmla="*/ 2 w 309"/>
                  <a:gd name="T21" fmla="*/ 1 h 342"/>
                  <a:gd name="T22" fmla="*/ 1 w 309"/>
                  <a:gd name="T23" fmla="*/ 1 h 342"/>
                  <a:gd name="T24" fmla="*/ 1 w 309"/>
                  <a:gd name="T25" fmla="*/ 1 h 342"/>
                  <a:gd name="T26" fmla="*/ 1 w 309"/>
                  <a:gd name="T27" fmla="*/ 1 h 342"/>
                  <a:gd name="T28" fmla="*/ 1 w 309"/>
                  <a:gd name="T29" fmla="*/ 1 h 342"/>
                  <a:gd name="T30" fmla="*/ 1 w 309"/>
                  <a:gd name="T31" fmla="*/ 1 h 342"/>
                  <a:gd name="T32" fmla="*/ 1 w 309"/>
                  <a:gd name="T33" fmla="*/ 1 h 342"/>
                  <a:gd name="T34" fmla="*/ 1 w 309"/>
                  <a:gd name="T35" fmla="*/ 1 h 342"/>
                  <a:gd name="T36" fmla="*/ 0 w 309"/>
                  <a:gd name="T37" fmla="*/ 1 h 34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9"/>
                  <a:gd name="T58" fmla="*/ 0 h 342"/>
                  <a:gd name="T59" fmla="*/ 309 w 309"/>
                  <a:gd name="T60" fmla="*/ 342 h 34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9" h="342">
                    <a:moveTo>
                      <a:pt x="0" y="281"/>
                    </a:moveTo>
                    <a:lnTo>
                      <a:pt x="15" y="62"/>
                    </a:lnTo>
                    <a:lnTo>
                      <a:pt x="19" y="62"/>
                    </a:lnTo>
                    <a:lnTo>
                      <a:pt x="27" y="62"/>
                    </a:lnTo>
                    <a:lnTo>
                      <a:pt x="32" y="60"/>
                    </a:lnTo>
                    <a:lnTo>
                      <a:pt x="136" y="6"/>
                    </a:lnTo>
                    <a:lnTo>
                      <a:pt x="282" y="0"/>
                    </a:lnTo>
                    <a:lnTo>
                      <a:pt x="270" y="152"/>
                    </a:lnTo>
                    <a:lnTo>
                      <a:pt x="309" y="267"/>
                    </a:lnTo>
                    <a:lnTo>
                      <a:pt x="272" y="263"/>
                    </a:lnTo>
                    <a:lnTo>
                      <a:pt x="282" y="284"/>
                    </a:lnTo>
                    <a:lnTo>
                      <a:pt x="180" y="340"/>
                    </a:lnTo>
                    <a:lnTo>
                      <a:pt x="111" y="319"/>
                    </a:lnTo>
                    <a:lnTo>
                      <a:pt x="105" y="323"/>
                    </a:lnTo>
                    <a:lnTo>
                      <a:pt x="105" y="329"/>
                    </a:lnTo>
                    <a:lnTo>
                      <a:pt x="96" y="336"/>
                    </a:lnTo>
                    <a:lnTo>
                      <a:pt x="90" y="342"/>
                    </a:lnTo>
                    <a:lnTo>
                      <a:pt x="52" y="302"/>
                    </a:lnTo>
                    <a:lnTo>
                      <a:pt x="0" y="281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8" name="Freeform 471"/>
              <p:cNvSpPr>
                <a:spLocks/>
              </p:cNvSpPr>
              <p:nvPr/>
            </p:nvSpPr>
            <p:spPr bwMode="auto">
              <a:xfrm>
                <a:off x="2040" y="3105"/>
                <a:ext cx="57" cy="27"/>
              </a:xfrm>
              <a:custGeom>
                <a:avLst/>
                <a:gdLst>
                  <a:gd name="T0" fmla="*/ 0 w 87"/>
                  <a:gd name="T1" fmla="*/ 0 h 41"/>
                  <a:gd name="T2" fmla="*/ 1 w 87"/>
                  <a:gd name="T3" fmla="*/ 1 h 41"/>
                  <a:gd name="T4" fmla="*/ 1 w 87"/>
                  <a:gd name="T5" fmla="*/ 1 h 41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41"/>
                  <a:gd name="T11" fmla="*/ 87 w 87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41">
                    <a:moveTo>
                      <a:pt x="0" y="0"/>
                    </a:moveTo>
                    <a:lnTo>
                      <a:pt x="48" y="39"/>
                    </a:lnTo>
                    <a:lnTo>
                      <a:pt x="87" y="4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9" name="Line 472"/>
              <p:cNvSpPr>
                <a:spLocks noChangeShapeType="1"/>
              </p:cNvSpPr>
              <p:nvPr/>
            </p:nvSpPr>
            <p:spPr bwMode="auto">
              <a:xfrm flipV="1">
                <a:off x="2040" y="3067"/>
                <a:ext cx="17" cy="38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0" name="Line 473"/>
              <p:cNvSpPr>
                <a:spLocks noChangeShapeType="1"/>
              </p:cNvSpPr>
              <p:nvPr/>
            </p:nvSpPr>
            <p:spPr bwMode="auto">
              <a:xfrm>
                <a:off x="2141" y="3023"/>
                <a:ext cx="77" cy="5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1" name="Freeform 474"/>
              <p:cNvSpPr>
                <a:spLocks/>
              </p:cNvSpPr>
              <p:nvPr/>
            </p:nvSpPr>
            <p:spPr bwMode="auto">
              <a:xfrm>
                <a:off x="2176" y="3028"/>
                <a:ext cx="238" cy="139"/>
              </a:xfrm>
              <a:custGeom>
                <a:avLst/>
                <a:gdLst>
                  <a:gd name="T0" fmla="*/ 1 w 369"/>
                  <a:gd name="T1" fmla="*/ 0 h 228"/>
                  <a:gd name="T2" fmla="*/ 1 w 369"/>
                  <a:gd name="T3" fmla="*/ 1 h 228"/>
                  <a:gd name="T4" fmla="*/ 1 w 369"/>
                  <a:gd name="T5" fmla="*/ 1 h 228"/>
                  <a:gd name="T6" fmla="*/ 1 w 369"/>
                  <a:gd name="T7" fmla="*/ 1 h 228"/>
                  <a:gd name="T8" fmla="*/ 1 w 369"/>
                  <a:gd name="T9" fmla="*/ 1 h 228"/>
                  <a:gd name="T10" fmla="*/ 1 w 369"/>
                  <a:gd name="T11" fmla="*/ 1 h 228"/>
                  <a:gd name="T12" fmla="*/ 2 w 369"/>
                  <a:gd name="T13" fmla="*/ 1 h 228"/>
                  <a:gd name="T14" fmla="*/ 2 w 369"/>
                  <a:gd name="T15" fmla="*/ 1 h 228"/>
                  <a:gd name="T16" fmla="*/ 2 w 369"/>
                  <a:gd name="T17" fmla="*/ 1 h 228"/>
                  <a:gd name="T18" fmla="*/ 1 w 369"/>
                  <a:gd name="T19" fmla="*/ 1 h 228"/>
                  <a:gd name="T20" fmla="*/ 1 w 369"/>
                  <a:gd name="T21" fmla="*/ 1 h 228"/>
                  <a:gd name="T22" fmla="*/ 1 w 369"/>
                  <a:gd name="T23" fmla="*/ 1 h 228"/>
                  <a:gd name="T24" fmla="*/ 1 w 369"/>
                  <a:gd name="T25" fmla="*/ 1 h 228"/>
                  <a:gd name="T26" fmla="*/ 1 w 369"/>
                  <a:gd name="T27" fmla="*/ 1 h 228"/>
                  <a:gd name="T28" fmla="*/ 1 w 369"/>
                  <a:gd name="T29" fmla="*/ 1 h 228"/>
                  <a:gd name="T30" fmla="*/ 0 w 369"/>
                  <a:gd name="T31" fmla="*/ 1 h 22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9"/>
                  <a:gd name="T49" fmla="*/ 0 h 228"/>
                  <a:gd name="T50" fmla="*/ 369 w 369"/>
                  <a:gd name="T51" fmla="*/ 228 h 22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9" h="228">
                    <a:moveTo>
                      <a:pt x="66" y="0"/>
                    </a:moveTo>
                    <a:lnTo>
                      <a:pt x="66" y="84"/>
                    </a:lnTo>
                    <a:lnTo>
                      <a:pt x="85" y="90"/>
                    </a:lnTo>
                    <a:lnTo>
                      <a:pt x="100" y="61"/>
                    </a:lnTo>
                    <a:lnTo>
                      <a:pt x="225" y="61"/>
                    </a:lnTo>
                    <a:lnTo>
                      <a:pt x="235" y="61"/>
                    </a:lnTo>
                    <a:lnTo>
                      <a:pt x="369" y="123"/>
                    </a:lnTo>
                    <a:lnTo>
                      <a:pt x="319" y="174"/>
                    </a:lnTo>
                    <a:lnTo>
                      <a:pt x="309" y="228"/>
                    </a:lnTo>
                    <a:lnTo>
                      <a:pt x="279" y="171"/>
                    </a:lnTo>
                    <a:lnTo>
                      <a:pt x="202" y="180"/>
                    </a:lnTo>
                    <a:lnTo>
                      <a:pt x="137" y="117"/>
                    </a:lnTo>
                    <a:lnTo>
                      <a:pt x="96" y="100"/>
                    </a:lnTo>
                    <a:lnTo>
                      <a:pt x="71" y="98"/>
                    </a:lnTo>
                    <a:lnTo>
                      <a:pt x="62" y="117"/>
                    </a:lnTo>
                    <a:lnTo>
                      <a:pt x="0" y="10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2" name="Freeform 475"/>
              <p:cNvSpPr>
                <a:spLocks/>
              </p:cNvSpPr>
              <p:nvPr/>
            </p:nvSpPr>
            <p:spPr bwMode="auto">
              <a:xfrm>
                <a:off x="2095" y="3069"/>
                <a:ext cx="81" cy="63"/>
              </a:xfrm>
              <a:custGeom>
                <a:avLst/>
                <a:gdLst>
                  <a:gd name="T0" fmla="*/ 1 w 124"/>
                  <a:gd name="T1" fmla="*/ 1 h 102"/>
                  <a:gd name="T2" fmla="*/ 1 w 124"/>
                  <a:gd name="T3" fmla="*/ 0 h 102"/>
                  <a:gd name="T4" fmla="*/ 0 w 124"/>
                  <a:gd name="T5" fmla="*/ 1 h 102"/>
                  <a:gd name="T6" fmla="*/ 1 w 124"/>
                  <a:gd name="T7" fmla="*/ 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4"/>
                  <a:gd name="T13" fmla="*/ 0 h 102"/>
                  <a:gd name="T14" fmla="*/ 124 w 124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4" h="102">
                    <a:moveTo>
                      <a:pt x="124" y="40"/>
                    </a:moveTo>
                    <a:lnTo>
                      <a:pt x="90" y="0"/>
                    </a:lnTo>
                    <a:lnTo>
                      <a:pt x="0" y="9"/>
                    </a:lnTo>
                    <a:lnTo>
                      <a:pt x="2" y="102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3" name="Freeform 476"/>
              <p:cNvSpPr>
                <a:spLocks/>
              </p:cNvSpPr>
              <p:nvPr/>
            </p:nvSpPr>
            <p:spPr bwMode="auto">
              <a:xfrm>
                <a:off x="2040" y="3019"/>
                <a:ext cx="374" cy="148"/>
              </a:xfrm>
              <a:custGeom>
                <a:avLst/>
                <a:gdLst>
                  <a:gd name="T0" fmla="*/ 1 w 578"/>
                  <a:gd name="T1" fmla="*/ 1 h 242"/>
                  <a:gd name="T2" fmla="*/ 1 w 578"/>
                  <a:gd name="T3" fmla="*/ 1 h 242"/>
                  <a:gd name="T4" fmla="*/ 2 w 578"/>
                  <a:gd name="T5" fmla="*/ 1 h 242"/>
                  <a:gd name="T6" fmla="*/ 2 w 578"/>
                  <a:gd name="T7" fmla="*/ 1 h 242"/>
                  <a:gd name="T8" fmla="*/ 2 w 578"/>
                  <a:gd name="T9" fmla="*/ 1 h 242"/>
                  <a:gd name="T10" fmla="*/ 2 w 578"/>
                  <a:gd name="T11" fmla="*/ 1 h 242"/>
                  <a:gd name="T12" fmla="*/ 3 w 578"/>
                  <a:gd name="T13" fmla="*/ 1 h 242"/>
                  <a:gd name="T14" fmla="*/ 3 w 578"/>
                  <a:gd name="T15" fmla="*/ 1 h 242"/>
                  <a:gd name="T16" fmla="*/ 3 w 578"/>
                  <a:gd name="T17" fmla="*/ 1 h 242"/>
                  <a:gd name="T18" fmla="*/ 3 w 578"/>
                  <a:gd name="T19" fmla="*/ 1 h 242"/>
                  <a:gd name="T20" fmla="*/ 3 w 578"/>
                  <a:gd name="T21" fmla="*/ 1 h 242"/>
                  <a:gd name="T22" fmla="*/ 3 w 578"/>
                  <a:gd name="T23" fmla="*/ 1 h 242"/>
                  <a:gd name="T24" fmla="*/ 2 w 578"/>
                  <a:gd name="T25" fmla="*/ 1 h 242"/>
                  <a:gd name="T26" fmla="*/ 2 w 578"/>
                  <a:gd name="T27" fmla="*/ 1 h 242"/>
                  <a:gd name="T28" fmla="*/ 1 w 578"/>
                  <a:gd name="T29" fmla="*/ 1 h 242"/>
                  <a:gd name="T30" fmla="*/ 1 w 578"/>
                  <a:gd name="T31" fmla="*/ 1 h 242"/>
                  <a:gd name="T32" fmla="*/ 1 w 578"/>
                  <a:gd name="T33" fmla="*/ 1 h 242"/>
                  <a:gd name="T34" fmla="*/ 1 w 578"/>
                  <a:gd name="T35" fmla="*/ 0 h 242"/>
                  <a:gd name="T36" fmla="*/ 1 w 578"/>
                  <a:gd name="T37" fmla="*/ 1 h 242"/>
                  <a:gd name="T38" fmla="*/ 1 w 578"/>
                  <a:gd name="T39" fmla="*/ 1 h 242"/>
                  <a:gd name="T40" fmla="*/ 0 w 578"/>
                  <a:gd name="T41" fmla="*/ 1 h 242"/>
                  <a:gd name="T42" fmla="*/ 1 w 578"/>
                  <a:gd name="T43" fmla="*/ 1 h 242"/>
                  <a:gd name="T44" fmla="*/ 1 w 578"/>
                  <a:gd name="T45" fmla="*/ 1 h 242"/>
                  <a:gd name="T46" fmla="*/ 1 w 578"/>
                  <a:gd name="T47" fmla="*/ 1 h 242"/>
                  <a:gd name="T48" fmla="*/ 1 w 578"/>
                  <a:gd name="T49" fmla="*/ 1 h 242"/>
                  <a:gd name="T50" fmla="*/ 1 w 578"/>
                  <a:gd name="T51" fmla="*/ 1 h 2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78"/>
                  <a:gd name="T79" fmla="*/ 0 h 242"/>
                  <a:gd name="T80" fmla="*/ 578 w 578"/>
                  <a:gd name="T81" fmla="*/ 242 h 24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78" h="242">
                    <a:moveTo>
                      <a:pt x="209" y="121"/>
                    </a:moveTo>
                    <a:lnTo>
                      <a:pt x="271" y="131"/>
                    </a:lnTo>
                    <a:lnTo>
                      <a:pt x="280" y="112"/>
                    </a:lnTo>
                    <a:lnTo>
                      <a:pt x="305" y="114"/>
                    </a:lnTo>
                    <a:lnTo>
                      <a:pt x="346" y="131"/>
                    </a:lnTo>
                    <a:lnTo>
                      <a:pt x="411" y="194"/>
                    </a:lnTo>
                    <a:lnTo>
                      <a:pt x="488" y="185"/>
                    </a:lnTo>
                    <a:lnTo>
                      <a:pt x="518" y="242"/>
                    </a:lnTo>
                    <a:lnTo>
                      <a:pt x="528" y="188"/>
                    </a:lnTo>
                    <a:lnTo>
                      <a:pt x="578" y="137"/>
                    </a:lnTo>
                    <a:lnTo>
                      <a:pt x="444" y="75"/>
                    </a:lnTo>
                    <a:lnTo>
                      <a:pt x="434" y="75"/>
                    </a:lnTo>
                    <a:lnTo>
                      <a:pt x="309" y="75"/>
                    </a:lnTo>
                    <a:lnTo>
                      <a:pt x="294" y="104"/>
                    </a:lnTo>
                    <a:lnTo>
                      <a:pt x="275" y="98"/>
                    </a:lnTo>
                    <a:lnTo>
                      <a:pt x="275" y="14"/>
                    </a:lnTo>
                    <a:lnTo>
                      <a:pt x="154" y="4"/>
                    </a:lnTo>
                    <a:lnTo>
                      <a:pt x="117" y="0"/>
                    </a:lnTo>
                    <a:lnTo>
                      <a:pt x="127" y="21"/>
                    </a:lnTo>
                    <a:lnTo>
                      <a:pt x="25" y="77"/>
                    </a:lnTo>
                    <a:lnTo>
                      <a:pt x="0" y="142"/>
                    </a:lnTo>
                    <a:lnTo>
                      <a:pt x="48" y="181"/>
                    </a:lnTo>
                    <a:lnTo>
                      <a:pt x="87" y="183"/>
                    </a:lnTo>
                    <a:lnTo>
                      <a:pt x="85" y="90"/>
                    </a:lnTo>
                    <a:lnTo>
                      <a:pt x="175" y="81"/>
                    </a:lnTo>
                    <a:lnTo>
                      <a:pt x="209" y="1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4" name="Freeform 477"/>
              <p:cNvSpPr>
                <a:spLocks/>
              </p:cNvSpPr>
              <p:nvPr/>
            </p:nvSpPr>
            <p:spPr bwMode="auto">
              <a:xfrm>
                <a:off x="2040" y="3019"/>
                <a:ext cx="374" cy="148"/>
              </a:xfrm>
              <a:custGeom>
                <a:avLst/>
                <a:gdLst>
                  <a:gd name="T0" fmla="*/ 1 w 578"/>
                  <a:gd name="T1" fmla="*/ 1 h 242"/>
                  <a:gd name="T2" fmla="*/ 1 w 578"/>
                  <a:gd name="T3" fmla="*/ 1 h 242"/>
                  <a:gd name="T4" fmla="*/ 2 w 578"/>
                  <a:gd name="T5" fmla="*/ 1 h 242"/>
                  <a:gd name="T6" fmla="*/ 2 w 578"/>
                  <a:gd name="T7" fmla="*/ 1 h 242"/>
                  <a:gd name="T8" fmla="*/ 2 w 578"/>
                  <a:gd name="T9" fmla="*/ 1 h 242"/>
                  <a:gd name="T10" fmla="*/ 2 w 578"/>
                  <a:gd name="T11" fmla="*/ 1 h 242"/>
                  <a:gd name="T12" fmla="*/ 3 w 578"/>
                  <a:gd name="T13" fmla="*/ 1 h 242"/>
                  <a:gd name="T14" fmla="*/ 3 w 578"/>
                  <a:gd name="T15" fmla="*/ 1 h 242"/>
                  <a:gd name="T16" fmla="*/ 3 w 578"/>
                  <a:gd name="T17" fmla="*/ 1 h 242"/>
                  <a:gd name="T18" fmla="*/ 3 w 578"/>
                  <a:gd name="T19" fmla="*/ 1 h 242"/>
                  <a:gd name="T20" fmla="*/ 3 w 578"/>
                  <a:gd name="T21" fmla="*/ 1 h 242"/>
                  <a:gd name="T22" fmla="*/ 3 w 578"/>
                  <a:gd name="T23" fmla="*/ 1 h 242"/>
                  <a:gd name="T24" fmla="*/ 2 w 578"/>
                  <a:gd name="T25" fmla="*/ 1 h 242"/>
                  <a:gd name="T26" fmla="*/ 2 w 578"/>
                  <a:gd name="T27" fmla="*/ 1 h 242"/>
                  <a:gd name="T28" fmla="*/ 1 w 578"/>
                  <a:gd name="T29" fmla="*/ 1 h 242"/>
                  <a:gd name="T30" fmla="*/ 1 w 578"/>
                  <a:gd name="T31" fmla="*/ 1 h 242"/>
                  <a:gd name="T32" fmla="*/ 1 w 578"/>
                  <a:gd name="T33" fmla="*/ 1 h 242"/>
                  <a:gd name="T34" fmla="*/ 1 w 578"/>
                  <a:gd name="T35" fmla="*/ 0 h 242"/>
                  <a:gd name="T36" fmla="*/ 1 w 578"/>
                  <a:gd name="T37" fmla="*/ 1 h 242"/>
                  <a:gd name="T38" fmla="*/ 1 w 578"/>
                  <a:gd name="T39" fmla="*/ 1 h 242"/>
                  <a:gd name="T40" fmla="*/ 0 w 578"/>
                  <a:gd name="T41" fmla="*/ 1 h 242"/>
                  <a:gd name="T42" fmla="*/ 1 w 578"/>
                  <a:gd name="T43" fmla="*/ 1 h 242"/>
                  <a:gd name="T44" fmla="*/ 1 w 578"/>
                  <a:gd name="T45" fmla="*/ 1 h 242"/>
                  <a:gd name="T46" fmla="*/ 1 w 578"/>
                  <a:gd name="T47" fmla="*/ 1 h 242"/>
                  <a:gd name="T48" fmla="*/ 1 w 578"/>
                  <a:gd name="T49" fmla="*/ 1 h 242"/>
                  <a:gd name="T50" fmla="*/ 1 w 578"/>
                  <a:gd name="T51" fmla="*/ 1 h 2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78"/>
                  <a:gd name="T79" fmla="*/ 0 h 242"/>
                  <a:gd name="T80" fmla="*/ 578 w 578"/>
                  <a:gd name="T81" fmla="*/ 242 h 24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78" h="242">
                    <a:moveTo>
                      <a:pt x="209" y="121"/>
                    </a:moveTo>
                    <a:lnTo>
                      <a:pt x="271" y="131"/>
                    </a:lnTo>
                    <a:lnTo>
                      <a:pt x="280" y="112"/>
                    </a:lnTo>
                    <a:lnTo>
                      <a:pt x="305" y="114"/>
                    </a:lnTo>
                    <a:lnTo>
                      <a:pt x="346" y="131"/>
                    </a:lnTo>
                    <a:lnTo>
                      <a:pt x="411" y="194"/>
                    </a:lnTo>
                    <a:lnTo>
                      <a:pt x="488" y="185"/>
                    </a:lnTo>
                    <a:lnTo>
                      <a:pt x="518" y="242"/>
                    </a:lnTo>
                    <a:lnTo>
                      <a:pt x="528" y="188"/>
                    </a:lnTo>
                    <a:lnTo>
                      <a:pt x="578" y="137"/>
                    </a:lnTo>
                    <a:lnTo>
                      <a:pt x="444" y="75"/>
                    </a:lnTo>
                    <a:lnTo>
                      <a:pt x="434" y="75"/>
                    </a:lnTo>
                    <a:lnTo>
                      <a:pt x="309" y="75"/>
                    </a:lnTo>
                    <a:lnTo>
                      <a:pt x="294" y="104"/>
                    </a:lnTo>
                    <a:lnTo>
                      <a:pt x="275" y="98"/>
                    </a:lnTo>
                    <a:lnTo>
                      <a:pt x="275" y="14"/>
                    </a:lnTo>
                    <a:lnTo>
                      <a:pt x="154" y="4"/>
                    </a:lnTo>
                    <a:lnTo>
                      <a:pt x="117" y="0"/>
                    </a:lnTo>
                    <a:lnTo>
                      <a:pt x="127" y="21"/>
                    </a:lnTo>
                    <a:lnTo>
                      <a:pt x="25" y="77"/>
                    </a:lnTo>
                    <a:lnTo>
                      <a:pt x="0" y="142"/>
                    </a:lnTo>
                    <a:lnTo>
                      <a:pt x="48" y="181"/>
                    </a:lnTo>
                    <a:lnTo>
                      <a:pt x="87" y="183"/>
                    </a:lnTo>
                    <a:lnTo>
                      <a:pt x="85" y="90"/>
                    </a:lnTo>
                    <a:lnTo>
                      <a:pt x="175" y="81"/>
                    </a:lnTo>
                    <a:lnTo>
                      <a:pt x="209" y="121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5" name="Freeform 478"/>
              <p:cNvSpPr>
                <a:spLocks/>
              </p:cNvSpPr>
              <p:nvPr/>
            </p:nvSpPr>
            <p:spPr bwMode="auto">
              <a:xfrm>
                <a:off x="2113" y="2695"/>
                <a:ext cx="297" cy="333"/>
              </a:xfrm>
              <a:custGeom>
                <a:avLst/>
                <a:gdLst>
                  <a:gd name="T0" fmla="*/ 3 w 455"/>
                  <a:gd name="T1" fmla="*/ 0 h 540"/>
                  <a:gd name="T2" fmla="*/ 2 w 455"/>
                  <a:gd name="T3" fmla="*/ 1 h 540"/>
                  <a:gd name="T4" fmla="*/ 2 w 455"/>
                  <a:gd name="T5" fmla="*/ 1 h 540"/>
                  <a:gd name="T6" fmla="*/ 1 w 455"/>
                  <a:gd name="T7" fmla="*/ 1 h 540"/>
                  <a:gd name="T8" fmla="*/ 1 w 455"/>
                  <a:gd name="T9" fmla="*/ 1 h 540"/>
                  <a:gd name="T10" fmla="*/ 1 w 455"/>
                  <a:gd name="T11" fmla="*/ 1 h 540"/>
                  <a:gd name="T12" fmla="*/ 1 w 455"/>
                  <a:gd name="T13" fmla="*/ 1 h 540"/>
                  <a:gd name="T14" fmla="*/ 1 w 455"/>
                  <a:gd name="T15" fmla="*/ 1 h 540"/>
                  <a:gd name="T16" fmla="*/ 0 w 455"/>
                  <a:gd name="T17" fmla="*/ 1 h 540"/>
                  <a:gd name="T18" fmla="*/ 1 w 455"/>
                  <a:gd name="T19" fmla="*/ 1 h 540"/>
                  <a:gd name="T20" fmla="*/ 1 w 455"/>
                  <a:gd name="T21" fmla="*/ 1 h 540"/>
                  <a:gd name="T22" fmla="*/ 2 w 455"/>
                  <a:gd name="T23" fmla="*/ 1 h 540"/>
                  <a:gd name="T24" fmla="*/ 2 w 455"/>
                  <a:gd name="T25" fmla="*/ 1 h 540"/>
                  <a:gd name="T26" fmla="*/ 2 w 455"/>
                  <a:gd name="T27" fmla="*/ 1 h 540"/>
                  <a:gd name="T28" fmla="*/ 3 w 455"/>
                  <a:gd name="T29" fmla="*/ 1 h 540"/>
                  <a:gd name="T30" fmla="*/ 3 w 455"/>
                  <a:gd name="T31" fmla="*/ 1 h 540"/>
                  <a:gd name="T32" fmla="*/ 3 w 455"/>
                  <a:gd name="T33" fmla="*/ 1 h 540"/>
                  <a:gd name="T34" fmla="*/ 3 w 455"/>
                  <a:gd name="T35" fmla="*/ 0 h 5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5"/>
                  <a:gd name="T55" fmla="*/ 0 h 540"/>
                  <a:gd name="T56" fmla="*/ 455 w 455"/>
                  <a:gd name="T57" fmla="*/ 540 h 54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5" h="540">
                    <a:moveTo>
                      <a:pt x="417" y="0"/>
                    </a:moveTo>
                    <a:lnTo>
                      <a:pt x="323" y="43"/>
                    </a:lnTo>
                    <a:lnTo>
                      <a:pt x="321" y="102"/>
                    </a:lnTo>
                    <a:lnTo>
                      <a:pt x="242" y="160"/>
                    </a:lnTo>
                    <a:lnTo>
                      <a:pt x="210" y="204"/>
                    </a:lnTo>
                    <a:lnTo>
                      <a:pt x="127" y="146"/>
                    </a:lnTo>
                    <a:lnTo>
                      <a:pt x="22" y="187"/>
                    </a:lnTo>
                    <a:lnTo>
                      <a:pt x="12" y="263"/>
                    </a:lnTo>
                    <a:lnTo>
                      <a:pt x="0" y="415"/>
                    </a:lnTo>
                    <a:lnTo>
                      <a:pt x="39" y="530"/>
                    </a:lnTo>
                    <a:lnTo>
                      <a:pt x="160" y="540"/>
                    </a:lnTo>
                    <a:lnTo>
                      <a:pt x="277" y="306"/>
                    </a:lnTo>
                    <a:lnTo>
                      <a:pt x="338" y="284"/>
                    </a:lnTo>
                    <a:lnTo>
                      <a:pt x="361" y="250"/>
                    </a:lnTo>
                    <a:lnTo>
                      <a:pt x="427" y="231"/>
                    </a:lnTo>
                    <a:lnTo>
                      <a:pt x="455" y="223"/>
                    </a:lnTo>
                    <a:lnTo>
                      <a:pt x="451" y="89"/>
                    </a:lnTo>
                    <a:lnTo>
                      <a:pt x="41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6" name="Freeform 479"/>
              <p:cNvSpPr>
                <a:spLocks/>
              </p:cNvSpPr>
              <p:nvPr/>
            </p:nvSpPr>
            <p:spPr bwMode="auto">
              <a:xfrm>
                <a:off x="2113" y="2695"/>
                <a:ext cx="297" cy="333"/>
              </a:xfrm>
              <a:custGeom>
                <a:avLst/>
                <a:gdLst>
                  <a:gd name="T0" fmla="*/ 3 w 455"/>
                  <a:gd name="T1" fmla="*/ 0 h 540"/>
                  <a:gd name="T2" fmla="*/ 2 w 455"/>
                  <a:gd name="T3" fmla="*/ 1 h 540"/>
                  <a:gd name="T4" fmla="*/ 2 w 455"/>
                  <a:gd name="T5" fmla="*/ 1 h 540"/>
                  <a:gd name="T6" fmla="*/ 1 w 455"/>
                  <a:gd name="T7" fmla="*/ 1 h 540"/>
                  <a:gd name="T8" fmla="*/ 1 w 455"/>
                  <a:gd name="T9" fmla="*/ 1 h 540"/>
                  <a:gd name="T10" fmla="*/ 1 w 455"/>
                  <a:gd name="T11" fmla="*/ 1 h 540"/>
                  <a:gd name="T12" fmla="*/ 1 w 455"/>
                  <a:gd name="T13" fmla="*/ 1 h 540"/>
                  <a:gd name="T14" fmla="*/ 1 w 455"/>
                  <a:gd name="T15" fmla="*/ 1 h 540"/>
                  <a:gd name="T16" fmla="*/ 0 w 455"/>
                  <a:gd name="T17" fmla="*/ 1 h 540"/>
                  <a:gd name="T18" fmla="*/ 1 w 455"/>
                  <a:gd name="T19" fmla="*/ 1 h 540"/>
                  <a:gd name="T20" fmla="*/ 1 w 455"/>
                  <a:gd name="T21" fmla="*/ 1 h 540"/>
                  <a:gd name="T22" fmla="*/ 2 w 455"/>
                  <a:gd name="T23" fmla="*/ 1 h 540"/>
                  <a:gd name="T24" fmla="*/ 2 w 455"/>
                  <a:gd name="T25" fmla="*/ 1 h 540"/>
                  <a:gd name="T26" fmla="*/ 2 w 455"/>
                  <a:gd name="T27" fmla="*/ 1 h 540"/>
                  <a:gd name="T28" fmla="*/ 3 w 455"/>
                  <a:gd name="T29" fmla="*/ 1 h 540"/>
                  <a:gd name="T30" fmla="*/ 3 w 455"/>
                  <a:gd name="T31" fmla="*/ 1 h 540"/>
                  <a:gd name="T32" fmla="*/ 3 w 455"/>
                  <a:gd name="T33" fmla="*/ 1 h 540"/>
                  <a:gd name="T34" fmla="*/ 3 w 455"/>
                  <a:gd name="T35" fmla="*/ 0 h 5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5"/>
                  <a:gd name="T55" fmla="*/ 0 h 540"/>
                  <a:gd name="T56" fmla="*/ 455 w 455"/>
                  <a:gd name="T57" fmla="*/ 540 h 54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5" h="540">
                    <a:moveTo>
                      <a:pt x="417" y="0"/>
                    </a:moveTo>
                    <a:lnTo>
                      <a:pt x="323" y="43"/>
                    </a:lnTo>
                    <a:lnTo>
                      <a:pt x="321" y="102"/>
                    </a:lnTo>
                    <a:lnTo>
                      <a:pt x="242" y="160"/>
                    </a:lnTo>
                    <a:lnTo>
                      <a:pt x="210" y="204"/>
                    </a:lnTo>
                    <a:lnTo>
                      <a:pt x="127" y="146"/>
                    </a:lnTo>
                    <a:lnTo>
                      <a:pt x="22" y="187"/>
                    </a:lnTo>
                    <a:lnTo>
                      <a:pt x="12" y="263"/>
                    </a:lnTo>
                    <a:lnTo>
                      <a:pt x="0" y="415"/>
                    </a:lnTo>
                    <a:lnTo>
                      <a:pt x="39" y="530"/>
                    </a:lnTo>
                    <a:lnTo>
                      <a:pt x="160" y="540"/>
                    </a:lnTo>
                    <a:lnTo>
                      <a:pt x="277" y="306"/>
                    </a:lnTo>
                    <a:lnTo>
                      <a:pt x="338" y="284"/>
                    </a:lnTo>
                    <a:lnTo>
                      <a:pt x="361" y="250"/>
                    </a:lnTo>
                    <a:lnTo>
                      <a:pt x="427" y="231"/>
                    </a:lnTo>
                    <a:lnTo>
                      <a:pt x="455" y="223"/>
                    </a:lnTo>
                    <a:lnTo>
                      <a:pt x="451" y="89"/>
                    </a:lnTo>
                    <a:lnTo>
                      <a:pt x="417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7" name="Freeform 480"/>
              <p:cNvSpPr>
                <a:spLocks/>
              </p:cNvSpPr>
              <p:nvPr/>
            </p:nvSpPr>
            <p:spPr bwMode="auto">
              <a:xfrm>
                <a:off x="1985" y="2657"/>
                <a:ext cx="399" cy="203"/>
              </a:xfrm>
              <a:custGeom>
                <a:avLst/>
                <a:gdLst>
                  <a:gd name="T0" fmla="*/ 1 w 618"/>
                  <a:gd name="T1" fmla="*/ 1 h 330"/>
                  <a:gd name="T2" fmla="*/ 1 w 618"/>
                  <a:gd name="T3" fmla="*/ 1 h 330"/>
                  <a:gd name="T4" fmla="*/ 1 w 618"/>
                  <a:gd name="T5" fmla="*/ 1 h 330"/>
                  <a:gd name="T6" fmla="*/ 1 w 618"/>
                  <a:gd name="T7" fmla="*/ 1 h 330"/>
                  <a:gd name="T8" fmla="*/ 1 w 618"/>
                  <a:gd name="T9" fmla="*/ 1 h 330"/>
                  <a:gd name="T10" fmla="*/ 0 w 618"/>
                  <a:gd name="T11" fmla="*/ 1 h 330"/>
                  <a:gd name="T12" fmla="*/ 1 w 618"/>
                  <a:gd name="T13" fmla="*/ 1 h 330"/>
                  <a:gd name="T14" fmla="*/ 1 w 618"/>
                  <a:gd name="T15" fmla="*/ 1 h 330"/>
                  <a:gd name="T16" fmla="*/ 1 w 618"/>
                  <a:gd name="T17" fmla="*/ 1 h 330"/>
                  <a:gd name="T18" fmla="*/ 2 w 618"/>
                  <a:gd name="T19" fmla="*/ 1 h 330"/>
                  <a:gd name="T20" fmla="*/ 2 w 618"/>
                  <a:gd name="T21" fmla="*/ 1 h 330"/>
                  <a:gd name="T22" fmla="*/ 2 w 618"/>
                  <a:gd name="T23" fmla="*/ 1 h 330"/>
                  <a:gd name="T24" fmla="*/ 2 w 618"/>
                  <a:gd name="T25" fmla="*/ 1 h 330"/>
                  <a:gd name="T26" fmla="*/ 2 w 618"/>
                  <a:gd name="T27" fmla="*/ 1 h 330"/>
                  <a:gd name="T28" fmla="*/ 2 w 618"/>
                  <a:gd name="T29" fmla="*/ 1 h 330"/>
                  <a:gd name="T30" fmla="*/ 2 w 618"/>
                  <a:gd name="T31" fmla="*/ 1 h 330"/>
                  <a:gd name="T32" fmla="*/ 2 w 618"/>
                  <a:gd name="T33" fmla="*/ 1 h 330"/>
                  <a:gd name="T34" fmla="*/ 2 w 618"/>
                  <a:gd name="T35" fmla="*/ 1 h 330"/>
                  <a:gd name="T36" fmla="*/ 2 w 618"/>
                  <a:gd name="T37" fmla="*/ 1 h 330"/>
                  <a:gd name="T38" fmla="*/ 2 w 618"/>
                  <a:gd name="T39" fmla="*/ 1 h 330"/>
                  <a:gd name="T40" fmla="*/ 2 w 618"/>
                  <a:gd name="T41" fmla="*/ 1 h 330"/>
                  <a:gd name="T42" fmla="*/ 2 w 618"/>
                  <a:gd name="T43" fmla="*/ 1 h 330"/>
                  <a:gd name="T44" fmla="*/ 2 w 618"/>
                  <a:gd name="T45" fmla="*/ 1 h 330"/>
                  <a:gd name="T46" fmla="*/ 3 w 618"/>
                  <a:gd name="T47" fmla="*/ 1 h 330"/>
                  <a:gd name="T48" fmla="*/ 3 w 618"/>
                  <a:gd name="T49" fmla="*/ 1 h 330"/>
                  <a:gd name="T50" fmla="*/ 3 w 618"/>
                  <a:gd name="T51" fmla="*/ 0 h 330"/>
                  <a:gd name="T52" fmla="*/ 3 w 618"/>
                  <a:gd name="T53" fmla="*/ 1 h 330"/>
                  <a:gd name="T54" fmla="*/ 3 w 618"/>
                  <a:gd name="T55" fmla="*/ 1 h 330"/>
                  <a:gd name="T56" fmla="*/ 3 w 618"/>
                  <a:gd name="T57" fmla="*/ 1 h 330"/>
                  <a:gd name="T58" fmla="*/ 3 w 618"/>
                  <a:gd name="T59" fmla="*/ 1 h 330"/>
                  <a:gd name="T60" fmla="*/ 2 w 618"/>
                  <a:gd name="T61" fmla="*/ 1 h 330"/>
                  <a:gd name="T62" fmla="*/ 2 w 618"/>
                  <a:gd name="T63" fmla="*/ 1 h 330"/>
                  <a:gd name="T64" fmla="*/ 1 w 618"/>
                  <a:gd name="T65" fmla="*/ 1 h 330"/>
                  <a:gd name="T66" fmla="*/ 1 w 618"/>
                  <a:gd name="T67" fmla="*/ 1 h 330"/>
                  <a:gd name="T68" fmla="*/ 1 w 618"/>
                  <a:gd name="T69" fmla="*/ 1 h 3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618"/>
                  <a:gd name="T106" fmla="*/ 0 h 330"/>
                  <a:gd name="T107" fmla="*/ 618 w 618"/>
                  <a:gd name="T108" fmla="*/ 330 h 3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618" h="330">
                    <a:moveTo>
                      <a:pt x="67" y="330"/>
                    </a:moveTo>
                    <a:lnTo>
                      <a:pt x="56" y="246"/>
                    </a:lnTo>
                    <a:lnTo>
                      <a:pt x="73" y="263"/>
                    </a:lnTo>
                    <a:lnTo>
                      <a:pt x="130" y="234"/>
                    </a:lnTo>
                    <a:lnTo>
                      <a:pt x="73" y="111"/>
                    </a:lnTo>
                    <a:lnTo>
                      <a:pt x="0" y="48"/>
                    </a:lnTo>
                    <a:lnTo>
                      <a:pt x="8" y="21"/>
                    </a:lnTo>
                    <a:lnTo>
                      <a:pt x="84" y="25"/>
                    </a:lnTo>
                    <a:lnTo>
                      <a:pt x="161" y="84"/>
                    </a:lnTo>
                    <a:lnTo>
                      <a:pt x="292" y="13"/>
                    </a:lnTo>
                    <a:lnTo>
                      <a:pt x="295" y="17"/>
                    </a:lnTo>
                    <a:lnTo>
                      <a:pt x="286" y="38"/>
                    </a:lnTo>
                    <a:lnTo>
                      <a:pt x="286" y="50"/>
                    </a:lnTo>
                    <a:lnTo>
                      <a:pt x="297" y="58"/>
                    </a:lnTo>
                    <a:lnTo>
                      <a:pt x="309" y="63"/>
                    </a:lnTo>
                    <a:lnTo>
                      <a:pt x="320" y="61"/>
                    </a:lnTo>
                    <a:lnTo>
                      <a:pt x="334" y="54"/>
                    </a:lnTo>
                    <a:lnTo>
                      <a:pt x="343" y="58"/>
                    </a:lnTo>
                    <a:lnTo>
                      <a:pt x="347" y="63"/>
                    </a:lnTo>
                    <a:lnTo>
                      <a:pt x="355" y="63"/>
                    </a:lnTo>
                    <a:lnTo>
                      <a:pt x="361" y="58"/>
                    </a:lnTo>
                    <a:lnTo>
                      <a:pt x="366" y="58"/>
                    </a:lnTo>
                    <a:lnTo>
                      <a:pt x="372" y="56"/>
                    </a:lnTo>
                    <a:lnTo>
                      <a:pt x="480" y="37"/>
                    </a:lnTo>
                    <a:lnTo>
                      <a:pt x="503" y="56"/>
                    </a:lnTo>
                    <a:lnTo>
                      <a:pt x="595" y="0"/>
                    </a:lnTo>
                    <a:lnTo>
                      <a:pt x="618" y="61"/>
                    </a:lnTo>
                    <a:lnTo>
                      <a:pt x="524" y="104"/>
                    </a:lnTo>
                    <a:lnTo>
                      <a:pt x="522" y="163"/>
                    </a:lnTo>
                    <a:lnTo>
                      <a:pt x="443" y="221"/>
                    </a:lnTo>
                    <a:lnTo>
                      <a:pt x="411" y="265"/>
                    </a:lnTo>
                    <a:lnTo>
                      <a:pt x="328" y="207"/>
                    </a:lnTo>
                    <a:lnTo>
                      <a:pt x="223" y="248"/>
                    </a:lnTo>
                    <a:lnTo>
                      <a:pt x="213" y="324"/>
                    </a:lnTo>
                    <a:lnTo>
                      <a:pt x="67" y="3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8" name="Freeform 481"/>
              <p:cNvSpPr>
                <a:spLocks/>
              </p:cNvSpPr>
              <p:nvPr/>
            </p:nvSpPr>
            <p:spPr bwMode="auto">
              <a:xfrm>
                <a:off x="1985" y="2657"/>
                <a:ext cx="399" cy="203"/>
              </a:xfrm>
              <a:custGeom>
                <a:avLst/>
                <a:gdLst>
                  <a:gd name="T0" fmla="*/ 1 w 618"/>
                  <a:gd name="T1" fmla="*/ 1 h 330"/>
                  <a:gd name="T2" fmla="*/ 1 w 618"/>
                  <a:gd name="T3" fmla="*/ 1 h 330"/>
                  <a:gd name="T4" fmla="*/ 1 w 618"/>
                  <a:gd name="T5" fmla="*/ 1 h 330"/>
                  <a:gd name="T6" fmla="*/ 1 w 618"/>
                  <a:gd name="T7" fmla="*/ 1 h 330"/>
                  <a:gd name="T8" fmla="*/ 1 w 618"/>
                  <a:gd name="T9" fmla="*/ 1 h 330"/>
                  <a:gd name="T10" fmla="*/ 0 w 618"/>
                  <a:gd name="T11" fmla="*/ 1 h 330"/>
                  <a:gd name="T12" fmla="*/ 1 w 618"/>
                  <a:gd name="T13" fmla="*/ 1 h 330"/>
                  <a:gd name="T14" fmla="*/ 1 w 618"/>
                  <a:gd name="T15" fmla="*/ 1 h 330"/>
                  <a:gd name="T16" fmla="*/ 1 w 618"/>
                  <a:gd name="T17" fmla="*/ 1 h 330"/>
                  <a:gd name="T18" fmla="*/ 2 w 618"/>
                  <a:gd name="T19" fmla="*/ 1 h 330"/>
                  <a:gd name="T20" fmla="*/ 2 w 618"/>
                  <a:gd name="T21" fmla="*/ 1 h 330"/>
                  <a:gd name="T22" fmla="*/ 2 w 618"/>
                  <a:gd name="T23" fmla="*/ 1 h 330"/>
                  <a:gd name="T24" fmla="*/ 2 w 618"/>
                  <a:gd name="T25" fmla="*/ 1 h 330"/>
                  <a:gd name="T26" fmla="*/ 2 w 618"/>
                  <a:gd name="T27" fmla="*/ 1 h 330"/>
                  <a:gd name="T28" fmla="*/ 2 w 618"/>
                  <a:gd name="T29" fmla="*/ 1 h 330"/>
                  <a:gd name="T30" fmla="*/ 2 w 618"/>
                  <a:gd name="T31" fmla="*/ 1 h 330"/>
                  <a:gd name="T32" fmla="*/ 2 w 618"/>
                  <a:gd name="T33" fmla="*/ 1 h 330"/>
                  <a:gd name="T34" fmla="*/ 2 w 618"/>
                  <a:gd name="T35" fmla="*/ 1 h 330"/>
                  <a:gd name="T36" fmla="*/ 2 w 618"/>
                  <a:gd name="T37" fmla="*/ 1 h 330"/>
                  <a:gd name="T38" fmla="*/ 2 w 618"/>
                  <a:gd name="T39" fmla="*/ 1 h 330"/>
                  <a:gd name="T40" fmla="*/ 2 w 618"/>
                  <a:gd name="T41" fmla="*/ 1 h 330"/>
                  <a:gd name="T42" fmla="*/ 2 w 618"/>
                  <a:gd name="T43" fmla="*/ 1 h 330"/>
                  <a:gd name="T44" fmla="*/ 2 w 618"/>
                  <a:gd name="T45" fmla="*/ 1 h 330"/>
                  <a:gd name="T46" fmla="*/ 3 w 618"/>
                  <a:gd name="T47" fmla="*/ 1 h 330"/>
                  <a:gd name="T48" fmla="*/ 3 w 618"/>
                  <a:gd name="T49" fmla="*/ 1 h 330"/>
                  <a:gd name="T50" fmla="*/ 3 w 618"/>
                  <a:gd name="T51" fmla="*/ 0 h 330"/>
                  <a:gd name="T52" fmla="*/ 3 w 618"/>
                  <a:gd name="T53" fmla="*/ 1 h 330"/>
                  <a:gd name="T54" fmla="*/ 3 w 618"/>
                  <a:gd name="T55" fmla="*/ 1 h 330"/>
                  <a:gd name="T56" fmla="*/ 3 w 618"/>
                  <a:gd name="T57" fmla="*/ 1 h 330"/>
                  <a:gd name="T58" fmla="*/ 3 w 618"/>
                  <a:gd name="T59" fmla="*/ 1 h 330"/>
                  <a:gd name="T60" fmla="*/ 2 w 618"/>
                  <a:gd name="T61" fmla="*/ 1 h 330"/>
                  <a:gd name="T62" fmla="*/ 2 w 618"/>
                  <a:gd name="T63" fmla="*/ 1 h 330"/>
                  <a:gd name="T64" fmla="*/ 1 w 618"/>
                  <a:gd name="T65" fmla="*/ 1 h 330"/>
                  <a:gd name="T66" fmla="*/ 1 w 618"/>
                  <a:gd name="T67" fmla="*/ 1 h 330"/>
                  <a:gd name="T68" fmla="*/ 1 w 618"/>
                  <a:gd name="T69" fmla="*/ 1 h 3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618"/>
                  <a:gd name="T106" fmla="*/ 0 h 330"/>
                  <a:gd name="T107" fmla="*/ 618 w 618"/>
                  <a:gd name="T108" fmla="*/ 330 h 3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618" h="330">
                    <a:moveTo>
                      <a:pt x="67" y="330"/>
                    </a:moveTo>
                    <a:lnTo>
                      <a:pt x="56" y="246"/>
                    </a:lnTo>
                    <a:lnTo>
                      <a:pt x="73" y="263"/>
                    </a:lnTo>
                    <a:lnTo>
                      <a:pt x="130" y="234"/>
                    </a:lnTo>
                    <a:lnTo>
                      <a:pt x="73" y="111"/>
                    </a:lnTo>
                    <a:lnTo>
                      <a:pt x="0" y="48"/>
                    </a:lnTo>
                    <a:lnTo>
                      <a:pt x="8" y="21"/>
                    </a:lnTo>
                    <a:lnTo>
                      <a:pt x="84" y="25"/>
                    </a:lnTo>
                    <a:lnTo>
                      <a:pt x="161" y="84"/>
                    </a:lnTo>
                    <a:lnTo>
                      <a:pt x="292" y="13"/>
                    </a:lnTo>
                    <a:lnTo>
                      <a:pt x="295" y="17"/>
                    </a:lnTo>
                    <a:lnTo>
                      <a:pt x="286" y="38"/>
                    </a:lnTo>
                    <a:lnTo>
                      <a:pt x="286" y="50"/>
                    </a:lnTo>
                    <a:lnTo>
                      <a:pt x="297" y="58"/>
                    </a:lnTo>
                    <a:lnTo>
                      <a:pt x="309" y="63"/>
                    </a:lnTo>
                    <a:lnTo>
                      <a:pt x="320" y="61"/>
                    </a:lnTo>
                    <a:lnTo>
                      <a:pt x="334" y="54"/>
                    </a:lnTo>
                    <a:lnTo>
                      <a:pt x="343" y="58"/>
                    </a:lnTo>
                    <a:lnTo>
                      <a:pt x="347" y="63"/>
                    </a:lnTo>
                    <a:lnTo>
                      <a:pt x="355" y="63"/>
                    </a:lnTo>
                    <a:lnTo>
                      <a:pt x="361" y="58"/>
                    </a:lnTo>
                    <a:lnTo>
                      <a:pt x="366" y="58"/>
                    </a:lnTo>
                    <a:lnTo>
                      <a:pt x="372" y="56"/>
                    </a:lnTo>
                    <a:lnTo>
                      <a:pt x="480" y="37"/>
                    </a:lnTo>
                    <a:lnTo>
                      <a:pt x="503" y="56"/>
                    </a:lnTo>
                    <a:lnTo>
                      <a:pt x="595" y="0"/>
                    </a:lnTo>
                    <a:lnTo>
                      <a:pt x="618" y="61"/>
                    </a:lnTo>
                    <a:lnTo>
                      <a:pt x="524" y="104"/>
                    </a:lnTo>
                    <a:lnTo>
                      <a:pt x="522" y="163"/>
                    </a:lnTo>
                    <a:lnTo>
                      <a:pt x="443" y="221"/>
                    </a:lnTo>
                    <a:lnTo>
                      <a:pt x="411" y="265"/>
                    </a:lnTo>
                    <a:lnTo>
                      <a:pt x="328" y="207"/>
                    </a:lnTo>
                    <a:lnTo>
                      <a:pt x="223" y="248"/>
                    </a:lnTo>
                    <a:lnTo>
                      <a:pt x="213" y="324"/>
                    </a:lnTo>
                    <a:lnTo>
                      <a:pt x="67" y="33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9" name="Freeform 482"/>
              <p:cNvSpPr>
                <a:spLocks/>
              </p:cNvSpPr>
              <p:nvPr/>
            </p:nvSpPr>
            <p:spPr bwMode="auto">
              <a:xfrm>
                <a:off x="1685" y="2367"/>
                <a:ext cx="384" cy="458"/>
              </a:xfrm>
              <a:custGeom>
                <a:avLst/>
                <a:gdLst>
                  <a:gd name="T0" fmla="*/ 1 w 593"/>
                  <a:gd name="T1" fmla="*/ 2 h 743"/>
                  <a:gd name="T2" fmla="*/ 0 w 593"/>
                  <a:gd name="T3" fmla="*/ 1 h 743"/>
                  <a:gd name="T4" fmla="*/ 1 w 593"/>
                  <a:gd name="T5" fmla="*/ 1 h 743"/>
                  <a:gd name="T6" fmla="*/ 1 w 593"/>
                  <a:gd name="T7" fmla="*/ 1 h 743"/>
                  <a:gd name="T8" fmla="*/ 1 w 593"/>
                  <a:gd name="T9" fmla="*/ 1 h 743"/>
                  <a:gd name="T10" fmla="*/ 1 w 593"/>
                  <a:gd name="T11" fmla="*/ 1 h 743"/>
                  <a:gd name="T12" fmla="*/ 1 w 593"/>
                  <a:gd name="T13" fmla="*/ 1 h 743"/>
                  <a:gd name="T14" fmla="*/ 1 w 593"/>
                  <a:gd name="T15" fmla="*/ 1 h 743"/>
                  <a:gd name="T16" fmla="*/ 1 w 593"/>
                  <a:gd name="T17" fmla="*/ 1 h 743"/>
                  <a:gd name="T18" fmla="*/ 1 w 593"/>
                  <a:gd name="T19" fmla="*/ 1 h 743"/>
                  <a:gd name="T20" fmla="*/ 1 w 593"/>
                  <a:gd name="T21" fmla="*/ 1 h 743"/>
                  <a:gd name="T22" fmla="*/ 2 w 593"/>
                  <a:gd name="T23" fmla="*/ 1 h 743"/>
                  <a:gd name="T24" fmla="*/ 2 w 593"/>
                  <a:gd name="T25" fmla="*/ 1 h 743"/>
                  <a:gd name="T26" fmla="*/ 1 w 593"/>
                  <a:gd name="T27" fmla="*/ 1 h 743"/>
                  <a:gd name="T28" fmla="*/ 1 w 593"/>
                  <a:gd name="T29" fmla="*/ 1 h 743"/>
                  <a:gd name="T30" fmla="*/ 1 w 593"/>
                  <a:gd name="T31" fmla="*/ 1 h 743"/>
                  <a:gd name="T32" fmla="*/ 1 w 593"/>
                  <a:gd name="T33" fmla="*/ 1 h 743"/>
                  <a:gd name="T34" fmla="*/ 1 w 593"/>
                  <a:gd name="T35" fmla="*/ 1 h 743"/>
                  <a:gd name="T36" fmla="*/ 1 w 593"/>
                  <a:gd name="T37" fmla="*/ 1 h 743"/>
                  <a:gd name="T38" fmla="*/ 1 w 593"/>
                  <a:gd name="T39" fmla="*/ 1 h 743"/>
                  <a:gd name="T40" fmla="*/ 1 w 593"/>
                  <a:gd name="T41" fmla="*/ 1 h 743"/>
                  <a:gd name="T42" fmla="*/ 1 w 593"/>
                  <a:gd name="T43" fmla="*/ 1 h 743"/>
                  <a:gd name="T44" fmla="*/ 1 w 593"/>
                  <a:gd name="T45" fmla="*/ 1 h 743"/>
                  <a:gd name="T46" fmla="*/ 1 w 593"/>
                  <a:gd name="T47" fmla="*/ 1 h 743"/>
                  <a:gd name="T48" fmla="*/ 2 w 593"/>
                  <a:gd name="T49" fmla="*/ 1 h 743"/>
                  <a:gd name="T50" fmla="*/ 2 w 593"/>
                  <a:gd name="T51" fmla="*/ 0 h 743"/>
                  <a:gd name="T52" fmla="*/ 3 w 593"/>
                  <a:gd name="T53" fmla="*/ 1 h 743"/>
                  <a:gd name="T54" fmla="*/ 2 w 593"/>
                  <a:gd name="T55" fmla="*/ 1 h 743"/>
                  <a:gd name="T56" fmla="*/ 2 w 593"/>
                  <a:gd name="T57" fmla="*/ 1 h 743"/>
                  <a:gd name="T58" fmla="*/ 2 w 593"/>
                  <a:gd name="T59" fmla="*/ 1 h 743"/>
                  <a:gd name="T60" fmla="*/ 2 w 593"/>
                  <a:gd name="T61" fmla="*/ 1 h 743"/>
                  <a:gd name="T62" fmla="*/ 3 w 593"/>
                  <a:gd name="T63" fmla="*/ 1 h 743"/>
                  <a:gd name="T64" fmla="*/ 3 w 593"/>
                  <a:gd name="T65" fmla="*/ 1 h 743"/>
                  <a:gd name="T66" fmla="*/ 3 w 593"/>
                  <a:gd name="T67" fmla="*/ 1 h 743"/>
                  <a:gd name="T68" fmla="*/ 3 w 593"/>
                  <a:gd name="T69" fmla="*/ 1 h 743"/>
                  <a:gd name="T70" fmla="*/ 3 w 593"/>
                  <a:gd name="T71" fmla="*/ 2 h 743"/>
                  <a:gd name="T72" fmla="*/ 3 w 593"/>
                  <a:gd name="T73" fmla="*/ 2 h 743"/>
                  <a:gd name="T74" fmla="*/ 3 w 593"/>
                  <a:gd name="T75" fmla="*/ 2 h 743"/>
                  <a:gd name="T76" fmla="*/ 3 w 593"/>
                  <a:gd name="T77" fmla="*/ 2 h 743"/>
                  <a:gd name="T78" fmla="*/ 3 w 593"/>
                  <a:gd name="T79" fmla="*/ 2 h 743"/>
                  <a:gd name="T80" fmla="*/ 3 w 593"/>
                  <a:gd name="T81" fmla="*/ 2 h 743"/>
                  <a:gd name="T82" fmla="*/ 2 w 593"/>
                  <a:gd name="T83" fmla="*/ 2 h 743"/>
                  <a:gd name="T84" fmla="*/ 1 w 593"/>
                  <a:gd name="T85" fmla="*/ 2 h 743"/>
                  <a:gd name="T86" fmla="*/ 1 w 593"/>
                  <a:gd name="T87" fmla="*/ 2 h 743"/>
                  <a:gd name="T88" fmla="*/ 1 w 593"/>
                  <a:gd name="T89" fmla="*/ 2 h 743"/>
                  <a:gd name="T90" fmla="*/ 1 w 593"/>
                  <a:gd name="T91" fmla="*/ 2 h 743"/>
                  <a:gd name="T92" fmla="*/ 1 w 593"/>
                  <a:gd name="T93" fmla="*/ 2 h 74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93"/>
                  <a:gd name="T142" fmla="*/ 0 h 743"/>
                  <a:gd name="T143" fmla="*/ 593 w 593"/>
                  <a:gd name="T144" fmla="*/ 743 h 743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93" h="743">
                    <a:moveTo>
                      <a:pt x="131" y="654"/>
                    </a:moveTo>
                    <a:lnTo>
                      <a:pt x="0" y="549"/>
                    </a:lnTo>
                    <a:lnTo>
                      <a:pt x="91" y="518"/>
                    </a:lnTo>
                    <a:lnTo>
                      <a:pt x="169" y="554"/>
                    </a:lnTo>
                    <a:lnTo>
                      <a:pt x="181" y="551"/>
                    </a:lnTo>
                    <a:lnTo>
                      <a:pt x="196" y="551"/>
                    </a:lnTo>
                    <a:lnTo>
                      <a:pt x="208" y="545"/>
                    </a:lnTo>
                    <a:lnTo>
                      <a:pt x="221" y="545"/>
                    </a:lnTo>
                    <a:lnTo>
                      <a:pt x="236" y="541"/>
                    </a:lnTo>
                    <a:lnTo>
                      <a:pt x="254" y="541"/>
                    </a:lnTo>
                    <a:lnTo>
                      <a:pt x="271" y="533"/>
                    </a:lnTo>
                    <a:lnTo>
                      <a:pt x="283" y="533"/>
                    </a:lnTo>
                    <a:lnTo>
                      <a:pt x="317" y="428"/>
                    </a:lnTo>
                    <a:lnTo>
                      <a:pt x="265" y="391"/>
                    </a:lnTo>
                    <a:lnTo>
                      <a:pt x="258" y="338"/>
                    </a:lnTo>
                    <a:lnTo>
                      <a:pt x="165" y="284"/>
                    </a:lnTo>
                    <a:lnTo>
                      <a:pt x="171" y="272"/>
                    </a:lnTo>
                    <a:lnTo>
                      <a:pt x="181" y="251"/>
                    </a:lnTo>
                    <a:lnTo>
                      <a:pt x="185" y="242"/>
                    </a:lnTo>
                    <a:lnTo>
                      <a:pt x="196" y="224"/>
                    </a:lnTo>
                    <a:lnTo>
                      <a:pt x="210" y="217"/>
                    </a:lnTo>
                    <a:lnTo>
                      <a:pt x="236" y="207"/>
                    </a:lnTo>
                    <a:lnTo>
                      <a:pt x="254" y="205"/>
                    </a:lnTo>
                    <a:lnTo>
                      <a:pt x="256" y="134"/>
                    </a:lnTo>
                    <a:lnTo>
                      <a:pt x="292" y="90"/>
                    </a:lnTo>
                    <a:lnTo>
                      <a:pt x="313" y="0"/>
                    </a:lnTo>
                    <a:lnTo>
                      <a:pt x="430" y="77"/>
                    </a:lnTo>
                    <a:lnTo>
                      <a:pt x="369" y="157"/>
                    </a:lnTo>
                    <a:lnTo>
                      <a:pt x="386" y="269"/>
                    </a:lnTo>
                    <a:lnTo>
                      <a:pt x="357" y="286"/>
                    </a:lnTo>
                    <a:lnTo>
                      <a:pt x="365" y="378"/>
                    </a:lnTo>
                    <a:lnTo>
                      <a:pt x="426" y="487"/>
                    </a:lnTo>
                    <a:lnTo>
                      <a:pt x="471" y="491"/>
                    </a:lnTo>
                    <a:lnTo>
                      <a:pt x="463" y="518"/>
                    </a:lnTo>
                    <a:lnTo>
                      <a:pt x="536" y="581"/>
                    </a:lnTo>
                    <a:lnTo>
                      <a:pt x="593" y="704"/>
                    </a:lnTo>
                    <a:lnTo>
                      <a:pt x="536" y="733"/>
                    </a:lnTo>
                    <a:lnTo>
                      <a:pt x="519" y="716"/>
                    </a:lnTo>
                    <a:lnTo>
                      <a:pt x="511" y="639"/>
                    </a:lnTo>
                    <a:lnTo>
                      <a:pt x="484" y="633"/>
                    </a:lnTo>
                    <a:lnTo>
                      <a:pt x="428" y="714"/>
                    </a:lnTo>
                    <a:lnTo>
                      <a:pt x="361" y="743"/>
                    </a:lnTo>
                    <a:lnTo>
                      <a:pt x="192" y="735"/>
                    </a:lnTo>
                    <a:lnTo>
                      <a:pt x="177" y="712"/>
                    </a:lnTo>
                    <a:lnTo>
                      <a:pt x="190" y="693"/>
                    </a:lnTo>
                    <a:lnTo>
                      <a:pt x="156" y="643"/>
                    </a:lnTo>
                    <a:lnTo>
                      <a:pt x="131" y="6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0" name="Freeform 483"/>
              <p:cNvSpPr>
                <a:spLocks/>
              </p:cNvSpPr>
              <p:nvPr/>
            </p:nvSpPr>
            <p:spPr bwMode="auto">
              <a:xfrm>
                <a:off x="1685" y="2367"/>
                <a:ext cx="384" cy="458"/>
              </a:xfrm>
              <a:custGeom>
                <a:avLst/>
                <a:gdLst>
                  <a:gd name="T0" fmla="*/ 1 w 593"/>
                  <a:gd name="T1" fmla="*/ 2 h 743"/>
                  <a:gd name="T2" fmla="*/ 0 w 593"/>
                  <a:gd name="T3" fmla="*/ 1 h 743"/>
                  <a:gd name="T4" fmla="*/ 1 w 593"/>
                  <a:gd name="T5" fmla="*/ 1 h 743"/>
                  <a:gd name="T6" fmla="*/ 1 w 593"/>
                  <a:gd name="T7" fmla="*/ 1 h 743"/>
                  <a:gd name="T8" fmla="*/ 1 w 593"/>
                  <a:gd name="T9" fmla="*/ 1 h 743"/>
                  <a:gd name="T10" fmla="*/ 1 w 593"/>
                  <a:gd name="T11" fmla="*/ 1 h 743"/>
                  <a:gd name="T12" fmla="*/ 1 w 593"/>
                  <a:gd name="T13" fmla="*/ 1 h 743"/>
                  <a:gd name="T14" fmla="*/ 1 w 593"/>
                  <a:gd name="T15" fmla="*/ 1 h 743"/>
                  <a:gd name="T16" fmla="*/ 1 w 593"/>
                  <a:gd name="T17" fmla="*/ 1 h 743"/>
                  <a:gd name="T18" fmla="*/ 1 w 593"/>
                  <a:gd name="T19" fmla="*/ 1 h 743"/>
                  <a:gd name="T20" fmla="*/ 1 w 593"/>
                  <a:gd name="T21" fmla="*/ 1 h 743"/>
                  <a:gd name="T22" fmla="*/ 2 w 593"/>
                  <a:gd name="T23" fmla="*/ 1 h 743"/>
                  <a:gd name="T24" fmla="*/ 2 w 593"/>
                  <a:gd name="T25" fmla="*/ 1 h 743"/>
                  <a:gd name="T26" fmla="*/ 1 w 593"/>
                  <a:gd name="T27" fmla="*/ 1 h 743"/>
                  <a:gd name="T28" fmla="*/ 1 w 593"/>
                  <a:gd name="T29" fmla="*/ 1 h 743"/>
                  <a:gd name="T30" fmla="*/ 1 w 593"/>
                  <a:gd name="T31" fmla="*/ 1 h 743"/>
                  <a:gd name="T32" fmla="*/ 1 w 593"/>
                  <a:gd name="T33" fmla="*/ 1 h 743"/>
                  <a:gd name="T34" fmla="*/ 1 w 593"/>
                  <a:gd name="T35" fmla="*/ 1 h 743"/>
                  <a:gd name="T36" fmla="*/ 1 w 593"/>
                  <a:gd name="T37" fmla="*/ 1 h 743"/>
                  <a:gd name="T38" fmla="*/ 1 w 593"/>
                  <a:gd name="T39" fmla="*/ 1 h 743"/>
                  <a:gd name="T40" fmla="*/ 1 w 593"/>
                  <a:gd name="T41" fmla="*/ 1 h 743"/>
                  <a:gd name="T42" fmla="*/ 1 w 593"/>
                  <a:gd name="T43" fmla="*/ 1 h 743"/>
                  <a:gd name="T44" fmla="*/ 1 w 593"/>
                  <a:gd name="T45" fmla="*/ 1 h 743"/>
                  <a:gd name="T46" fmla="*/ 1 w 593"/>
                  <a:gd name="T47" fmla="*/ 1 h 743"/>
                  <a:gd name="T48" fmla="*/ 2 w 593"/>
                  <a:gd name="T49" fmla="*/ 1 h 743"/>
                  <a:gd name="T50" fmla="*/ 2 w 593"/>
                  <a:gd name="T51" fmla="*/ 0 h 743"/>
                  <a:gd name="T52" fmla="*/ 3 w 593"/>
                  <a:gd name="T53" fmla="*/ 1 h 743"/>
                  <a:gd name="T54" fmla="*/ 2 w 593"/>
                  <a:gd name="T55" fmla="*/ 1 h 743"/>
                  <a:gd name="T56" fmla="*/ 2 w 593"/>
                  <a:gd name="T57" fmla="*/ 1 h 743"/>
                  <a:gd name="T58" fmla="*/ 2 w 593"/>
                  <a:gd name="T59" fmla="*/ 1 h 743"/>
                  <a:gd name="T60" fmla="*/ 2 w 593"/>
                  <a:gd name="T61" fmla="*/ 1 h 743"/>
                  <a:gd name="T62" fmla="*/ 3 w 593"/>
                  <a:gd name="T63" fmla="*/ 1 h 743"/>
                  <a:gd name="T64" fmla="*/ 3 w 593"/>
                  <a:gd name="T65" fmla="*/ 1 h 743"/>
                  <a:gd name="T66" fmla="*/ 3 w 593"/>
                  <a:gd name="T67" fmla="*/ 1 h 743"/>
                  <a:gd name="T68" fmla="*/ 3 w 593"/>
                  <a:gd name="T69" fmla="*/ 1 h 743"/>
                  <a:gd name="T70" fmla="*/ 3 w 593"/>
                  <a:gd name="T71" fmla="*/ 2 h 743"/>
                  <a:gd name="T72" fmla="*/ 3 w 593"/>
                  <a:gd name="T73" fmla="*/ 2 h 743"/>
                  <a:gd name="T74" fmla="*/ 3 w 593"/>
                  <a:gd name="T75" fmla="*/ 2 h 743"/>
                  <a:gd name="T76" fmla="*/ 3 w 593"/>
                  <a:gd name="T77" fmla="*/ 2 h 743"/>
                  <a:gd name="T78" fmla="*/ 3 w 593"/>
                  <a:gd name="T79" fmla="*/ 2 h 743"/>
                  <a:gd name="T80" fmla="*/ 3 w 593"/>
                  <a:gd name="T81" fmla="*/ 2 h 743"/>
                  <a:gd name="T82" fmla="*/ 2 w 593"/>
                  <a:gd name="T83" fmla="*/ 2 h 743"/>
                  <a:gd name="T84" fmla="*/ 1 w 593"/>
                  <a:gd name="T85" fmla="*/ 2 h 743"/>
                  <a:gd name="T86" fmla="*/ 1 w 593"/>
                  <a:gd name="T87" fmla="*/ 2 h 743"/>
                  <a:gd name="T88" fmla="*/ 1 w 593"/>
                  <a:gd name="T89" fmla="*/ 2 h 743"/>
                  <a:gd name="T90" fmla="*/ 1 w 593"/>
                  <a:gd name="T91" fmla="*/ 2 h 743"/>
                  <a:gd name="T92" fmla="*/ 1 w 593"/>
                  <a:gd name="T93" fmla="*/ 2 h 74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593"/>
                  <a:gd name="T142" fmla="*/ 0 h 743"/>
                  <a:gd name="T143" fmla="*/ 593 w 593"/>
                  <a:gd name="T144" fmla="*/ 743 h 743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593" h="743">
                    <a:moveTo>
                      <a:pt x="131" y="654"/>
                    </a:moveTo>
                    <a:lnTo>
                      <a:pt x="0" y="549"/>
                    </a:lnTo>
                    <a:lnTo>
                      <a:pt x="91" y="518"/>
                    </a:lnTo>
                    <a:lnTo>
                      <a:pt x="169" y="554"/>
                    </a:lnTo>
                    <a:lnTo>
                      <a:pt x="181" y="551"/>
                    </a:lnTo>
                    <a:lnTo>
                      <a:pt x="196" y="551"/>
                    </a:lnTo>
                    <a:lnTo>
                      <a:pt x="208" y="545"/>
                    </a:lnTo>
                    <a:lnTo>
                      <a:pt x="221" y="545"/>
                    </a:lnTo>
                    <a:lnTo>
                      <a:pt x="236" y="541"/>
                    </a:lnTo>
                    <a:lnTo>
                      <a:pt x="254" y="541"/>
                    </a:lnTo>
                    <a:lnTo>
                      <a:pt x="271" y="533"/>
                    </a:lnTo>
                    <a:lnTo>
                      <a:pt x="283" y="533"/>
                    </a:lnTo>
                    <a:lnTo>
                      <a:pt x="317" y="428"/>
                    </a:lnTo>
                    <a:lnTo>
                      <a:pt x="265" y="391"/>
                    </a:lnTo>
                    <a:lnTo>
                      <a:pt x="258" y="338"/>
                    </a:lnTo>
                    <a:lnTo>
                      <a:pt x="165" y="284"/>
                    </a:lnTo>
                    <a:lnTo>
                      <a:pt x="171" y="272"/>
                    </a:lnTo>
                    <a:lnTo>
                      <a:pt x="181" y="251"/>
                    </a:lnTo>
                    <a:lnTo>
                      <a:pt x="185" y="242"/>
                    </a:lnTo>
                    <a:lnTo>
                      <a:pt x="196" y="224"/>
                    </a:lnTo>
                    <a:lnTo>
                      <a:pt x="210" y="217"/>
                    </a:lnTo>
                    <a:lnTo>
                      <a:pt x="236" y="207"/>
                    </a:lnTo>
                    <a:lnTo>
                      <a:pt x="254" y="205"/>
                    </a:lnTo>
                    <a:lnTo>
                      <a:pt x="256" y="134"/>
                    </a:lnTo>
                    <a:lnTo>
                      <a:pt x="292" y="90"/>
                    </a:lnTo>
                    <a:lnTo>
                      <a:pt x="313" y="0"/>
                    </a:lnTo>
                    <a:lnTo>
                      <a:pt x="430" y="77"/>
                    </a:lnTo>
                    <a:lnTo>
                      <a:pt x="369" y="157"/>
                    </a:lnTo>
                    <a:lnTo>
                      <a:pt x="386" y="269"/>
                    </a:lnTo>
                    <a:lnTo>
                      <a:pt x="357" y="286"/>
                    </a:lnTo>
                    <a:lnTo>
                      <a:pt x="365" y="378"/>
                    </a:lnTo>
                    <a:lnTo>
                      <a:pt x="426" y="487"/>
                    </a:lnTo>
                    <a:lnTo>
                      <a:pt x="471" y="491"/>
                    </a:lnTo>
                    <a:lnTo>
                      <a:pt x="463" y="518"/>
                    </a:lnTo>
                    <a:lnTo>
                      <a:pt x="536" y="581"/>
                    </a:lnTo>
                    <a:lnTo>
                      <a:pt x="593" y="704"/>
                    </a:lnTo>
                    <a:lnTo>
                      <a:pt x="536" y="733"/>
                    </a:lnTo>
                    <a:lnTo>
                      <a:pt x="519" y="716"/>
                    </a:lnTo>
                    <a:lnTo>
                      <a:pt x="511" y="639"/>
                    </a:lnTo>
                    <a:lnTo>
                      <a:pt x="484" y="633"/>
                    </a:lnTo>
                    <a:lnTo>
                      <a:pt x="428" y="714"/>
                    </a:lnTo>
                    <a:lnTo>
                      <a:pt x="361" y="743"/>
                    </a:lnTo>
                    <a:lnTo>
                      <a:pt x="192" y="735"/>
                    </a:lnTo>
                    <a:lnTo>
                      <a:pt x="177" y="712"/>
                    </a:lnTo>
                    <a:lnTo>
                      <a:pt x="190" y="693"/>
                    </a:lnTo>
                    <a:lnTo>
                      <a:pt x="156" y="643"/>
                    </a:lnTo>
                    <a:lnTo>
                      <a:pt x="131" y="654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1" name="Freeform 484"/>
              <p:cNvSpPr>
                <a:spLocks/>
              </p:cNvSpPr>
              <p:nvPr/>
            </p:nvSpPr>
            <p:spPr bwMode="auto">
              <a:xfrm>
                <a:off x="1345" y="2590"/>
                <a:ext cx="244" cy="278"/>
              </a:xfrm>
              <a:custGeom>
                <a:avLst/>
                <a:gdLst>
                  <a:gd name="T0" fmla="*/ 0 w 376"/>
                  <a:gd name="T1" fmla="*/ 1 h 449"/>
                  <a:gd name="T2" fmla="*/ 1 w 376"/>
                  <a:gd name="T3" fmla="*/ 0 h 449"/>
                  <a:gd name="T4" fmla="*/ 1 w 376"/>
                  <a:gd name="T5" fmla="*/ 1 h 449"/>
                  <a:gd name="T6" fmla="*/ 2 w 376"/>
                  <a:gd name="T7" fmla="*/ 1 h 449"/>
                  <a:gd name="T8" fmla="*/ 2 w 376"/>
                  <a:gd name="T9" fmla="*/ 1 h 449"/>
                  <a:gd name="T10" fmla="*/ 2 w 376"/>
                  <a:gd name="T11" fmla="*/ 1 h 449"/>
                  <a:gd name="T12" fmla="*/ 2 w 376"/>
                  <a:gd name="T13" fmla="*/ 1 h 449"/>
                  <a:gd name="T14" fmla="*/ 2 w 376"/>
                  <a:gd name="T15" fmla="*/ 1 h 449"/>
                  <a:gd name="T16" fmla="*/ 2 w 376"/>
                  <a:gd name="T17" fmla="*/ 1 h 449"/>
                  <a:gd name="T18" fmla="*/ 2 w 376"/>
                  <a:gd name="T19" fmla="*/ 1 h 449"/>
                  <a:gd name="T20" fmla="*/ 2 w 376"/>
                  <a:gd name="T21" fmla="*/ 1 h 449"/>
                  <a:gd name="T22" fmla="*/ 2 w 376"/>
                  <a:gd name="T23" fmla="*/ 1 h 449"/>
                  <a:gd name="T24" fmla="*/ 2 w 376"/>
                  <a:gd name="T25" fmla="*/ 1 h 449"/>
                  <a:gd name="T26" fmla="*/ 2 w 376"/>
                  <a:gd name="T27" fmla="*/ 1 h 449"/>
                  <a:gd name="T28" fmla="*/ 1 w 376"/>
                  <a:gd name="T29" fmla="*/ 1 h 449"/>
                  <a:gd name="T30" fmla="*/ 1 w 376"/>
                  <a:gd name="T31" fmla="*/ 1 h 449"/>
                  <a:gd name="T32" fmla="*/ 1 w 376"/>
                  <a:gd name="T33" fmla="*/ 1 h 449"/>
                  <a:gd name="T34" fmla="*/ 1 w 376"/>
                  <a:gd name="T35" fmla="*/ 1 h 449"/>
                  <a:gd name="T36" fmla="*/ 1 w 376"/>
                  <a:gd name="T37" fmla="*/ 1 h 449"/>
                  <a:gd name="T38" fmla="*/ 1 w 376"/>
                  <a:gd name="T39" fmla="*/ 1 h 449"/>
                  <a:gd name="T40" fmla="*/ 1 w 376"/>
                  <a:gd name="T41" fmla="*/ 1 h 449"/>
                  <a:gd name="T42" fmla="*/ 1 w 376"/>
                  <a:gd name="T43" fmla="*/ 1 h 449"/>
                  <a:gd name="T44" fmla="*/ 1 w 376"/>
                  <a:gd name="T45" fmla="*/ 1 h 449"/>
                  <a:gd name="T46" fmla="*/ 1 w 376"/>
                  <a:gd name="T47" fmla="*/ 1 h 449"/>
                  <a:gd name="T48" fmla="*/ 1 w 376"/>
                  <a:gd name="T49" fmla="*/ 1 h 449"/>
                  <a:gd name="T50" fmla="*/ 1 w 376"/>
                  <a:gd name="T51" fmla="*/ 1 h 449"/>
                  <a:gd name="T52" fmla="*/ 1 w 376"/>
                  <a:gd name="T53" fmla="*/ 1 h 449"/>
                  <a:gd name="T54" fmla="*/ 1 w 376"/>
                  <a:gd name="T55" fmla="*/ 1 h 449"/>
                  <a:gd name="T56" fmla="*/ 1 w 376"/>
                  <a:gd name="T57" fmla="*/ 1 h 449"/>
                  <a:gd name="T58" fmla="*/ 1 w 376"/>
                  <a:gd name="T59" fmla="*/ 1 h 449"/>
                  <a:gd name="T60" fmla="*/ 1 w 376"/>
                  <a:gd name="T61" fmla="*/ 1 h 449"/>
                  <a:gd name="T62" fmla="*/ 0 w 376"/>
                  <a:gd name="T63" fmla="*/ 1 h 44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76"/>
                  <a:gd name="T97" fmla="*/ 0 h 449"/>
                  <a:gd name="T98" fmla="*/ 376 w 376"/>
                  <a:gd name="T99" fmla="*/ 449 h 44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76" h="449">
                    <a:moveTo>
                      <a:pt x="0" y="88"/>
                    </a:moveTo>
                    <a:lnTo>
                      <a:pt x="86" y="0"/>
                    </a:lnTo>
                    <a:lnTo>
                      <a:pt x="163" y="26"/>
                    </a:lnTo>
                    <a:lnTo>
                      <a:pt x="276" y="193"/>
                    </a:lnTo>
                    <a:lnTo>
                      <a:pt x="301" y="226"/>
                    </a:lnTo>
                    <a:lnTo>
                      <a:pt x="376" y="255"/>
                    </a:lnTo>
                    <a:lnTo>
                      <a:pt x="366" y="264"/>
                    </a:lnTo>
                    <a:lnTo>
                      <a:pt x="364" y="278"/>
                    </a:lnTo>
                    <a:lnTo>
                      <a:pt x="358" y="301"/>
                    </a:lnTo>
                    <a:lnTo>
                      <a:pt x="357" y="316"/>
                    </a:lnTo>
                    <a:lnTo>
                      <a:pt x="341" y="322"/>
                    </a:lnTo>
                    <a:lnTo>
                      <a:pt x="322" y="326"/>
                    </a:lnTo>
                    <a:lnTo>
                      <a:pt x="309" y="335"/>
                    </a:lnTo>
                    <a:lnTo>
                      <a:pt x="287" y="353"/>
                    </a:lnTo>
                    <a:lnTo>
                      <a:pt x="261" y="374"/>
                    </a:lnTo>
                    <a:lnTo>
                      <a:pt x="245" y="383"/>
                    </a:lnTo>
                    <a:lnTo>
                      <a:pt x="236" y="410"/>
                    </a:lnTo>
                    <a:lnTo>
                      <a:pt x="216" y="426"/>
                    </a:lnTo>
                    <a:lnTo>
                      <a:pt x="190" y="441"/>
                    </a:lnTo>
                    <a:lnTo>
                      <a:pt x="157" y="443"/>
                    </a:lnTo>
                    <a:lnTo>
                      <a:pt x="111" y="439"/>
                    </a:lnTo>
                    <a:lnTo>
                      <a:pt x="86" y="435"/>
                    </a:lnTo>
                    <a:lnTo>
                      <a:pt x="51" y="449"/>
                    </a:lnTo>
                    <a:lnTo>
                      <a:pt x="42" y="426"/>
                    </a:lnTo>
                    <a:lnTo>
                      <a:pt x="23" y="370"/>
                    </a:lnTo>
                    <a:lnTo>
                      <a:pt x="21" y="353"/>
                    </a:lnTo>
                    <a:lnTo>
                      <a:pt x="120" y="253"/>
                    </a:lnTo>
                    <a:lnTo>
                      <a:pt x="90" y="224"/>
                    </a:lnTo>
                    <a:lnTo>
                      <a:pt x="61" y="209"/>
                    </a:lnTo>
                    <a:lnTo>
                      <a:pt x="32" y="149"/>
                    </a:lnTo>
                    <a:lnTo>
                      <a:pt x="15" y="105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2" name="Freeform 485"/>
              <p:cNvSpPr>
                <a:spLocks/>
              </p:cNvSpPr>
              <p:nvPr/>
            </p:nvSpPr>
            <p:spPr bwMode="auto">
              <a:xfrm>
                <a:off x="1345" y="2590"/>
                <a:ext cx="244" cy="278"/>
              </a:xfrm>
              <a:custGeom>
                <a:avLst/>
                <a:gdLst>
                  <a:gd name="T0" fmla="*/ 0 w 376"/>
                  <a:gd name="T1" fmla="*/ 1 h 449"/>
                  <a:gd name="T2" fmla="*/ 1 w 376"/>
                  <a:gd name="T3" fmla="*/ 0 h 449"/>
                  <a:gd name="T4" fmla="*/ 1 w 376"/>
                  <a:gd name="T5" fmla="*/ 1 h 449"/>
                  <a:gd name="T6" fmla="*/ 2 w 376"/>
                  <a:gd name="T7" fmla="*/ 1 h 449"/>
                  <a:gd name="T8" fmla="*/ 2 w 376"/>
                  <a:gd name="T9" fmla="*/ 1 h 449"/>
                  <a:gd name="T10" fmla="*/ 2 w 376"/>
                  <a:gd name="T11" fmla="*/ 1 h 449"/>
                  <a:gd name="T12" fmla="*/ 2 w 376"/>
                  <a:gd name="T13" fmla="*/ 1 h 449"/>
                  <a:gd name="T14" fmla="*/ 2 w 376"/>
                  <a:gd name="T15" fmla="*/ 1 h 449"/>
                  <a:gd name="T16" fmla="*/ 2 w 376"/>
                  <a:gd name="T17" fmla="*/ 1 h 449"/>
                  <a:gd name="T18" fmla="*/ 2 w 376"/>
                  <a:gd name="T19" fmla="*/ 1 h 449"/>
                  <a:gd name="T20" fmla="*/ 2 w 376"/>
                  <a:gd name="T21" fmla="*/ 1 h 449"/>
                  <a:gd name="T22" fmla="*/ 2 w 376"/>
                  <a:gd name="T23" fmla="*/ 1 h 449"/>
                  <a:gd name="T24" fmla="*/ 2 w 376"/>
                  <a:gd name="T25" fmla="*/ 1 h 449"/>
                  <a:gd name="T26" fmla="*/ 2 w 376"/>
                  <a:gd name="T27" fmla="*/ 1 h 449"/>
                  <a:gd name="T28" fmla="*/ 1 w 376"/>
                  <a:gd name="T29" fmla="*/ 1 h 449"/>
                  <a:gd name="T30" fmla="*/ 1 w 376"/>
                  <a:gd name="T31" fmla="*/ 1 h 449"/>
                  <a:gd name="T32" fmla="*/ 1 w 376"/>
                  <a:gd name="T33" fmla="*/ 1 h 449"/>
                  <a:gd name="T34" fmla="*/ 1 w 376"/>
                  <a:gd name="T35" fmla="*/ 1 h 449"/>
                  <a:gd name="T36" fmla="*/ 1 w 376"/>
                  <a:gd name="T37" fmla="*/ 1 h 449"/>
                  <a:gd name="T38" fmla="*/ 1 w 376"/>
                  <a:gd name="T39" fmla="*/ 1 h 449"/>
                  <a:gd name="T40" fmla="*/ 1 w 376"/>
                  <a:gd name="T41" fmla="*/ 1 h 449"/>
                  <a:gd name="T42" fmla="*/ 1 w 376"/>
                  <a:gd name="T43" fmla="*/ 1 h 449"/>
                  <a:gd name="T44" fmla="*/ 1 w 376"/>
                  <a:gd name="T45" fmla="*/ 1 h 449"/>
                  <a:gd name="T46" fmla="*/ 1 w 376"/>
                  <a:gd name="T47" fmla="*/ 1 h 449"/>
                  <a:gd name="T48" fmla="*/ 1 w 376"/>
                  <a:gd name="T49" fmla="*/ 1 h 449"/>
                  <a:gd name="T50" fmla="*/ 1 w 376"/>
                  <a:gd name="T51" fmla="*/ 1 h 449"/>
                  <a:gd name="T52" fmla="*/ 1 w 376"/>
                  <a:gd name="T53" fmla="*/ 1 h 449"/>
                  <a:gd name="T54" fmla="*/ 1 w 376"/>
                  <a:gd name="T55" fmla="*/ 1 h 449"/>
                  <a:gd name="T56" fmla="*/ 1 w 376"/>
                  <a:gd name="T57" fmla="*/ 1 h 449"/>
                  <a:gd name="T58" fmla="*/ 1 w 376"/>
                  <a:gd name="T59" fmla="*/ 1 h 449"/>
                  <a:gd name="T60" fmla="*/ 1 w 376"/>
                  <a:gd name="T61" fmla="*/ 1 h 449"/>
                  <a:gd name="T62" fmla="*/ 0 w 376"/>
                  <a:gd name="T63" fmla="*/ 1 h 44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76"/>
                  <a:gd name="T97" fmla="*/ 0 h 449"/>
                  <a:gd name="T98" fmla="*/ 376 w 376"/>
                  <a:gd name="T99" fmla="*/ 449 h 44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76" h="449">
                    <a:moveTo>
                      <a:pt x="0" y="88"/>
                    </a:moveTo>
                    <a:lnTo>
                      <a:pt x="86" y="0"/>
                    </a:lnTo>
                    <a:lnTo>
                      <a:pt x="163" y="26"/>
                    </a:lnTo>
                    <a:lnTo>
                      <a:pt x="276" y="193"/>
                    </a:lnTo>
                    <a:lnTo>
                      <a:pt x="301" y="226"/>
                    </a:lnTo>
                    <a:lnTo>
                      <a:pt x="376" y="255"/>
                    </a:lnTo>
                    <a:lnTo>
                      <a:pt x="366" y="264"/>
                    </a:lnTo>
                    <a:lnTo>
                      <a:pt x="364" y="278"/>
                    </a:lnTo>
                    <a:lnTo>
                      <a:pt x="358" y="301"/>
                    </a:lnTo>
                    <a:lnTo>
                      <a:pt x="357" y="316"/>
                    </a:lnTo>
                    <a:lnTo>
                      <a:pt x="341" y="322"/>
                    </a:lnTo>
                    <a:lnTo>
                      <a:pt x="322" y="326"/>
                    </a:lnTo>
                    <a:lnTo>
                      <a:pt x="309" y="335"/>
                    </a:lnTo>
                    <a:lnTo>
                      <a:pt x="287" y="353"/>
                    </a:lnTo>
                    <a:lnTo>
                      <a:pt x="261" y="374"/>
                    </a:lnTo>
                    <a:lnTo>
                      <a:pt x="245" y="383"/>
                    </a:lnTo>
                    <a:lnTo>
                      <a:pt x="236" y="410"/>
                    </a:lnTo>
                    <a:lnTo>
                      <a:pt x="216" y="426"/>
                    </a:lnTo>
                    <a:lnTo>
                      <a:pt x="190" y="441"/>
                    </a:lnTo>
                    <a:lnTo>
                      <a:pt x="157" y="443"/>
                    </a:lnTo>
                    <a:lnTo>
                      <a:pt x="111" y="439"/>
                    </a:lnTo>
                    <a:lnTo>
                      <a:pt x="86" y="435"/>
                    </a:lnTo>
                    <a:lnTo>
                      <a:pt x="51" y="449"/>
                    </a:lnTo>
                    <a:lnTo>
                      <a:pt x="42" y="426"/>
                    </a:lnTo>
                    <a:lnTo>
                      <a:pt x="23" y="370"/>
                    </a:lnTo>
                    <a:lnTo>
                      <a:pt x="21" y="353"/>
                    </a:lnTo>
                    <a:lnTo>
                      <a:pt x="120" y="253"/>
                    </a:lnTo>
                    <a:lnTo>
                      <a:pt x="90" y="224"/>
                    </a:lnTo>
                    <a:lnTo>
                      <a:pt x="61" y="209"/>
                    </a:lnTo>
                    <a:lnTo>
                      <a:pt x="32" y="149"/>
                    </a:lnTo>
                    <a:lnTo>
                      <a:pt x="15" y="105"/>
                    </a:lnTo>
                    <a:lnTo>
                      <a:pt x="0" y="88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3" name="Freeform 486"/>
              <p:cNvSpPr>
                <a:spLocks/>
              </p:cNvSpPr>
              <p:nvPr/>
            </p:nvSpPr>
            <p:spPr bwMode="auto">
              <a:xfrm>
                <a:off x="1670" y="2445"/>
                <a:ext cx="221" cy="263"/>
              </a:xfrm>
              <a:custGeom>
                <a:avLst/>
                <a:gdLst>
                  <a:gd name="T0" fmla="*/ 0 w 342"/>
                  <a:gd name="T1" fmla="*/ 1 h 426"/>
                  <a:gd name="T2" fmla="*/ 1 w 342"/>
                  <a:gd name="T3" fmla="*/ 1 h 426"/>
                  <a:gd name="T4" fmla="*/ 1 w 342"/>
                  <a:gd name="T5" fmla="*/ 1 h 426"/>
                  <a:gd name="T6" fmla="*/ 1 w 342"/>
                  <a:gd name="T7" fmla="*/ 1 h 426"/>
                  <a:gd name="T8" fmla="*/ 1 w 342"/>
                  <a:gd name="T9" fmla="*/ 1 h 426"/>
                  <a:gd name="T10" fmla="*/ 1 w 342"/>
                  <a:gd name="T11" fmla="*/ 1 h 426"/>
                  <a:gd name="T12" fmla="*/ 1 w 342"/>
                  <a:gd name="T13" fmla="*/ 1 h 426"/>
                  <a:gd name="T14" fmla="*/ 1 w 342"/>
                  <a:gd name="T15" fmla="*/ 1 h 426"/>
                  <a:gd name="T16" fmla="*/ 1 w 342"/>
                  <a:gd name="T17" fmla="*/ 1 h 426"/>
                  <a:gd name="T18" fmla="*/ 1 w 342"/>
                  <a:gd name="T19" fmla="*/ 1 h 426"/>
                  <a:gd name="T20" fmla="*/ 1 w 342"/>
                  <a:gd name="T21" fmla="*/ 1 h 426"/>
                  <a:gd name="T22" fmla="*/ 1 w 342"/>
                  <a:gd name="T23" fmla="*/ 1 h 426"/>
                  <a:gd name="T24" fmla="*/ 2 w 342"/>
                  <a:gd name="T25" fmla="*/ 1 h 426"/>
                  <a:gd name="T26" fmla="*/ 2 w 342"/>
                  <a:gd name="T27" fmla="*/ 1 h 426"/>
                  <a:gd name="T28" fmla="*/ 2 w 342"/>
                  <a:gd name="T29" fmla="*/ 1 h 426"/>
                  <a:gd name="T30" fmla="*/ 2 w 342"/>
                  <a:gd name="T31" fmla="*/ 1 h 426"/>
                  <a:gd name="T32" fmla="*/ 2 w 342"/>
                  <a:gd name="T33" fmla="*/ 1 h 426"/>
                  <a:gd name="T34" fmla="*/ 1 w 342"/>
                  <a:gd name="T35" fmla="*/ 1 h 426"/>
                  <a:gd name="T36" fmla="*/ 1 w 342"/>
                  <a:gd name="T37" fmla="*/ 1 h 426"/>
                  <a:gd name="T38" fmla="*/ 1 w 342"/>
                  <a:gd name="T39" fmla="*/ 1 h 426"/>
                  <a:gd name="T40" fmla="*/ 1 w 342"/>
                  <a:gd name="T41" fmla="*/ 1 h 426"/>
                  <a:gd name="T42" fmla="*/ 1 w 342"/>
                  <a:gd name="T43" fmla="*/ 0 h 426"/>
                  <a:gd name="T44" fmla="*/ 1 w 342"/>
                  <a:gd name="T45" fmla="*/ 1 h 426"/>
                  <a:gd name="T46" fmla="*/ 1 w 342"/>
                  <a:gd name="T47" fmla="*/ 1 h 426"/>
                  <a:gd name="T48" fmla="*/ 1 w 342"/>
                  <a:gd name="T49" fmla="*/ 1 h 426"/>
                  <a:gd name="T50" fmla="*/ 1 w 342"/>
                  <a:gd name="T51" fmla="*/ 1 h 426"/>
                  <a:gd name="T52" fmla="*/ 0 w 342"/>
                  <a:gd name="T53" fmla="*/ 1 h 42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42"/>
                  <a:gd name="T82" fmla="*/ 0 h 426"/>
                  <a:gd name="T83" fmla="*/ 342 w 342"/>
                  <a:gd name="T84" fmla="*/ 426 h 42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42" h="426">
                    <a:moveTo>
                      <a:pt x="0" y="256"/>
                    </a:moveTo>
                    <a:lnTo>
                      <a:pt x="56" y="281"/>
                    </a:lnTo>
                    <a:lnTo>
                      <a:pt x="14" y="350"/>
                    </a:lnTo>
                    <a:lnTo>
                      <a:pt x="25" y="421"/>
                    </a:lnTo>
                    <a:lnTo>
                      <a:pt x="116" y="390"/>
                    </a:lnTo>
                    <a:lnTo>
                      <a:pt x="194" y="426"/>
                    </a:lnTo>
                    <a:lnTo>
                      <a:pt x="206" y="423"/>
                    </a:lnTo>
                    <a:lnTo>
                      <a:pt x="221" y="423"/>
                    </a:lnTo>
                    <a:lnTo>
                      <a:pt x="233" y="417"/>
                    </a:lnTo>
                    <a:lnTo>
                      <a:pt x="246" y="417"/>
                    </a:lnTo>
                    <a:lnTo>
                      <a:pt x="261" y="413"/>
                    </a:lnTo>
                    <a:lnTo>
                      <a:pt x="279" y="413"/>
                    </a:lnTo>
                    <a:lnTo>
                      <a:pt x="296" y="405"/>
                    </a:lnTo>
                    <a:lnTo>
                      <a:pt x="308" y="405"/>
                    </a:lnTo>
                    <a:lnTo>
                      <a:pt x="342" y="300"/>
                    </a:lnTo>
                    <a:lnTo>
                      <a:pt x="290" y="263"/>
                    </a:lnTo>
                    <a:lnTo>
                      <a:pt x="283" y="210"/>
                    </a:lnTo>
                    <a:lnTo>
                      <a:pt x="190" y="156"/>
                    </a:lnTo>
                    <a:lnTo>
                      <a:pt x="154" y="135"/>
                    </a:lnTo>
                    <a:lnTo>
                      <a:pt x="171" y="87"/>
                    </a:lnTo>
                    <a:lnTo>
                      <a:pt x="150" y="18"/>
                    </a:lnTo>
                    <a:lnTo>
                      <a:pt x="104" y="0"/>
                    </a:lnTo>
                    <a:lnTo>
                      <a:pt x="108" y="102"/>
                    </a:lnTo>
                    <a:lnTo>
                      <a:pt x="108" y="137"/>
                    </a:lnTo>
                    <a:lnTo>
                      <a:pt x="54" y="141"/>
                    </a:lnTo>
                    <a:lnTo>
                      <a:pt x="4" y="189"/>
                    </a:lnTo>
                    <a:lnTo>
                      <a:pt x="0" y="25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4" name="Freeform 487"/>
              <p:cNvSpPr>
                <a:spLocks/>
              </p:cNvSpPr>
              <p:nvPr/>
            </p:nvSpPr>
            <p:spPr bwMode="auto">
              <a:xfrm>
                <a:off x="1670" y="2445"/>
                <a:ext cx="221" cy="263"/>
              </a:xfrm>
              <a:custGeom>
                <a:avLst/>
                <a:gdLst>
                  <a:gd name="T0" fmla="*/ 0 w 342"/>
                  <a:gd name="T1" fmla="*/ 1 h 426"/>
                  <a:gd name="T2" fmla="*/ 1 w 342"/>
                  <a:gd name="T3" fmla="*/ 1 h 426"/>
                  <a:gd name="T4" fmla="*/ 1 w 342"/>
                  <a:gd name="T5" fmla="*/ 1 h 426"/>
                  <a:gd name="T6" fmla="*/ 1 w 342"/>
                  <a:gd name="T7" fmla="*/ 1 h 426"/>
                  <a:gd name="T8" fmla="*/ 1 w 342"/>
                  <a:gd name="T9" fmla="*/ 1 h 426"/>
                  <a:gd name="T10" fmla="*/ 1 w 342"/>
                  <a:gd name="T11" fmla="*/ 1 h 426"/>
                  <a:gd name="T12" fmla="*/ 1 w 342"/>
                  <a:gd name="T13" fmla="*/ 1 h 426"/>
                  <a:gd name="T14" fmla="*/ 1 w 342"/>
                  <a:gd name="T15" fmla="*/ 1 h 426"/>
                  <a:gd name="T16" fmla="*/ 1 w 342"/>
                  <a:gd name="T17" fmla="*/ 1 h 426"/>
                  <a:gd name="T18" fmla="*/ 1 w 342"/>
                  <a:gd name="T19" fmla="*/ 1 h 426"/>
                  <a:gd name="T20" fmla="*/ 1 w 342"/>
                  <a:gd name="T21" fmla="*/ 1 h 426"/>
                  <a:gd name="T22" fmla="*/ 1 w 342"/>
                  <a:gd name="T23" fmla="*/ 1 h 426"/>
                  <a:gd name="T24" fmla="*/ 2 w 342"/>
                  <a:gd name="T25" fmla="*/ 1 h 426"/>
                  <a:gd name="T26" fmla="*/ 2 w 342"/>
                  <a:gd name="T27" fmla="*/ 1 h 426"/>
                  <a:gd name="T28" fmla="*/ 2 w 342"/>
                  <a:gd name="T29" fmla="*/ 1 h 426"/>
                  <a:gd name="T30" fmla="*/ 2 w 342"/>
                  <a:gd name="T31" fmla="*/ 1 h 426"/>
                  <a:gd name="T32" fmla="*/ 2 w 342"/>
                  <a:gd name="T33" fmla="*/ 1 h 426"/>
                  <a:gd name="T34" fmla="*/ 1 w 342"/>
                  <a:gd name="T35" fmla="*/ 1 h 426"/>
                  <a:gd name="T36" fmla="*/ 1 w 342"/>
                  <a:gd name="T37" fmla="*/ 1 h 426"/>
                  <a:gd name="T38" fmla="*/ 1 w 342"/>
                  <a:gd name="T39" fmla="*/ 1 h 426"/>
                  <a:gd name="T40" fmla="*/ 1 w 342"/>
                  <a:gd name="T41" fmla="*/ 1 h 426"/>
                  <a:gd name="T42" fmla="*/ 1 w 342"/>
                  <a:gd name="T43" fmla="*/ 0 h 426"/>
                  <a:gd name="T44" fmla="*/ 1 w 342"/>
                  <a:gd name="T45" fmla="*/ 1 h 426"/>
                  <a:gd name="T46" fmla="*/ 1 w 342"/>
                  <a:gd name="T47" fmla="*/ 1 h 426"/>
                  <a:gd name="T48" fmla="*/ 1 w 342"/>
                  <a:gd name="T49" fmla="*/ 1 h 426"/>
                  <a:gd name="T50" fmla="*/ 1 w 342"/>
                  <a:gd name="T51" fmla="*/ 1 h 426"/>
                  <a:gd name="T52" fmla="*/ 0 w 342"/>
                  <a:gd name="T53" fmla="*/ 1 h 42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42"/>
                  <a:gd name="T82" fmla="*/ 0 h 426"/>
                  <a:gd name="T83" fmla="*/ 342 w 342"/>
                  <a:gd name="T84" fmla="*/ 426 h 42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42" h="426">
                    <a:moveTo>
                      <a:pt x="0" y="256"/>
                    </a:moveTo>
                    <a:lnTo>
                      <a:pt x="56" y="281"/>
                    </a:lnTo>
                    <a:lnTo>
                      <a:pt x="14" y="350"/>
                    </a:lnTo>
                    <a:lnTo>
                      <a:pt x="25" y="421"/>
                    </a:lnTo>
                    <a:lnTo>
                      <a:pt x="116" y="390"/>
                    </a:lnTo>
                    <a:lnTo>
                      <a:pt x="194" y="426"/>
                    </a:lnTo>
                    <a:lnTo>
                      <a:pt x="206" y="423"/>
                    </a:lnTo>
                    <a:lnTo>
                      <a:pt x="221" y="423"/>
                    </a:lnTo>
                    <a:lnTo>
                      <a:pt x="233" y="417"/>
                    </a:lnTo>
                    <a:lnTo>
                      <a:pt x="246" y="417"/>
                    </a:lnTo>
                    <a:lnTo>
                      <a:pt x="261" y="413"/>
                    </a:lnTo>
                    <a:lnTo>
                      <a:pt x="279" y="413"/>
                    </a:lnTo>
                    <a:lnTo>
                      <a:pt x="296" y="405"/>
                    </a:lnTo>
                    <a:lnTo>
                      <a:pt x="308" y="405"/>
                    </a:lnTo>
                    <a:lnTo>
                      <a:pt x="342" y="300"/>
                    </a:lnTo>
                    <a:lnTo>
                      <a:pt x="290" y="263"/>
                    </a:lnTo>
                    <a:lnTo>
                      <a:pt x="283" y="210"/>
                    </a:lnTo>
                    <a:lnTo>
                      <a:pt x="190" y="156"/>
                    </a:lnTo>
                    <a:lnTo>
                      <a:pt x="154" y="135"/>
                    </a:lnTo>
                    <a:lnTo>
                      <a:pt x="171" y="87"/>
                    </a:lnTo>
                    <a:lnTo>
                      <a:pt x="150" y="18"/>
                    </a:lnTo>
                    <a:lnTo>
                      <a:pt x="104" y="0"/>
                    </a:lnTo>
                    <a:lnTo>
                      <a:pt x="108" y="102"/>
                    </a:lnTo>
                    <a:lnTo>
                      <a:pt x="108" y="137"/>
                    </a:lnTo>
                    <a:lnTo>
                      <a:pt x="54" y="141"/>
                    </a:lnTo>
                    <a:lnTo>
                      <a:pt x="4" y="189"/>
                    </a:lnTo>
                    <a:lnTo>
                      <a:pt x="0" y="256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5" name="Freeform 488"/>
              <p:cNvSpPr>
                <a:spLocks/>
              </p:cNvSpPr>
              <p:nvPr/>
            </p:nvSpPr>
            <p:spPr bwMode="auto">
              <a:xfrm>
                <a:off x="1218" y="2410"/>
                <a:ext cx="520" cy="298"/>
              </a:xfrm>
              <a:custGeom>
                <a:avLst/>
                <a:gdLst>
                  <a:gd name="T0" fmla="*/ 1 w 806"/>
                  <a:gd name="T1" fmla="*/ 0 h 483"/>
                  <a:gd name="T2" fmla="*/ 1 w 806"/>
                  <a:gd name="T3" fmla="*/ 1 h 483"/>
                  <a:gd name="T4" fmla="*/ 1 w 806"/>
                  <a:gd name="T5" fmla="*/ 1 h 483"/>
                  <a:gd name="T6" fmla="*/ 1 w 806"/>
                  <a:gd name="T7" fmla="*/ 1 h 483"/>
                  <a:gd name="T8" fmla="*/ 1 w 806"/>
                  <a:gd name="T9" fmla="*/ 1 h 483"/>
                  <a:gd name="T10" fmla="*/ 1 w 806"/>
                  <a:gd name="T11" fmla="*/ 1 h 483"/>
                  <a:gd name="T12" fmla="*/ 1 w 806"/>
                  <a:gd name="T13" fmla="*/ 1 h 483"/>
                  <a:gd name="T14" fmla="*/ 1 w 806"/>
                  <a:gd name="T15" fmla="*/ 1 h 483"/>
                  <a:gd name="T16" fmla="*/ 1 w 806"/>
                  <a:gd name="T17" fmla="*/ 1 h 483"/>
                  <a:gd name="T18" fmla="*/ 1 w 806"/>
                  <a:gd name="T19" fmla="*/ 1 h 483"/>
                  <a:gd name="T20" fmla="*/ 1 w 806"/>
                  <a:gd name="T21" fmla="*/ 1 h 483"/>
                  <a:gd name="T22" fmla="*/ 1 w 806"/>
                  <a:gd name="T23" fmla="*/ 1 h 483"/>
                  <a:gd name="T24" fmla="*/ 1 w 806"/>
                  <a:gd name="T25" fmla="*/ 1 h 483"/>
                  <a:gd name="T26" fmla="*/ 2 w 806"/>
                  <a:gd name="T27" fmla="*/ 1 h 483"/>
                  <a:gd name="T28" fmla="*/ 3 w 806"/>
                  <a:gd name="T29" fmla="*/ 1 h 483"/>
                  <a:gd name="T30" fmla="*/ 3 w 806"/>
                  <a:gd name="T31" fmla="*/ 1 h 483"/>
                  <a:gd name="T32" fmla="*/ 3 w 806"/>
                  <a:gd name="T33" fmla="*/ 1 h 483"/>
                  <a:gd name="T34" fmla="*/ 4 w 806"/>
                  <a:gd name="T35" fmla="*/ 1 h 483"/>
                  <a:gd name="T36" fmla="*/ 4 w 806"/>
                  <a:gd name="T37" fmla="*/ 1 h 483"/>
                  <a:gd name="T38" fmla="*/ 4 w 806"/>
                  <a:gd name="T39" fmla="*/ 1 h 483"/>
                  <a:gd name="T40" fmla="*/ 4 w 806"/>
                  <a:gd name="T41" fmla="*/ 1 h 483"/>
                  <a:gd name="T42" fmla="*/ 4 w 806"/>
                  <a:gd name="T43" fmla="*/ 1 h 483"/>
                  <a:gd name="T44" fmla="*/ 3 w 806"/>
                  <a:gd name="T45" fmla="*/ 1 h 483"/>
                  <a:gd name="T46" fmla="*/ 3 w 806"/>
                  <a:gd name="T47" fmla="*/ 1 h 483"/>
                  <a:gd name="T48" fmla="*/ 3 w 806"/>
                  <a:gd name="T49" fmla="*/ 1 h 483"/>
                  <a:gd name="T50" fmla="*/ 2 w 806"/>
                  <a:gd name="T51" fmla="*/ 1 h 483"/>
                  <a:gd name="T52" fmla="*/ 2 w 806"/>
                  <a:gd name="T53" fmla="*/ 1 h 483"/>
                  <a:gd name="T54" fmla="*/ 1 w 806"/>
                  <a:gd name="T55" fmla="*/ 1 h 483"/>
                  <a:gd name="T56" fmla="*/ 1 w 806"/>
                  <a:gd name="T57" fmla="*/ 1 h 483"/>
                  <a:gd name="T58" fmla="*/ 1 w 806"/>
                  <a:gd name="T59" fmla="*/ 1 h 483"/>
                  <a:gd name="T60" fmla="*/ 1 w 806"/>
                  <a:gd name="T61" fmla="*/ 1 h 483"/>
                  <a:gd name="T62" fmla="*/ 1 w 806"/>
                  <a:gd name="T63" fmla="*/ 1 h 483"/>
                  <a:gd name="T64" fmla="*/ 0 w 806"/>
                  <a:gd name="T65" fmla="*/ 1 h 483"/>
                  <a:gd name="T66" fmla="*/ 1 w 806"/>
                  <a:gd name="T67" fmla="*/ 1 h 483"/>
                  <a:gd name="T68" fmla="*/ 1 w 806"/>
                  <a:gd name="T69" fmla="*/ 0 h 48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806"/>
                  <a:gd name="T106" fmla="*/ 0 h 483"/>
                  <a:gd name="T107" fmla="*/ 806 w 806"/>
                  <a:gd name="T108" fmla="*/ 483 h 48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806" h="483">
                    <a:moveTo>
                      <a:pt x="136" y="0"/>
                    </a:moveTo>
                    <a:lnTo>
                      <a:pt x="175" y="102"/>
                    </a:lnTo>
                    <a:lnTo>
                      <a:pt x="224" y="109"/>
                    </a:lnTo>
                    <a:lnTo>
                      <a:pt x="217" y="127"/>
                    </a:lnTo>
                    <a:lnTo>
                      <a:pt x="219" y="132"/>
                    </a:lnTo>
                    <a:lnTo>
                      <a:pt x="224" y="138"/>
                    </a:lnTo>
                    <a:lnTo>
                      <a:pt x="236" y="138"/>
                    </a:lnTo>
                    <a:lnTo>
                      <a:pt x="242" y="142"/>
                    </a:lnTo>
                    <a:lnTo>
                      <a:pt x="247" y="155"/>
                    </a:lnTo>
                    <a:lnTo>
                      <a:pt x="247" y="186"/>
                    </a:lnTo>
                    <a:lnTo>
                      <a:pt x="253" y="201"/>
                    </a:lnTo>
                    <a:lnTo>
                      <a:pt x="263" y="213"/>
                    </a:lnTo>
                    <a:lnTo>
                      <a:pt x="274" y="205"/>
                    </a:lnTo>
                    <a:lnTo>
                      <a:pt x="320" y="155"/>
                    </a:lnTo>
                    <a:lnTo>
                      <a:pt x="441" y="159"/>
                    </a:lnTo>
                    <a:lnTo>
                      <a:pt x="516" y="79"/>
                    </a:lnTo>
                    <a:lnTo>
                      <a:pt x="629" y="67"/>
                    </a:lnTo>
                    <a:lnTo>
                      <a:pt x="806" y="159"/>
                    </a:lnTo>
                    <a:lnTo>
                      <a:pt x="806" y="194"/>
                    </a:lnTo>
                    <a:lnTo>
                      <a:pt x="752" y="198"/>
                    </a:lnTo>
                    <a:lnTo>
                      <a:pt x="702" y="246"/>
                    </a:lnTo>
                    <a:lnTo>
                      <a:pt x="698" y="311"/>
                    </a:lnTo>
                    <a:lnTo>
                      <a:pt x="647" y="374"/>
                    </a:lnTo>
                    <a:lnTo>
                      <a:pt x="606" y="338"/>
                    </a:lnTo>
                    <a:lnTo>
                      <a:pt x="476" y="483"/>
                    </a:lnTo>
                    <a:lnTo>
                      <a:pt x="361" y="318"/>
                    </a:lnTo>
                    <a:lnTo>
                      <a:pt x="284" y="292"/>
                    </a:lnTo>
                    <a:lnTo>
                      <a:pt x="198" y="380"/>
                    </a:lnTo>
                    <a:lnTo>
                      <a:pt x="184" y="365"/>
                    </a:lnTo>
                    <a:lnTo>
                      <a:pt x="119" y="365"/>
                    </a:lnTo>
                    <a:lnTo>
                      <a:pt x="40" y="378"/>
                    </a:lnTo>
                    <a:lnTo>
                      <a:pt x="25" y="389"/>
                    </a:lnTo>
                    <a:lnTo>
                      <a:pt x="0" y="345"/>
                    </a:lnTo>
                    <a:lnTo>
                      <a:pt x="6" y="11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6" name="Freeform 489"/>
              <p:cNvSpPr>
                <a:spLocks/>
              </p:cNvSpPr>
              <p:nvPr/>
            </p:nvSpPr>
            <p:spPr bwMode="auto">
              <a:xfrm>
                <a:off x="1218" y="2410"/>
                <a:ext cx="520" cy="298"/>
              </a:xfrm>
              <a:custGeom>
                <a:avLst/>
                <a:gdLst>
                  <a:gd name="T0" fmla="*/ 1 w 806"/>
                  <a:gd name="T1" fmla="*/ 0 h 483"/>
                  <a:gd name="T2" fmla="*/ 1 w 806"/>
                  <a:gd name="T3" fmla="*/ 1 h 483"/>
                  <a:gd name="T4" fmla="*/ 1 w 806"/>
                  <a:gd name="T5" fmla="*/ 1 h 483"/>
                  <a:gd name="T6" fmla="*/ 1 w 806"/>
                  <a:gd name="T7" fmla="*/ 1 h 483"/>
                  <a:gd name="T8" fmla="*/ 1 w 806"/>
                  <a:gd name="T9" fmla="*/ 1 h 483"/>
                  <a:gd name="T10" fmla="*/ 1 w 806"/>
                  <a:gd name="T11" fmla="*/ 1 h 483"/>
                  <a:gd name="T12" fmla="*/ 1 w 806"/>
                  <a:gd name="T13" fmla="*/ 1 h 483"/>
                  <a:gd name="T14" fmla="*/ 1 w 806"/>
                  <a:gd name="T15" fmla="*/ 1 h 483"/>
                  <a:gd name="T16" fmla="*/ 1 w 806"/>
                  <a:gd name="T17" fmla="*/ 1 h 483"/>
                  <a:gd name="T18" fmla="*/ 1 w 806"/>
                  <a:gd name="T19" fmla="*/ 1 h 483"/>
                  <a:gd name="T20" fmla="*/ 1 w 806"/>
                  <a:gd name="T21" fmla="*/ 1 h 483"/>
                  <a:gd name="T22" fmla="*/ 1 w 806"/>
                  <a:gd name="T23" fmla="*/ 1 h 483"/>
                  <a:gd name="T24" fmla="*/ 1 w 806"/>
                  <a:gd name="T25" fmla="*/ 1 h 483"/>
                  <a:gd name="T26" fmla="*/ 2 w 806"/>
                  <a:gd name="T27" fmla="*/ 1 h 483"/>
                  <a:gd name="T28" fmla="*/ 3 w 806"/>
                  <a:gd name="T29" fmla="*/ 1 h 483"/>
                  <a:gd name="T30" fmla="*/ 3 w 806"/>
                  <a:gd name="T31" fmla="*/ 1 h 483"/>
                  <a:gd name="T32" fmla="*/ 3 w 806"/>
                  <a:gd name="T33" fmla="*/ 1 h 483"/>
                  <a:gd name="T34" fmla="*/ 4 w 806"/>
                  <a:gd name="T35" fmla="*/ 1 h 483"/>
                  <a:gd name="T36" fmla="*/ 4 w 806"/>
                  <a:gd name="T37" fmla="*/ 1 h 483"/>
                  <a:gd name="T38" fmla="*/ 4 w 806"/>
                  <a:gd name="T39" fmla="*/ 1 h 483"/>
                  <a:gd name="T40" fmla="*/ 4 w 806"/>
                  <a:gd name="T41" fmla="*/ 1 h 483"/>
                  <a:gd name="T42" fmla="*/ 4 w 806"/>
                  <a:gd name="T43" fmla="*/ 1 h 483"/>
                  <a:gd name="T44" fmla="*/ 3 w 806"/>
                  <a:gd name="T45" fmla="*/ 1 h 483"/>
                  <a:gd name="T46" fmla="*/ 3 w 806"/>
                  <a:gd name="T47" fmla="*/ 1 h 483"/>
                  <a:gd name="T48" fmla="*/ 3 w 806"/>
                  <a:gd name="T49" fmla="*/ 1 h 483"/>
                  <a:gd name="T50" fmla="*/ 2 w 806"/>
                  <a:gd name="T51" fmla="*/ 1 h 483"/>
                  <a:gd name="T52" fmla="*/ 2 w 806"/>
                  <a:gd name="T53" fmla="*/ 1 h 483"/>
                  <a:gd name="T54" fmla="*/ 1 w 806"/>
                  <a:gd name="T55" fmla="*/ 1 h 483"/>
                  <a:gd name="T56" fmla="*/ 1 w 806"/>
                  <a:gd name="T57" fmla="*/ 1 h 483"/>
                  <a:gd name="T58" fmla="*/ 1 w 806"/>
                  <a:gd name="T59" fmla="*/ 1 h 483"/>
                  <a:gd name="T60" fmla="*/ 1 w 806"/>
                  <a:gd name="T61" fmla="*/ 1 h 483"/>
                  <a:gd name="T62" fmla="*/ 1 w 806"/>
                  <a:gd name="T63" fmla="*/ 1 h 483"/>
                  <a:gd name="T64" fmla="*/ 0 w 806"/>
                  <a:gd name="T65" fmla="*/ 1 h 483"/>
                  <a:gd name="T66" fmla="*/ 1 w 806"/>
                  <a:gd name="T67" fmla="*/ 1 h 483"/>
                  <a:gd name="T68" fmla="*/ 1 w 806"/>
                  <a:gd name="T69" fmla="*/ 0 h 48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806"/>
                  <a:gd name="T106" fmla="*/ 0 h 483"/>
                  <a:gd name="T107" fmla="*/ 806 w 806"/>
                  <a:gd name="T108" fmla="*/ 483 h 48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806" h="483">
                    <a:moveTo>
                      <a:pt x="136" y="0"/>
                    </a:moveTo>
                    <a:lnTo>
                      <a:pt x="175" y="102"/>
                    </a:lnTo>
                    <a:lnTo>
                      <a:pt x="224" y="109"/>
                    </a:lnTo>
                    <a:lnTo>
                      <a:pt x="217" y="127"/>
                    </a:lnTo>
                    <a:lnTo>
                      <a:pt x="219" y="132"/>
                    </a:lnTo>
                    <a:lnTo>
                      <a:pt x="224" y="138"/>
                    </a:lnTo>
                    <a:lnTo>
                      <a:pt x="236" y="138"/>
                    </a:lnTo>
                    <a:lnTo>
                      <a:pt x="242" y="142"/>
                    </a:lnTo>
                    <a:lnTo>
                      <a:pt x="247" y="155"/>
                    </a:lnTo>
                    <a:lnTo>
                      <a:pt x="247" y="186"/>
                    </a:lnTo>
                    <a:lnTo>
                      <a:pt x="253" y="201"/>
                    </a:lnTo>
                    <a:lnTo>
                      <a:pt x="263" y="213"/>
                    </a:lnTo>
                    <a:lnTo>
                      <a:pt x="274" y="205"/>
                    </a:lnTo>
                    <a:lnTo>
                      <a:pt x="320" y="155"/>
                    </a:lnTo>
                    <a:lnTo>
                      <a:pt x="441" y="159"/>
                    </a:lnTo>
                    <a:lnTo>
                      <a:pt x="516" y="79"/>
                    </a:lnTo>
                    <a:lnTo>
                      <a:pt x="629" y="67"/>
                    </a:lnTo>
                    <a:lnTo>
                      <a:pt x="806" y="159"/>
                    </a:lnTo>
                    <a:lnTo>
                      <a:pt x="806" y="194"/>
                    </a:lnTo>
                    <a:lnTo>
                      <a:pt x="752" y="198"/>
                    </a:lnTo>
                    <a:lnTo>
                      <a:pt x="702" y="246"/>
                    </a:lnTo>
                    <a:lnTo>
                      <a:pt x="698" y="311"/>
                    </a:lnTo>
                    <a:lnTo>
                      <a:pt x="647" y="374"/>
                    </a:lnTo>
                    <a:lnTo>
                      <a:pt x="606" y="338"/>
                    </a:lnTo>
                    <a:lnTo>
                      <a:pt x="476" y="483"/>
                    </a:lnTo>
                    <a:lnTo>
                      <a:pt x="361" y="318"/>
                    </a:lnTo>
                    <a:lnTo>
                      <a:pt x="284" y="292"/>
                    </a:lnTo>
                    <a:lnTo>
                      <a:pt x="198" y="380"/>
                    </a:lnTo>
                    <a:lnTo>
                      <a:pt x="184" y="365"/>
                    </a:lnTo>
                    <a:lnTo>
                      <a:pt x="119" y="365"/>
                    </a:lnTo>
                    <a:lnTo>
                      <a:pt x="40" y="378"/>
                    </a:lnTo>
                    <a:lnTo>
                      <a:pt x="25" y="389"/>
                    </a:lnTo>
                    <a:lnTo>
                      <a:pt x="0" y="345"/>
                    </a:lnTo>
                    <a:lnTo>
                      <a:pt x="6" y="111"/>
                    </a:lnTo>
                    <a:lnTo>
                      <a:pt x="136" y="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7" name="Freeform 490"/>
              <p:cNvSpPr>
                <a:spLocks/>
              </p:cNvSpPr>
              <p:nvPr/>
            </p:nvSpPr>
            <p:spPr bwMode="auto">
              <a:xfrm>
                <a:off x="1290" y="2310"/>
                <a:ext cx="461" cy="232"/>
              </a:xfrm>
              <a:custGeom>
                <a:avLst/>
                <a:gdLst>
                  <a:gd name="T0" fmla="*/ 4 w 712"/>
                  <a:gd name="T1" fmla="*/ 1 h 374"/>
                  <a:gd name="T2" fmla="*/ 4 w 712"/>
                  <a:gd name="T3" fmla="*/ 1 h 374"/>
                  <a:gd name="T4" fmla="*/ 4 w 712"/>
                  <a:gd name="T5" fmla="*/ 1 h 374"/>
                  <a:gd name="T6" fmla="*/ 3 w 712"/>
                  <a:gd name="T7" fmla="*/ 1 h 374"/>
                  <a:gd name="T8" fmla="*/ 3 w 712"/>
                  <a:gd name="T9" fmla="*/ 0 h 374"/>
                  <a:gd name="T10" fmla="*/ 3 w 712"/>
                  <a:gd name="T11" fmla="*/ 1 h 374"/>
                  <a:gd name="T12" fmla="*/ 2 w 712"/>
                  <a:gd name="T13" fmla="*/ 1 h 374"/>
                  <a:gd name="T14" fmla="*/ 2 w 712"/>
                  <a:gd name="T15" fmla="*/ 1 h 374"/>
                  <a:gd name="T16" fmla="*/ 1 w 712"/>
                  <a:gd name="T17" fmla="*/ 1 h 374"/>
                  <a:gd name="T18" fmla="*/ 0 w 712"/>
                  <a:gd name="T19" fmla="*/ 1 h 374"/>
                  <a:gd name="T20" fmla="*/ 1 w 712"/>
                  <a:gd name="T21" fmla="*/ 1 h 374"/>
                  <a:gd name="T22" fmla="*/ 1 w 712"/>
                  <a:gd name="T23" fmla="*/ 1 h 374"/>
                  <a:gd name="T24" fmla="*/ 1 w 712"/>
                  <a:gd name="T25" fmla="*/ 1 h 374"/>
                  <a:gd name="T26" fmla="*/ 1 w 712"/>
                  <a:gd name="T27" fmla="*/ 1 h 374"/>
                  <a:gd name="T28" fmla="*/ 1 w 712"/>
                  <a:gd name="T29" fmla="*/ 1 h 374"/>
                  <a:gd name="T30" fmla="*/ 1 w 712"/>
                  <a:gd name="T31" fmla="*/ 1 h 374"/>
                  <a:gd name="T32" fmla="*/ 1 w 712"/>
                  <a:gd name="T33" fmla="*/ 1 h 374"/>
                  <a:gd name="T34" fmla="*/ 1 w 712"/>
                  <a:gd name="T35" fmla="*/ 1 h 374"/>
                  <a:gd name="T36" fmla="*/ 1 w 712"/>
                  <a:gd name="T37" fmla="*/ 1 h 374"/>
                  <a:gd name="T38" fmla="*/ 1 w 712"/>
                  <a:gd name="T39" fmla="*/ 1 h 374"/>
                  <a:gd name="T40" fmla="*/ 1 w 712"/>
                  <a:gd name="T41" fmla="*/ 1 h 374"/>
                  <a:gd name="T42" fmla="*/ 1 w 712"/>
                  <a:gd name="T43" fmla="*/ 1 h 374"/>
                  <a:gd name="T44" fmla="*/ 1 w 712"/>
                  <a:gd name="T45" fmla="*/ 1 h 374"/>
                  <a:gd name="T46" fmla="*/ 1 w 712"/>
                  <a:gd name="T47" fmla="*/ 1 h 374"/>
                  <a:gd name="T48" fmla="*/ 2 w 712"/>
                  <a:gd name="T49" fmla="*/ 1 h 374"/>
                  <a:gd name="T50" fmla="*/ 2 w 712"/>
                  <a:gd name="T51" fmla="*/ 1 h 374"/>
                  <a:gd name="T52" fmla="*/ 3 w 712"/>
                  <a:gd name="T53" fmla="*/ 1 h 374"/>
                  <a:gd name="T54" fmla="*/ 4 w 712"/>
                  <a:gd name="T55" fmla="*/ 1 h 37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12"/>
                  <a:gd name="T85" fmla="*/ 0 h 374"/>
                  <a:gd name="T86" fmla="*/ 712 w 712"/>
                  <a:gd name="T87" fmla="*/ 374 h 37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12" h="374">
                    <a:moveTo>
                      <a:pt x="693" y="320"/>
                    </a:moveTo>
                    <a:lnTo>
                      <a:pt x="689" y="218"/>
                    </a:lnTo>
                    <a:lnTo>
                      <a:pt x="712" y="98"/>
                    </a:lnTo>
                    <a:lnTo>
                      <a:pt x="635" y="48"/>
                    </a:lnTo>
                    <a:lnTo>
                      <a:pt x="559" y="0"/>
                    </a:lnTo>
                    <a:lnTo>
                      <a:pt x="532" y="23"/>
                    </a:lnTo>
                    <a:lnTo>
                      <a:pt x="411" y="25"/>
                    </a:lnTo>
                    <a:lnTo>
                      <a:pt x="413" y="40"/>
                    </a:lnTo>
                    <a:lnTo>
                      <a:pt x="190" y="38"/>
                    </a:lnTo>
                    <a:lnTo>
                      <a:pt x="0" y="101"/>
                    </a:lnTo>
                    <a:lnTo>
                      <a:pt x="23" y="161"/>
                    </a:lnTo>
                    <a:lnTo>
                      <a:pt x="62" y="263"/>
                    </a:lnTo>
                    <a:lnTo>
                      <a:pt x="111" y="270"/>
                    </a:lnTo>
                    <a:lnTo>
                      <a:pt x="104" y="288"/>
                    </a:lnTo>
                    <a:lnTo>
                      <a:pt x="106" y="293"/>
                    </a:lnTo>
                    <a:lnTo>
                      <a:pt x="111" y="299"/>
                    </a:lnTo>
                    <a:lnTo>
                      <a:pt x="123" y="299"/>
                    </a:lnTo>
                    <a:lnTo>
                      <a:pt x="129" y="303"/>
                    </a:lnTo>
                    <a:lnTo>
                      <a:pt x="134" y="316"/>
                    </a:lnTo>
                    <a:lnTo>
                      <a:pt x="134" y="347"/>
                    </a:lnTo>
                    <a:lnTo>
                      <a:pt x="140" y="362"/>
                    </a:lnTo>
                    <a:lnTo>
                      <a:pt x="150" y="374"/>
                    </a:lnTo>
                    <a:lnTo>
                      <a:pt x="161" y="366"/>
                    </a:lnTo>
                    <a:lnTo>
                      <a:pt x="207" y="316"/>
                    </a:lnTo>
                    <a:lnTo>
                      <a:pt x="328" y="320"/>
                    </a:lnTo>
                    <a:lnTo>
                      <a:pt x="403" y="240"/>
                    </a:lnTo>
                    <a:lnTo>
                      <a:pt x="516" y="228"/>
                    </a:lnTo>
                    <a:lnTo>
                      <a:pt x="693" y="3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8" name="Freeform 491"/>
              <p:cNvSpPr>
                <a:spLocks/>
              </p:cNvSpPr>
              <p:nvPr/>
            </p:nvSpPr>
            <p:spPr bwMode="auto">
              <a:xfrm>
                <a:off x="1290" y="2310"/>
                <a:ext cx="461" cy="232"/>
              </a:xfrm>
              <a:custGeom>
                <a:avLst/>
                <a:gdLst>
                  <a:gd name="T0" fmla="*/ 4 w 712"/>
                  <a:gd name="T1" fmla="*/ 1 h 374"/>
                  <a:gd name="T2" fmla="*/ 4 w 712"/>
                  <a:gd name="T3" fmla="*/ 1 h 374"/>
                  <a:gd name="T4" fmla="*/ 4 w 712"/>
                  <a:gd name="T5" fmla="*/ 1 h 374"/>
                  <a:gd name="T6" fmla="*/ 3 w 712"/>
                  <a:gd name="T7" fmla="*/ 1 h 374"/>
                  <a:gd name="T8" fmla="*/ 3 w 712"/>
                  <a:gd name="T9" fmla="*/ 0 h 374"/>
                  <a:gd name="T10" fmla="*/ 3 w 712"/>
                  <a:gd name="T11" fmla="*/ 1 h 374"/>
                  <a:gd name="T12" fmla="*/ 2 w 712"/>
                  <a:gd name="T13" fmla="*/ 1 h 374"/>
                  <a:gd name="T14" fmla="*/ 2 w 712"/>
                  <a:gd name="T15" fmla="*/ 1 h 374"/>
                  <a:gd name="T16" fmla="*/ 1 w 712"/>
                  <a:gd name="T17" fmla="*/ 1 h 374"/>
                  <a:gd name="T18" fmla="*/ 0 w 712"/>
                  <a:gd name="T19" fmla="*/ 1 h 374"/>
                  <a:gd name="T20" fmla="*/ 1 w 712"/>
                  <a:gd name="T21" fmla="*/ 1 h 374"/>
                  <a:gd name="T22" fmla="*/ 1 w 712"/>
                  <a:gd name="T23" fmla="*/ 1 h 374"/>
                  <a:gd name="T24" fmla="*/ 1 w 712"/>
                  <a:gd name="T25" fmla="*/ 1 h 374"/>
                  <a:gd name="T26" fmla="*/ 1 w 712"/>
                  <a:gd name="T27" fmla="*/ 1 h 374"/>
                  <a:gd name="T28" fmla="*/ 1 w 712"/>
                  <a:gd name="T29" fmla="*/ 1 h 374"/>
                  <a:gd name="T30" fmla="*/ 1 w 712"/>
                  <a:gd name="T31" fmla="*/ 1 h 374"/>
                  <a:gd name="T32" fmla="*/ 1 w 712"/>
                  <a:gd name="T33" fmla="*/ 1 h 374"/>
                  <a:gd name="T34" fmla="*/ 1 w 712"/>
                  <a:gd name="T35" fmla="*/ 1 h 374"/>
                  <a:gd name="T36" fmla="*/ 1 w 712"/>
                  <a:gd name="T37" fmla="*/ 1 h 374"/>
                  <a:gd name="T38" fmla="*/ 1 w 712"/>
                  <a:gd name="T39" fmla="*/ 1 h 374"/>
                  <a:gd name="T40" fmla="*/ 1 w 712"/>
                  <a:gd name="T41" fmla="*/ 1 h 374"/>
                  <a:gd name="T42" fmla="*/ 1 w 712"/>
                  <a:gd name="T43" fmla="*/ 1 h 374"/>
                  <a:gd name="T44" fmla="*/ 1 w 712"/>
                  <a:gd name="T45" fmla="*/ 1 h 374"/>
                  <a:gd name="T46" fmla="*/ 1 w 712"/>
                  <a:gd name="T47" fmla="*/ 1 h 374"/>
                  <a:gd name="T48" fmla="*/ 2 w 712"/>
                  <a:gd name="T49" fmla="*/ 1 h 374"/>
                  <a:gd name="T50" fmla="*/ 2 w 712"/>
                  <a:gd name="T51" fmla="*/ 1 h 374"/>
                  <a:gd name="T52" fmla="*/ 3 w 712"/>
                  <a:gd name="T53" fmla="*/ 1 h 374"/>
                  <a:gd name="T54" fmla="*/ 4 w 712"/>
                  <a:gd name="T55" fmla="*/ 1 h 37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12"/>
                  <a:gd name="T85" fmla="*/ 0 h 374"/>
                  <a:gd name="T86" fmla="*/ 712 w 712"/>
                  <a:gd name="T87" fmla="*/ 374 h 37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12" h="374">
                    <a:moveTo>
                      <a:pt x="693" y="320"/>
                    </a:moveTo>
                    <a:lnTo>
                      <a:pt x="689" y="218"/>
                    </a:lnTo>
                    <a:lnTo>
                      <a:pt x="712" y="98"/>
                    </a:lnTo>
                    <a:lnTo>
                      <a:pt x="635" y="48"/>
                    </a:lnTo>
                    <a:lnTo>
                      <a:pt x="559" y="0"/>
                    </a:lnTo>
                    <a:lnTo>
                      <a:pt x="532" y="23"/>
                    </a:lnTo>
                    <a:lnTo>
                      <a:pt x="411" y="25"/>
                    </a:lnTo>
                    <a:lnTo>
                      <a:pt x="413" y="40"/>
                    </a:lnTo>
                    <a:lnTo>
                      <a:pt x="190" y="38"/>
                    </a:lnTo>
                    <a:lnTo>
                      <a:pt x="0" y="101"/>
                    </a:lnTo>
                    <a:lnTo>
                      <a:pt x="23" y="161"/>
                    </a:lnTo>
                    <a:lnTo>
                      <a:pt x="62" y="263"/>
                    </a:lnTo>
                    <a:lnTo>
                      <a:pt x="111" y="270"/>
                    </a:lnTo>
                    <a:lnTo>
                      <a:pt x="104" y="288"/>
                    </a:lnTo>
                    <a:lnTo>
                      <a:pt x="106" y="293"/>
                    </a:lnTo>
                    <a:lnTo>
                      <a:pt x="111" y="299"/>
                    </a:lnTo>
                    <a:lnTo>
                      <a:pt x="123" y="299"/>
                    </a:lnTo>
                    <a:lnTo>
                      <a:pt x="129" y="303"/>
                    </a:lnTo>
                    <a:lnTo>
                      <a:pt x="134" y="316"/>
                    </a:lnTo>
                    <a:lnTo>
                      <a:pt x="134" y="347"/>
                    </a:lnTo>
                    <a:lnTo>
                      <a:pt x="140" y="362"/>
                    </a:lnTo>
                    <a:lnTo>
                      <a:pt x="150" y="374"/>
                    </a:lnTo>
                    <a:lnTo>
                      <a:pt x="161" y="366"/>
                    </a:lnTo>
                    <a:lnTo>
                      <a:pt x="207" y="316"/>
                    </a:lnTo>
                    <a:lnTo>
                      <a:pt x="328" y="320"/>
                    </a:lnTo>
                    <a:lnTo>
                      <a:pt x="403" y="240"/>
                    </a:lnTo>
                    <a:lnTo>
                      <a:pt x="516" y="228"/>
                    </a:lnTo>
                    <a:lnTo>
                      <a:pt x="693" y="320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9" name="Freeform 492"/>
              <p:cNvSpPr>
                <a:spLocks/>
              </p:cNvSpPr>
              <p:nvPr/>
            </p:nvSpPr>
            <p:spPr bwMode="auto">
              <a:xfrm>
                <a:off x="937" y="2197"/>
                <a:ext cx="368" cy="563"/>
              </a:xfrm>
              <a:custGeom>
                <a:avLst/>
                <a:gdLst>
                  <a:gd name="T0" fmla="*/ 0 w 568"/>
                  <a:gd name="T1" fmla="*/ 2 h 914"/>
                  <a:gd name="T2" fmla="*/ 1 w 568"/>
                  <a:gd name="T3" fmla="*/ 2 h 914"/>
                  <a:gd name="T4" fmla="*/ 1 w 568"/>
                  <a:gd name="T5" fmla="*/ 1 h 914"/>
                  <a:gd name="T6" fmla="*/ 1 w 568"/>
                  <a:gd name="T7" fmla="*/ 1 h 914"/>
                  <a:gd name="T8" fmla="*/ 1 w 568"/>
                  <a:gd name="T9" fmla="*/ 1 h 914"/>
                  <a:gd name="T10" fmla="*/ 2 w 568"/>
                  <a:gd name="T11" fmla="*/ 1 h 914"/>
                  <a:gd name="T12" fmla="*/ 2 w 568"/>
                  <a:gd name="T13" fmla="*/ 1 h 914"/>
                  <a:gd name="T14" fmla="*/ 2 w 568"/>
                  <a:gd name="T15" fmla="*/ 1 h 914"/>
                  <a:gd name="T16" fmla="*/ 2 w 568"/>
                  <a:gd name="T17" fmla="*/ 1 h 914"/>
                  <a:gd name="T18" fmla="*/ 2 w 568"/>
                  <a:gd name="T19" fmla="*/ 1 h 914"/>
                  <a:gd name="T20" fmla="*/ 2 w 568"/>
                  <a:gd name="T21" fmla="*/ 1 h 914"/>
                  <a:gd name="T22" fmla="*/ 2 w 568"/>
                  <a:gd name="T23" fmla="*/ 1 h 914"/>
                  <a:gd name="T24" fmla="*/ 2 w 568"/>
                  <a:gd name="T25" fmla="*/ 1 h 914"/>
                  <a:gd name="T26" fmla="*/ 2 w 568"/>
                  <a:gd name="T27" fmla="*/ 1 h 914"/>
                  <a:gd name="T28" fmla="*/ 2 w 568"/>
                  <a:gd name="T29" fmla="*/ 1 h 914"/>
                  <a:gd name="T30" fmla="*/ 2 w 568"/>
                  <a:gd name="T31" fmla="*/ 1 h 914"/>
                  <a:gd name="T32" fmla="*/ 2 w 568"/>
                  <a:gd name="T33" fmla="*/ 1 h 914"/>
                  <a:gd name="T34" fmla="*/ 3 w 568"/>
                  <a:gd name="T35" fmla="*/ 0 h 914"/>
                  <a:gd name="T36" fmla="*/ 3 w 568"/>
                  <a:gd name="T37" fmla="*/ 1 h 914"/>
                  <a:gd name="T38" fmla="*/ 3 w 568"/>
                  <a:gd name="T39" fmla="*/ 1 h 914"/>
                  <a:gd name="T40" fmla="*/ 3 w 568"/>
                  <a:gd name="T41" fmla="*/ 1 h 914"/>
                  <a:gd name="T42" fmla="*/ 3 w 568"/>
                  <a:gd name="T43" fmla="*/ 2 h 914"/>
                  <a:gd name="T44" fmla="*/ 3 w 568"/>
                  <a:gd name="T45" fmla="*/ 2 h 914"/>
                  <a:gd name="T46" fmla="*/ 3 w 568"/>
                  <a:gd name="T47" fmla="*/ 2 h 914"/>
                  <a:gd name="T48" fmla="*/ 2 w 568"/>
                  <a:gd name="T49" fmla="*/ 2 h 914"/>
                  <a:gd name="T50" fmla="*/ 2 w 568"/>
                  <a:gd name="T51" fmla="*/ 2 h 914"/>
                  <a:gd name="T52" fmla="*/ 2 w 568"/>
                  <a:gd name="T53" fmla="*/ 2 h 914"/>
                  <a:gd name="T54" fmla="*/ 2 w 568"/>
                  <a:gd name="T55" fmla="*/ 2 h 914"/>
                  <a:gd name="T56" fmla="*/ 2 w 568"/>
                  <a:gd name="T57" fmla="*/ 2 h 914"/>
                  <a:gd name="T58" fmla="*/ 1 w 568"/>
                  <a:gd name="T59" fmla="*/ 2 h 914"/>
                  <a:gd name="T60" fmla="*/ 1 w 568"/>
                  <a:gd name="T61" fmla="*/ 2 h 914"/>
                  <a:gd name="T62" fmla="*/ 1 w 568"/>
                  <a:gd name="T63" fmla="*/ 2 h 914"/>
                  <a:gd name="T64" fmla="*/ 1 w 568"/>
                  <a:gd name="T65" fmla="*/ 2 h 914"/>
                  <a:gd name="T66" fmla="*/ 1 w 568"/>
                  <a:gd name="T67" fmla="*/ 2 h 914"/>
                  <a:gd name="T68" fmla="*/ 1 w 568"/>
                  <a:gd name="T69" fmla="*/ 2 h 914"/>
                  <a:gd name="T70" fmla="*/ 1 w 568"/>
                  <a:gd name="T71" fmla="*/ 2 h 914"/>
                  <a:gd name="T72" fmla="*/ 1 w 568"/>
                  <a:gd name="T73" fmla="*/ 2 h 914"/>
                  <a:gd name="T74" fmla="*/ 1 w 568"/>
                  <a:gd name="T75" fmla="*/ 2 h 914"/>
                  <a:gd name="T76" fmla="*/ 1 w 568"/>
                  <a:gd name="T77" fmla="*/ 2 h 914"/>
                  <a:gd name="T78" fmla="*/ 1 w 568"/>
                  <a:gd name="T79" fmla="*/ 2 h 914"/>
                  <a:gd name="T80" fmla="*/ 1 w 568"/>
                  <a:gd name="T81" fmla="*/ 2 h 914"/>
                  <a:gd name="T82" fmla="*/ 0 w 568"/>
                  <a:gd name="T83" fmla="*/ 2 h 9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68"/>
                  <a:gd name="T127" fmla="*/ 0 h 914"/>
                  <a:gd name="T128" fmla="*/ 568 w 568"/>
                  <a:gd name="T129" fmla="*/ 914 h 9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68" h="914">
                    <a:moveTo>
                      <a:pt x="0" y="695"/>
                    </a:moveTo>
                    <a:lnTo>
                      <a:pt x="19" y="655"/>
                    </a:lnTo>
                    <a:lnTo>
                      <a:pt x="125" y="545"/>
                    </a:lnTo>
                    <a:lnTo>
                      <a:pt x="188" y="522"/>
                    </a:lnTo>
                    <a:lnTo>
                      <a:pt x="225" y="421"/>
                    </a:lnTo>
                    <a:lnTo>
                      <a:pt x="309" y="413"/>
                    </a:lnTo>
                    <a:lnTo>
                      <a:pt x="415" y="277"/>
                    </a:lnTo>
                    <a:lnTo>
                      <a:pt x="397" y="267"/>
                    </a:lnTo>
                    <a:lnTo>
                      <a:pt x="384" y="254"/>
                    </a:lnTo>
                    <a:lnTo>
                      <a:pt x="380" y="238"/>
                    </a:lnTo>
                    <a:lnTo>
                      <a:pt x="357" y="217"/>
                    </a:lnTo>
                    <a:lnTo>
                      <a:pt x="342" y="202"/>
                    </a:lnTo>
                    <a:lnTo>
                      <a:pt x="328" y="189"/>
                    </a:lnTo>
                    <a:lnTo>
                      <a:pt x="307" y="177"/>
                    </a:lnTo>
                    <a:lnTo>
                      <a:pt x="296" y="169"/>
                    </a:lnTo>
                    <a:lnTo>
                      <a:pt x="411" y="118"/>
                    </a:lnTo>
                    <a:lnTo>
                      <a:pt x="370" y="73"/>
                    </a:lnTo>
                    <a:lnTo>
                      <a:pt x="559" y="0"/>
                    </a:lnTo>
                    <a:lnTo>
                      <a:pt x="545" y="286"/>
                    </a:lnTo>
                    <a:lnTo>
                      <a:pt x="568" y="346"/>
                    </a:lnTo>
                    <a:lnTo>
                      <a:pt x="438" y="457"/>
                    </a:lnTo>
                    <a:lnTo>
                      <a:pt x="432" y="691"/>
                    </a:lnTo>
                    <a:lnTo>
                      <a:pt x="457" y="735"/>
                    </a:lnTo>
                    <a:lnTo>
                      <a:pt x="449" y="745"/>
                    </a:lnTo>
                    <a:lnTo>
                      <a:pt x="417" y="780"/>
                    </a:lnTo>
                    <a:lnTo>
                      <a:pt x="386" y="816"/>
                    </a:lnTo>
                    <a:lnTo>
                      <a:pt x="361" y="831"/>
                    </a:lnTo>
                    <a:lnTo>
                      <a:pt x="332" y="866"/>
                    </a:lnTo>
                    <a:lnTo>
                      <a:pt x="280" y="895"/>
                    </a:lnTo>
                    <a:lnTo>
                      <a:pt x="253" y="908"/>
                    </a:lnTo>
                    <a:lnTo>
                      <a:pt x="236" y="910"/>
                    </a:lnTo>
                    <a:lnTo>
                      <a:pt x="219" y="904"/>
                    </a:lnTo>
                    <a:lnTo>
                      <a:pt x="202" y="908"/>
                    </a:lnTo>
                    <a:lnTo>
                      <a:pt x="182" y="914"/>
                    </a:lnTo>
                    <a:lnTo>
                      <a:pt x="169" y="908"/>
                    </a:lnTo>
                    <a:lnTo>
                      <a:pt x="148" y="899"/>
                    </a:lnTo>
                    <a:lnTo>
                      <a:pt x="127" y="877"/>
                    </a:lnTo>
                    <a:lnTo>
                      <a:pt x="81" y="814"/>
                    </a:lnTo>
                    <a:lnTo>
                      <a:pt x="44" y="753"/>
                    </a:lnTo>
                    <a:lnTo>
                      <a:pt x="27" y="732"/>
                    </a:lnTo>
                    <a:lnTo>
                      <a:pt x="21" y="714"/>
                    </a:lnTo>
                    <a:lnTo>
                      <a:pt x="0" y="69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0" name="Freeform 493"/>
              <p:cNvSpPr>
                <a:spLocks/>
              </p:cNvSpPr>
              <p:nvPr/>
            </p:nvSpPr>
            <p:spPr bwMode="auto">
              <a:xfrm>
                <a:off x="937" y="2197"/>
                <a:ext cx="368" cy="563"/>
              </a:xfrm>
              <a:custGeom>
                <a:avLst/>
                <a:gdLst>
                  <a:gd name="T0" fmla="*/ 0 w 568"/>
                  <a:gd name="T1" fmla="*/ 2 h 914"/>
                  <a:gd name="T2" fmla="*/ 1 w 568"/>
                  <a:gd name="T3" fmla="*/ 2 h 914"/>
                  <a:gd name="T4" fmla="*/ 1 w 568"/>
                  <a:gd name="T5" fmla="*/ 1 h 914"/>
                  <a:gd name="T6" fmla="*/ 1 w 568"/>
                  <a:gd name="T7" fmla="*/ 1 h 914"/>
                  <a:gd name="T8" fmla="*/ 1 w 568"/>
                  <a:gd name="T9" fmla="*/ 1 h 914"/>
                  <a:gd name="T10" fmla="*/ 2 w 568"/>
                  <a:gd name="T11" fmla="*/ 1 h 914"/>
                  <a:gd name="T12" fmla="*/ 2 w 568"/>
                  <a:gd name="T13" fmla="*/ 1 h 914"/>
                  <a:gd name="T14" fmla="*/ 2 w 568"/>
                  <a:gd name="T15" fmla="*/ 1 h 914"/>
                  <a:gd name="T16" fmla="*/ 2 w 568"/>
                  <a:gd name="T17" fmla="*/ 1 h 914"/>
                  <a:gd name="T18" fmla="*/ 2 w 568"/>
                  <a:gd name="T19" fmla="*/ 1 h 914"/>
                  <a:gd name="T20" fmla="*/ 2 w 568"/>
                  <a:gd name="T21" fmla="*/ 1 h 914"/>
                  <a:gd name="T22" fmla="*/ 2 w 568"/>
                  <a:gd name="T23" fmla="*/ 1 h 914"/>
                  <a:gd name="T24" fmla="*/ 2 w 568"/>
                  <a:gd name="T25" fmla="*/ 1 h 914"/>
                  <a:gd name="T26" fmla="*/ 2 w 568"/>
                  <a:gd name="T27" fmla="*/ 1 h 914"/>
                  <a:gd name="T28" fmla="*/ 2 w 568"/>
                  <a:gd name="T29" fmla="*/ 1 h 914"/>
                  <a:gd name="T30" fmla="*/ 2 w 568"/>
                  <a:gd name="T31" fmla="*/ 1 h 914"/>
                  <a:gd name="T32" fmla="*/ 2 w 568"/>
                  <a:gd name="T33" fmla="*/ 1 h 914"/>
                  <a:gd name="T34" fmla="*/ 3 w 568"/>
                  <a:gd name="T35" fmla="*/ 0 h 914"/>
                  <a:gd name="T36" fmla="*/ 3 w 568"/>
                  <a:gd name="T37" fmla="*/ 1 h 914"/>
                  <a:gd name="T38" fmla="*/ 3 w 568"/>
                  <a:gd name="T39" fmla="*/ 1 h 914"/>
                  <a:gd name="T40" fmla="*/ 3 w 568"/>
                  <a:gd name="T41" fmla="*/ 1 h 914"/>
                  <a:gd name="T42" fmla="*/ 3 w 568"/>
                  <a:gd name="T43" fmla="*/ 2 h 914"/>
                  <a:gd name="T44" fmla="*/ 3 w 568"/>
                  <a:gd name="T45" fmla="*/ 2 h 914"/>
                  <a:gd name="T46" fmla="*/ 3 w 568"/>
                  <a:gd name="T47" fmla="*/ 2 h 914"/>
                  <a:gd name="T48" fmla="*/ 2 w 568"/>
                  <a:gd name="T49" fmla="*/ 2 h 914"/>
                  <a:gd name="T50" fmla="*/ 2 w 568"/>
                  <a:gd name="T51" fmla="*/ 2 h 914"/>
                  <a:gd name="T52" fmla="*/ 2 w 568"/>
                  <a:gd name="T53" fmla="*/ 2 h 914"/>
                  <a:gd name="T54" fmla="*/ 2 w 568"/>
                  <a:gd name="T55" fmla="*/ 2 h 914"/>
                  <a:gd name="T56" fmla="*/ 2 w 568"/>
                  <a:gd name="T57" fmla="*/ 2 h 914"/>
                  <a:gd name="T58" fmla="*/ 1 w 568"/>
                  <a:gd name="T59" fmla="*/ 2 h 914"/>
                  <a:gd name="T60" fmla="*/ 1 w 568"/>
                  <a:gd name="T61" fmla="*/ 2 h 914"/>
                  <a:gd name="T62" fmla="*/ 1 w 568"/>
                  <a:gd name="T63" fmla="*/ 2 h 914"/>
                  <a:gd name="T64" fmla="*/ 1 w 568"/>
                  <a:gd name="T65" fmla="*/ 2 h 914"/>
                  <a:gd name="T66" fmla="*/ 1 w 568"/>
                  <a:gd name="T67" fmla="*/ 2 h 914"/>
                  <a:gd name="T68" fmla="*/ 1 w 568"/>
                  <a:gd name="T69" fmla="*/ 2 h 914"/>
                  <a:gd name="T70" fmla="*/ 1 w 568"/>
                  <a:gd name="T71" fmla="*/ 2 h 914"/>
                  <a:gd name="T72" fmla="*/ 1 w 568"/>
                  <a:gd name="T73" fmla="*/ 2 h 914"/>
                  <a:gd name="T74" fmla="*/ 1 w 568"/>
                  <a:gd name="T75" fmla="*/ 2 h 914"/>
                  <a:gd name="T76" fmla="*/ 1 w 568"/>
                  <a:gd name="T77" fmla="*/ 2 h 914"/>
                  <a:gd name="T78" fmla="*/ 1 w 568"/>
                  <a:gd name="T79" fmla="*/ 2 h 914"/>
                  <a:gd name="T80" fmla="*/ 1 w 568"/>
                  <a:gd name="T81" fmla="*/ 2 h 914"/>
                  <a:gd name="T82" fmla="*/ 0 w 568"/>
                  <a:gd name="T83" fmla="*/ 2 h 9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68"/>
                  <a:gd name="T127" fmla="*/ 0 h 914"/>
                  <a:gd name="T128" fmla="*/ 568 w 568"/>
                  <a:gd name="T129" fmla="*/ 914 h 9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68" h="914">
                    <a:moveTo>
                      <a:pt x="0" y="695"/>
                    </a:moveTo>
                    <a:lnTo>
                      <a:pt x="19" y="655"/>
                    </a:lnTo>
                    <a:lnTo>
                      <a:pt x="125" y="545"/>
                    </a:lnTo>
                    <a:lnTo>
                      <a:pt x="188" y="522"/>
                    </a:lnTo>
                    <a:lnTo>
                      <a:pt x="225" y="421"/>
                    </a:lnTo>
                    <a:lnTo>
                      <a:pt x="309" y="413"/>
                    </a:lnTo>
                    <a:lnTo>
                      <a:pt x="415" y="277"/>
                    </a:lnTo>
                    <a:lnTo>
                      <a:pt x="397" y="267"/>
                    </a:lnTo>
                    <a:lnTo>
                      <a:pt x="384" y="254"/>
                    </a:lnTo>
                    <a:lnTo>
                      <a:pt x="380" y="238"/>
                    </a:lnTo>
                    <a:lnTo>
                      <a:pt x="357" y="217"/>
                    </a:lnTo>
                    <a:lnTo>
                      <a:pt x="342" y="202"/>
                    </a:lnTo>
                    <a:lnTo>
                      <a:pt x="328" y="189"/>
                    </a:lnTo>
                    <a:lnTo>
                      <a:pt x="307" y="177"/>
                    </a:lnTo>
                    <a:lnTo>
                      <a:pt x="296" y="169"/>
                    </a:lnTo>
                    <a:lnTo>
                      <a:pt x="411" y="118"/>
                    </a:lnTo>
                    <a:lnTo>
                      <a:pt x="370" y="73"/>
                    </a:lnTo>
                    <a:lnTo>
                      <a:pt x="559" y="0"/>
                    </a:lnTo>
                    <a:lnTo>
                      <a:pt x="545" y="286"/>
                    </a:lnTo>
                    <a:lnTo>
                      <a:pt x="568" y="346"/>
                    </a:lnTo>
                    <a:lnTo>
                      <a:pt x="438" y="457"/>
                    </a:lnTo>
                    <a:lnTo>
                      <a:pt x="432" y="691"/>
                    </a:lnTo>
                    <a:lnTo>
                      <a:pt x="457" y="735"/>
                    </a:lnTo>
                    <a:lnTo>
                      <a:pt x="449" y="745"/>
                    </a:lnTo>
                    <a:lnTo>
                      <a:pt x="417" y="780"/>
                    </a:lnTo>
                    <a:lnTo>
                      <a:pt x="386" y="816"/>
                    </a:lnTo>
                    <a:lnTo>
                      <a:pt x="361" y="831"/>
                    </a:lnTo>
                    <a:lnTo>
                      <a:pt x="332" y="866"/>
                    </a:lnTo>
                    <a:lnTo>
                      <a:pt x="280" y="895"/>
                    </a:lnTo>
                    <a:lnTo>
                      <a:pt x="253" y="908"/>
                    </a:lnTo>
                    <a:lnTo>
                      <a:pt x="236" y="910"/>
                    </a:lnTo>
                    <a:lnTo>
                      <a:pt x="219" y="904"/>
                    </a:lnTo>
                    <a:lnTo>
                      <a:pt x="202" y="908"/>
                    </a:lnTo>
                    <a:lnTo>
                      <a:pt x="182" y="914"/>
                    </a:lnTo>
                    <a:lnTo>
                      <a:pt x="169" y="908"/>
                    </a:lnTo>
                    <a:lnTo>
                      <a:pt x="148" y="899"/>
                    </a:lnTo>
                    <a:lnTo>
                      <a:pt x="127" y="877"/>
                    </a:lnTo>
                    <a:lnTo>
                      <a:pt x="81" y="814"/>
                    </a:lnTo>
                    <a:lnTo>
                      <a:pt x="44" y="753"/>
                    </a:lnTo>
                    <a:lnTo>
                      <a:pt x="27" y="732"/>
                    </a:lnTo>
                    <a:lnTo>
                      <a:pt x="21" y="714"/>
                    </a:lnTo>
                    <a:lnTo>
                      <a:pt x="0" y="69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1" name="Freeform 494"/>
              <p:cNvSpPr>
                <a:spLocks/>
              </p:cNvSpPr>
              <p:nvPr/>
            </p:nvSpPr>
            <p:spPr bwMode="auto">
              <a:xfrm>
                <a:off x="706" y="2258"/>
                <a:ext cx="500" cy="367"/>
              </a:xfrm>
              <a:custGeom>
                <a:avLst/>
                <a:gdLst>
                  <a:gd name="T0" fmla="*/ 2 w 774"/>
                  <a:gd name="T1" fmla="*/ 1 h 595"/>
                  <a:gd name="T2" fmla="*/ 2 w 774"/>
                  <a:gd name="T3" fmla="*/ 1 h 595"/>
                  <a:gd name="T4" fmla="*/ 3 w 774"/>
                  <a:gd name="T5" fmla="*/ 1 h 595"/>
                  <a:gd name="T6" fmla="*/ 3 w 774"/>
                  <a:gd name="T7" fmla="*/ 1 h 595"/>
                  <a:gd name="T8" fmla="*/ 3 w 774"/>
                  <a:gd name="T9" fmla="*/ 1 h 595"/>
                  <a:gd name="T10" fmla="*/ 3 w 774"/>
                  <a:gd name="T11" fmla="*/ 1 h 595"/>
                  <a:gd name="T12" fmla="*/ 4 w 774"/>
                  <a:gd name="T13" fmla="*/ 1 h 595"/>
                  <a:gd name="T14" fmla="*/ 4 w 774"/>
                  <a:gd name="T15" fmla="*/ 1 h 595"/>
                  <a:gd name="T16" fmla="*/ 4 w 774"/>
                  <a:gd name="T17" fmla="*/ 1 h 595"/>
                  <a:gd name="T18" fmla="*/ 4 w 774"/>
                  <a:gd name="T19" fmla="*/ 1 h 595"/>
                  <a:gd name="T20" fmla="*/ 4 w 774"/>
                  <a:gd name="T21" fmla="*/ 1 h 595"/>
                  <a:gd name="T22" fmla="*/ 4 w 774"/>
                  <a:gd name="T23" fmla="*/ 1 h 595"/>
                  <a:gd name="T24" fmla="*/ 4 w 774"/>
                  <a:gd name="T25" fmla="*/ 1 h 595"/>
                  <a:gd name="T26" fmla="*/ 3 w 774"/>
                  <a:gd name="T27" fmla="*/ 1 h 595"/>
                  <a:gd name="T28" fmla="*/ 3 w 774"/>
                  <a:gd name="T29" fmla="*/ 1 h 595"/>
                  <a:gd name="T30" fmla="*/ 3 w 774"/>
                  <a:gd name="T31" fmla="*/ 1 h 595"/>
                  <a:gd name="T32" fmla="*/ 3 w 774"/>
                  <a:gd name="T33" fmla="*/ 1 h 595"/>
                  <a:gd name="T34" fmla="*/ 3 w 774"/>
                  <a:gd name="T35" fmla="*/ 1 h 595"/>
                  <a:gd name="T36" fmla="*/ 3 w 774"/>
                  <a:gd name="T37" fmla="*/ 1 h 595"/>
                  <a:gd name="T38" fmla="*/ 3 w 774"/>
                  <a:gd name="T39" fmla="*/ 1 h 595"/>
                  <a:gd name="T40" fmla="*/ 3 w 774"/>
                  <a:gd name="T41" fmla="*/ 1 h 595"/>
                  <a:gd name="T42" fmla="*/ 3 w 774"/>
                  <a:gd name="T43" fmla="*/ 1 h 595"/>
                  <a:gd name="T44" fmla="*/ 3 w 774"/>
                  <a:gd name="T45" fmla="*/ 1 h 595"/>
                  <a:gd name="T46" fmla="*/ 2 w 774"/>
                  <a:gd name="T47" fmla="*/ 1 h 595"/>
                  <a:gd name="T48" fmla="*/ 2 w 774"/>
                  <a:gd name="T49" fmla="*/ 1 h 595"/>
                  <a:gd name="T50" fmla="*/ 2 w 774"/>
                  <a:gd name="T51" fmla="*/ 1 h 595"/>
                  <a:gd name="T52" fmla="*/ 2 w 774"/>
                  <a:gd name="T53" fmla="*/ 1 h 595"/>
                  <a:gd name="T54" fmla="*/ 2 w 774"/>
                  <a:gd name="T55" fmla="*/ 1 h 595"/>
                  <a:gd name="T56" fmla="*/ 1 w 774"/>
                  <a:gd name="T57" fmla="*/ 1 h 595"/>
                  <a:gd name="T58" fmla="*/ 1 w 774"/>
                  <a:gd name="T59" fmla="*/ 0 h 595"/>
                  <a:gd name="T60" fmla="*/ 0 w 774"/>
                  <a:gd name="T61" fmla="*/ 1 h 595"/>
                  <a:gd name="T62" fmla="*/ 1 w 774"/>
                  <a:gd name="T63" fmla="*/ 1 h 595"/>
                  <a:gd name="T64" fmla="*/ 2 w 774"/>
                  <a:gd name="T65" fmla="*/ 1 h 59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74"/>
                  <a:gd name="T100" fmla="*/ 0 h 595"/>
                  <a:gd name="T101" fmla="*/ 774 w 774"/>
                  <a:gd name="T102" fmla="*/ 595 h 59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74" h="595">
                    <a:moveTo>
                      <a:pt x="359" y="595"/>
                    </a:moveTo>
                    <a:lnTo>
                      <a:pt x="378" y="557"/>
                    </a:lnTo>
                    <a:lnTo>
                      <a:pt x="484" y="445"/>
                    </a:lnTo>
                    <a:lnTo>
                      <a:pt x="547" y="422"/>
                    </a:lnTo>
                    <a:lnTo>
                      <a:pt x="584" y="321"/>
                    </a:lnTo>
                    <a:lnTo>
                      <a:pt x="668" y="315"/>
                    </a:lnTo>
                    <a:lnTo>
                      <a:pt x="774" y="177"/>
                    </a:lnTo>
                    <a:lnTo>
                      <a:pt x="756" y="167"/>
                    </a:lnTo>
                    <a:lnTo>
                      <a:pt x="743" y="154"/>
                    </a:lnTo>
                    <a:lnTo>
                      <a:pt x="739" y="138"/>
                    </a:lnTo>
                    <a:lnTo>
                      <a:pt x="716" y="117"/>
                    </a:lnTo>
                    <a:lnTo>
                      <a:pt x="701" y="104"/>
                    </a:lnTo>
                    <a:lnTo>
                      <a:pt x="687" y="90"/>
                    </a:lnTo>
                    <a:lnTo>
                      <a:pt x="666" y="79"/>
                    </a:lnTo>
                    <a:lnTo>
                      <a:pt x="655" y="69"/>
                    </a:lnTo>
                    <a:lnTo>
                      <a:pt x="591" y="100"/>
                    </a:lnTo>
                    <a:lnTo>
                      <a:pt x="557" y="89"/>
                    </a:lnTo>
                    <a:lnTo>
                      <a:pt x="513" y="106"/>
                    </a:lnTo>
                    <a:lnTo>
                      <a:pt x="455" y="89"/>
                    </a:lnTo>
                    <a:lnTo>
                      <a:pt x="453" y="85"/>
                    </a:lnTo>
                    <a:lnTo>
                      <a:pt x="451" y="73"/>
                    </a:lnTo>
                    <a:lnTo>
                      <a:pt x="443" y="60"/>
                    </a:lnTo>
                    <a:lnTo>
                      <a:pt x="434" y="50"/>
                    </a:lnTo>
                    <a:lnTo>
                      <a:pt x="409" y="37"/>
                    </a:lnTo>
                    <a:lnTo>
                      <a:pt x="378" y="27"/>
                    </a:lnTo>
                    <a:lnTo>
                      <a:pt x="359" y="23"/>
                    </a:lnTo>
                    <a:lnTo>
                      <a:pt x="334" y="23"/>
                    </a:lnTo>
                    <a:lnTo>
                      <a:pt x="324" y="6"/>
                    </a:lnTo>
                    <a:lnTo>
                      <a:pt x="156" y="12"/>
                    </a:lnTo>
                    <a:lnTo>
                      <a:pt x="12" y="0"/>
                    </a:lnTo>
                    <a:lnTo>
                      <a:pt x="0" y="102"/>
                    </a:lnTo>
                    <a:lnTo>
                      <a:pt x="73" y="328"/>
                    </a:lnTo>
                    <a:lnTo>
                      <a:pt x="359" y="59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2" name="Freeform 495"/>
              <p:cNvSpPr>
                <a:spLocks/>
              </p:cNvSpPr>
              <p:nvPr/>
            </p:nvSpPr>
            <p:spPr bwMode="auto">
              <a:xfrm>
                <a:off x="706" y="2258"/>
                <a:ext cx="500" cy="367"/>
              </a:xfrm>
              <a:custGeom>
                <a:avLst/>
                <a:gdLst>
                  <a:gd name="T0" fmla="*/ 2 w 774"/>
                  <a:gd name="T1" fmla="*/ 1 h 595"/>
                  <a:gd name="T2" fmla="*/ 2 w 774"/>
                  <a:gd name="T3" fmla="*/ 1 h 595"/>
                  <a:gd name="T4" fmla="*/ 3 w 774"/>
                  <a:gd name="T5" fmla="*/ 1 h 595"/>
                  <a:gd name="T6" fmla="*/ 3 w 774"/>
                  <a:gd name="T7" fmla="*/ 1 h 595"/>
                  <a:gd name="T8" fmla="*/ 3 w 774"/>
                  <a:gd name="T9" fmla="*/ 1 h 595"/>
                  <a:gd name="T10" fmla="*/ 3 w 774"/>
                  <a:gd name="T11" fmla="*/ 1 h 595"/>
                  <a:gd name="T12" fmla="*/ 4 w 774"/>
                  <a:gd name="T13" fmla="*/ 1 h 595"/>
                  <a:gd name="T14" fmla="*/ 4 w 774"/>
                  <a:gd name="T15" fmla="*/ 1 h 595"/>
                  <a:gd name="T16" fmla="*/ 4 w 774"/>
                  <a:gd name="T17" fmla="*/ 1 h 595"/>
                  <a:gd name="T18" fmla="*/ 4 w 774"/>
                  <a:gd name="T19" fmla="*/ 1 h 595"/>
                  <a:gd name="T20" fmla="*/ 4 w 774"/>
                  <a:gd name="T21" fmla="*/ 1 h 595"/>
                  <a:gd name="T22" fmla="*/ 4 w 774"/>
                  <a:gd name="T23" fmla="*/ 1 h 595"/>
                  <a:gd name="T24" fmla="*/ 4 w 774"/>
                  <a:gd name="T25" fmla="*/ 1 h 595"/>
                  <a:gd name="T26" fmla="*/ 3 w 774"/>
                  <a:gd name="T27" fmla="*/ 1 h 595"/>
                  <a:gd name="T28" fmla="*/ 3 w 774"/>
                  <a:gd name="T29" fmla="*/ 1 h 595"/>
                  <a:gd name="T30" fmla="*/ 3 w 774"/>
                  <a:gd name="T31" fmla="*/ 1 h 595"/>
                  <a:gd name="T32" fmla="*/ 3 w 774"/>
                  <a:gd name="T33" fmla="*/ 1 h 595"/>
                  <a:gd name="T34" fmla="*/ 3 w 774"/>
                  <a:gd name="T35" fmla="*/ 1 h 595"/>
                  <a:gd name="T36" fmla="*/ 3 w 774"/>
                  <a:gd name="T37" fmla="*/ 1 h 595"/>
                  <a:gd name="T38" fmla="*/ 3 w 774"/>
                  <a:gd name="T39" fmla="*/ 1 h 595"/>
                  <a:gd name="T40" fmla="*/ 3 w 774"/>
                  <a:gd name="T41" fmla="*/ 1 h 595"/>
                  <a:gd name="T42" fmla="*/ 3 w 774"/>
                  <a:gd name="T43" fmla="*/ 1 h 595"/>
                  <a:gd name="T44" fmla="*/ 3 w 774"/>
                  <a:gd name="T45" fmla="*/ 1 h 595"/>
                  <a:gd name="T46" fmla="*/ 2 w 774"/>
                  <a:gd name="T47" fmla="*/ 1 h 595"/>
                  <a:gd name="T48" fmla="*/ 2 w 774"/>
                  <a:gd name="T49" fmla="*/ 1 h 595"/>
                  <a:gd name="T50" fmla="*/ 2 w 774"/>
                  <a:gd name="T51" fmla="*/ 1 h 595"/>
                  <a:gd name="T52" fmla="*/ 2 w 774"/>
                  <a:gd name="T53" fmla="*/ 1 h 595"/>
                  <a:gd name="T54" fmla="*/ 2 w 774"/>
                  <a:gd name="T55" fmla="*/ 1 h 595"/>
                  <a:gd name="T56" fmla="*/ 1 w 774"/>
                  <a:gd name="T57" fmla="*/ 1 h 595"/>
                  <a:gd name="T58" fmla="*/ 1 w 774"/>
                  <a:gd name="T59" fmla="*/ 0 h 595"/>
                  <a:gd name="T60" fmla="*/ 0 w 774"/>
                  <a:gd name="T61" fmla="*/ 1 h 595"/>
                  <a:gd name="T62" fmla="*/ 1 w 774"/>
                  <a:gd name="T63" fmla="*/ 1 h 595"/>
                  <a:gd name="T64" fmla="*/ 2 w 774"/>
                  <a:gd name="T65" fmla="*/ 1 h 59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74"/>
                  <a:gd name="T100" fmla="*/ 0 h 595"/>
                  <a:gd name="T101" fmla="*/ 774 w 774"/>
                  <a:gd name="T102" fmla="*/ 595 h 59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74" h="595">
                    <a:moveTo>
                      <a:pt x="359" y="595"/>
                    </a:moveTo>
                    <a:lnTo>
                      <a:pt x="378" y="557"/>
                    </a:lnTo>
                    <a:lnTo>
                      <a:pt x="484" y="445"/>
                    </a:lnTo>
                    <a:lnTo>
                      <a:pt x="547" y="422"/>
                    </a:lnTo>
                    <a:lnTo>
                      <a:pt x="584" y="321"/>
                    </a:lnTo>
                    <a:lnTo>
                      <a:pt x="668" y="315"/>
                    </a:lnTo>
                    <a:lnTo>
                      <a:pt x="774" y="177"/>
                    </a:lnTo>
                    <a:lnTo>
                      <a:pt x="756" y="167"/>
                    </a:lnTo>
                    <a:lnTo>
                      <a:pt x="743" y="154"/>
                    </a:lnTo>
                    <a:lnTo>
                      <a:pt x="739" y="138"/>
                    </a:lnTo>
                    <a:lnTo>
                      <a:pt x="716" y="117"/>
                    </a:lnTo>
                    <a:lnTo>
                      <a:pt x="701" y="104"/>
                    </a:lnTo>
                    <a:lnTo>
                      <a:pt x="687" y="90"/>
                    </a:lnTo>
                    <a:lnTo>
                      <a:pt x="666" y="79"/>
                    </a:lnTo>
                    <a:lnTo>
                      <a:pt x="655" y="69"/>
                    </a:lnTo>
                    <a:lnTo>
                      <a:pt x="591" y="100"/>
                    </a:lnTo>
                    <a:lnTo>
                      <a:pt x="557" y="89"/>
                    </a:lnTo>
                    <a:lnTo>
                      <a:pt x="513" y="106"/>
                    </a:lnTo>
                    <a:lnTo>
                      <a:pt x="455" y="89"/>
                    </a:lnTo>
                    <a:lnTo>
                      <a:pt x="453" y="85"/>
                    </a:lnTo>
                    <a:lnTo>
                      <a:pt x="451" y="73"/>
                    </a:lnTo>
                    <a:lnTo>
                      <a:pt x="443" y="60"/>
                    </a:lnTo>
                    <a:lnTo>
                      <a:pt x="434" y="50"/>
                    </a:lnTo>
                    <a:lnTo>
                      <a:pt x="409" y="37"/>
                    </a:lnTo>
                    <a:lnTo>
                      <a:pt x="378" y="27"/>
                    </a:lnTo>
                    <a:lnTo>
                      <a:pt x="359" y="23"/>
                    </a:lnTo>
                    <a:lnTo>
                      <a:pt x="334" y="23"/>
                    </a:lnTo>
                    <a:lnTo>
                      <a:pt x="324" y="6"/>
                    </a:lnTo>
                    <a:lnTo>
                      <a:pt x="156" y="12"/>
                    </a:lnTo>
                    <a:lnTo>
                      <a:pt x="12" y="0"/>
                    </a:lnTo>
                    <a:lnTo>
                      <a:pt x="0" y="102"/>
                    </a:lnTo>
                    <a:lnTo>
                      <a:pt x="73" y="328"/>
                    </a:lnTo>
                    <a:lnTo>
                      <a:pt x="359" y="59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3" name="Freeform 496"/>
              <p:cNvSpPr>
                <a:spLocks/>
              </p:cNvSpPr>
              <p:nvPr/>
            </p:nvSpPr>
            <p:spPr bwMode="auto">
              <a:xfrm>
                <a:off x="677" y="1668"/>
                <a:ext cx="700" cy="656"/>
              </a:xfrm>
              <a:custGeom>
                <a:avLst/>
                <a:gdLst>
                  <a:gd name="T0" fmla="*/ 1 w 1081"/>
                  <a:gd name="T1" fmla="*/ 2 h 1061"/>
                  <a:gd name="T2" fmla="*/ 1 w 1081"/>
                  <a:gd name="T3" fmla="*/ 2 h 1061"/>
                  <a:gd name="T4" fmla="*/ 2 w 1081"/>
                  <a:gd name="T5" fmla="*/ 2 h 1061"/>
                  <a:gd name="T6" fmla="*/ 2 w 1081"/>
                  <a:gd name="T7" fmla="*/ 2 h 1061"/>
                  <a:gd name="T8" fmla="*/ 2 w 1081"/>
                  <a:gd name="T9" fmla="*/ 2 h 1061"/>
                  <a:gd name="T10" fmla="*/ 2 w 1081"/>
                  <a:gd name="T11" fmla="*/ 2 h 1061"/>
                  <a:gd name="T12" fmla="*/ 3 w 1081"/>
                  <a:gd name="T13" fmla="*/ 4 h 1061"/>
                  <a:gd name="T14" fmla="*/ 3 w 1081"/>
                  <a:gd name="T15" fmla="*/ 4 h 1061"/>
                  <a:gd name="T16" fmla="*/ 3 w 1081"/>
                  <a:gd name="T17" fmla="*/ 4 h 1061"/>
                  <a:gd name="T18" fmla="*/ 3 w 1081"/>
                  <a:gd name="T19" fmla="*/ 4 h 1061"/>
                  <a:gd name="T20" fmla="*/ 3 w 1081"/>
                  <a:gd name="T21" fmla="*/ 4 h 1061"/>
                  <a:gd name="T22" fmla="*/ 3 w 1081"/>
                  <a:gd name="T23" fmla="*/ 4 h 1061"/>
                  <a:gd name="T24" fmla="*/ 3 w 1081"/>
                  <a:gd name="T25" fmla="*/ 4 h 1061"/>
                  <a:gd name="T26" fmla="*/ 3 w 1081"/>
                  <a:gd name="T27" fmla="*/ 4 h 1061"/>
                  <a:gd name="T28" fmla="*/ 3 w 1081"/>
                  <a:gd name="T29" fmla="*/ 4 h 1061"/>
                  <a:gd name="T30" fmla="*/ 4 w 1081"/>
                  <a:gd name="T31" fmla="*/ 4 h 1061"/>
                  <a:gd name="T32" fmla="*/ 4 w 1081"/>
                  <a:gd name="T33" fmla="*/ 2 h 1061"/>
                  <a:gd name="T34" fmla="*/ 4 w 1081"/>
                  <a:gd name="T35" fmla="*/ 2 h 1061"/>
                  <a:gd name="T36" fmla="*/ 5 w 1081"/>
                  <a:gd name="T37" fmla="*/ 2 h 1061"/>
                  <a:gd name="T38" fmla="*/ 6 w 1081"/>
                  <a:gd name="T39" fmla="*/ 2 h 1061"/>
                  <a:gd name="T40" fmla="*/ 6 w 1081"/>
                  <a:gd name="T41" fmla="*/ 1 h 1061"/>
                  <a:gd name="T42" fmla="*/ 6 w 1081"/>
                  <a:gd name="T43" fmla="*/ 1 h 1061"/>
                  <a:gd name="T44" fmla="*/ 6 w 1081"/>
                  <a:gd name="T45" fmla="*/ 1 h 1061"/>
                  <a:gd name="T46" fmla="*/ 6 w 1081"/>
                  <a:gd name="T47" fmla="*/ 1 h 1061"/>
                  <a:gd name="T48" fmla="*/ 6 w 1081"/>
                  <a:gd name="T49" fmla="*/ 1 h 1061"/>
                  <a:gd name="T50" fmla="*/ 6 w 1081"/>
                  <a:gd name="T51" fmla="*/ 1 h 1061"/>
                  <a:gd name="T52" fmla="*/ 6 w 1081"/>
                  <a:gd name="T53" fmla="*/ 0 h 1061"/>
                  <a:gd name="T54" fmla="*/ 5 w 1081"/>
                  <a:gd name="T55" fmla="*/ 1 h 1061"/>
                  <a:gd name="T56" fmla="*/ 4 w 1081"/>
                  <a:gd name="T57" fmla="*/ 1 h 1061"/>
                  <a:gd name="T58" fmla="*/ 4 w 1081"/>
                  <a:gd name="T59" fmla="*/ 1 h 1061"/>
                  <a:gd name="T60" fmla="*/ 4 w 1081"/>
                  <a:gd name="T61" fmla="*/ 1 h 1061"/>
                  <a:gd name="T62" fmla="*/ 4 w 1081"/>
                  <a:gd name="T63" fmla="*/ 1 h 1061"/>
                  <a:gd name="T64" fmla="*/ 4 w 1081"/>
                  <a:gd name="T65" fmla="*/ 1 h 1061"/>
                  <a:gd name="T66" fmla="*/ 3 w 1081"/>
                  <a:gd name="T67" fmla="*/ 1 h 1061"/>
                  <a:gd name="T68" fmla="*/ 3 w 1081"/>
                  <a:gd name="T69" fmla="*/ 1 h 1061"/>
                  <a:gd name="T70" fmla="*/ 3 w 1081"/>
                  <a:gd name="T71" fmla="*/ 1 h 1061"/>
                  <a:gd name="T72" fmla="*/ 3 w 1081"/>
                  <a:gd name="T73" fmla="*/ 1 h 1061"/>
                  <a:gd name="T74" fmla="*/ 3 w 1081"/>
                  <a:gd name="T75" fmla="*/ 1 h 1061"/>
                  <a:gd name="T76" fmla="*/ 3 w 1081"/>
                  <a:gd name="T77" fmla="*/ 1 h 1061"/>
                  <a:gd name="T78" fmla="*/ 3 w 1081"/>
                  <a:gd name="T79" fmla="*/ 1 h 1061"/>
                  <a:gd name="T80" fmla="*/ 3 w 1081"/>
                  <a:gd name="T81" fmla="*/ 1 h 1061"/>
                  <a:gd name="T82" fmla="*/ 3 w 1081"/>
                  <a:gd name="T83" fmla="*/ 1 h 1061"/>
                  <a:gd name="T84" fmla="*/ 2 w 1081"/>
                  <a:gd name="T85" fmla="*/ 1 h 1061"/>
                  <a:gd name="T86" fmla="*/ 2 w 1081"/>
                  <a:gd name="T87" fmla="*/ 1 h 1061"/>
                  <a:gd name="T88" fmla="*/ 2 w 1081"/>
                  <a:gd name="T89" fmla="*/ 2 h 1061"/>
                  <a:gd name="T90" fmla="*/ 2 w 1081"/>
                  <a:gd name="T91" fmla="*/ 2 h 1061"/>
                  <a:gd name="T92" fmla="*/ 1 w 1081"/>
                  <a:gd name="T93" fmla="*/ 2 h 1061"/>
                  <a:gd name="T94" fmla="*/ 1 w 1081"/>
                  <a:gd name="T95" fmla="*/ 2 h 1061"/>
                  <a:gd name="T96" fmla="*/ 1 w 1081"/>
                  <a:gd name="T97" fmla="*/ 2 h 1061"/>
                  <a:gd name="T98" fmla="*/ 1 w 1081"/>
                  <a:gd name="T99" fmla="*/ 2 h 1061"/>
                  <a:gd name="T100" fmla="*/ 1 w 1081"/>
                  <a:gd name="T101" fmla="*/ 2 h 1061"/>
                  <a:gd name="T102" fmla="*/ 1 w 1081"/>
                  <a:gd name="T103" fmla="*/ 2 h 1061"/>
                  <a:gd name="T104" fmla="*/ 1 w 1081"/>
                  <a:gd name="T105" fmla="*/ 2 h 1061"/>
                  <a:gd name="T106" fmla="*/ 1 w 1081"/>
                  <a:gd name="T107" fmla="*/ 2 h 1061"/>
                  <a:gd name="T108" fmla="*/ 0 w 1081"/>
                  <a:gd name="T109" fmla="*/ 2 h 1061"/>
                  <a:gd name="T110" fmla="*/ 1 w 1081"/>
                  <a:gd name="T111" fmla="*/ 2 h 1061"/>
                  <a:gd name="T112" fmla="*/ 1 w 1081"/>
                  <a:gd name="T113" fmla="*/ 2 h 1061"/>
                  <a:gd name="T114" fmla="*/ 1 w 1081"/>
                  <a:gd name="T115" fmla="*/ 2 h 106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081"/>
                  <a:gd name="T175" fmla="*/ 0 h 1061"/>
                  <a:gd name="T176" fmla="*/ 1081 w 1081"/>
                  <a:gd name="T177" fmla="*/ 1061 h 106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081" h="1061">
                    <a:moveTo>
                      <a:pt x="56" y="955"/>
                    </a:moveTo>
                    <a:lnTo>
                      <a:pt x="200" y="965"/>
                    </a:lnTo>
                    <a:lnTo>
                      <a:pt x="368" y="961"/>
                    </a:lnTo>
                    <a:lnTo>
                      <a:pt x="378" y="976"/>
                    </a:lnTo>
                    <a:lnTo>
                      <a:pt x="403" y="976"/>
                    </a:lnTo>
                    <a:lnTo>
                      <a:pt x="422" y="982"/>
                    </a:lnTo>
                    <a:lnTo>
                      <a:pt x="453" y="992"/>
                    </a:lnTo>
                    <a:lnTo>
                      <a:pt x="478" y="1005"/>
                    </a:lnTo>
                    <a:lnTo>
                      <a:pt x="487" y="1015"/>
                    </a:lnTo>
                    <a:lnTo>
                      <a:pt x="495" y="1028"/>
                    </a:lnTo>
                    <a:lnTo>
                      <a:pt x="497" y="1040"/>
                    </a:lnTo>
                    <a:lnTo>
                      <a:pt x="497" y="1044"/>
                    </a:lnTo>
                    <a:lnTo>
                      <a:pt x="557" y="1061"/>
                    </a:lnTo>
                    <a:lnTo>
                      <a:pt x="601" y="1044"/>
                    </a:lnTo>
                    <a:lnTo>
                      <a:pt x="635" y="1055"/>
                    </a:lnTo>
                    <a:lnTo>
                      <a:pt x="699" y="1024"/>
                    </a:lnTo>
                    <a:lnTo>
                      <a:pt x="814" y="974"/>
                    </a:lnTo>
                    <a:lnTo>
                      <a:pt x="773" y="928"/>
                    </a:lnTo>
                    <a:lnTo>
                      <a:pt x="962" y="855"/>
                    </a:lnTo>
                    <a:lnTo>
                      <a:pt x="1059" y="815"/>
                    </a:lnTo>
                    <a:lnTo>
                      <a:pt x="1059" y="458"/>
                    </a:lnTo>
                    <a:lnTo>
                      <a:pt x="1019" y="385"/>
                    </a:lnTo>
                    <a:lnTo>
                      <a:pt x="1034" y="360"/>
                    </a:lnTo>
                    <a:lnTo>
                      <a:pt x="1081" y="285"/>
                    </a:lnTo>
                    <a:lnTo>
                      <a:pt x="1046" y="182"/>
                    </a:lnTo>
                    <a:lnTo>
                      <a:pt x="1079" y="57"/>
                    </a:lnTo>
                    <a:lnTo>
                      <a:pt x="1029" y="0"/>
                    </a:lnTo>
                    <a:lnTo>
                      <a:pt x="937" y="101"/>
                    </a:lnTo>
                    <a:lnTo>
                      <a:pt x="818" y="163"/>
                    </a:lnTo>
                    <a:lnTo>
                      <a:pt x="747" y="205"/>
                    </a:lnTo>
                    <a:lnTo>
                      <a:pt x="695" y="243"/>
                    </a:lnTo>
                    <a:lnTo>
                      <a:pt x="670" y="264"/>
                    </a:lnTo>
                    <a:lnTo>
                      <a:pt x="658" y="282"/>
                    </a:lnTo>
                    <a:lnTo>
                      <a:pt x="645" y="310"/>
                    </a:lnTo>
                    <a:lnTo>
                      <a:pt x="635" y="337"/>
                    </a:lnTo>
                    <a:lnTo>
                      <a:pt x="624" y="353"/>
                    </a:lnTo>
                    <a:lnTo>
                      <a:pt x="591" y="362"/>
                    </a:lnTo>
                    <a:lnTo>
                      <a:pt x="551" y="366"/>
                    </a:lnTo>
                    <a:lnTo>
                      <a:pt x="535" y="376"/>
                    </a:lnTo>
                    <a:lnTo>
                      <a:pt x="516" y="397"/>
                    </a:lnTo>
                    <a:lnTo>
                      <a:pt x="482" y="443"/>
                    </a:lnTo>
                    <a:lnTo>
                      <a:pt x="445" y="491"/>
                    </a:lnTo>
                    <a:lnTo>
                      <a:pt x="405" y="541"/>
                    </a:lnTo>
                    <a:lnTo>
                      <a:pt x="361" y="600"/>
                    </a:lnTo>
                    <a:lnTo>
                      <a:pt x="332" y="633"/>
                    </a:lnTo>
                    <a:lnTo>
                      <a:pt x="296" y="648"/>
                    </a:lnTo>
                    <a:lnTo>
                      <a:pt x="238" y="667"/>
                    </a:lnTo>
                    <a:lnTo>
                      <a:pt x="184" y="681"/>
                    </a:lnTo>
                    <a:lnTo>
                      <a:pt x="163" y="679"/>
                    </a:lnTo>
                    <a:lnTo>
                      <a:pt x="142" y="660"/>
                    </a:lnTo>
                    <a:lnTo>
                      <a:pt x="138" y="616"/>
                    </a:lnTo>
                    <a:lnTo>
                      <a:pt x="83" y="610"/>
                    </a:lnTo>
                    <a:lnTo>
                      <a:pt x="44" y="784"/>
                    </a:lnTo>
                    <a:lnTo>
                      <a:pt x="29" y="796"/>
                    </a:lnTo>
                    <a:lnTo>
                      <a:pt x="0" y="784"/>
                    </a:lnTo>
                    <a:lnTo>
                      <a:pt x="2" y="823"/>
                    </a:lnTo>
                    <a:lnTo>
                      <a:pt x="52" y="855"/>
                    </a:lnTo>
                    <a:lnTo>
                      <a:pt x="56" y="95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4" name="Freeform 497"/>
              <p:cNvSpPr>
                <a:spLocks/>
              </p:cNvSpPr>
              <p:nvPr/>
            </p:nvSpPr>
            <p:spPr bwMode="auto">
              <a:xfrm>
                <a:off x="677" y="1668"/>
                <a:ext cx="700" cy="656"/>
              </a:xfrm>
              <a:custGeom>
                <a:avLst/>
                <a:gdLst>
                  <a:gd name="T0" fmla="*/ 1 w 1081"/>
                  <a:gd name="T1" fmla="*/ 2 h 1061"/>
                  <a:gd name="T2" fmla="*/ 1 w 1081"/>
                  <a:gd name="T3" fmla="*/ 2 h 1061"/>
                  <a:gd name="T4" fmla="*/ 2 w 1081"/>
                  <a:gd name="T5" fmla="*/ 2 h 1061"/>
                  <a:gd name="T6" fmla="*/ 2 w 1081"/>
                  <a:gd name="T7" fmla="*/ 2 h 1061"/>
                  <a:gd name="T8" fmla="*/ 2 w 1081"/>
                  <a:gd name="T9" fmla="*/ 2 h 1061"/>
                  <a:gd name="T10" fmla="*/ 2 w 1081"/>
                  <a:gd name="T11" fmla="*/ 2 h 1061"/>
                  <a:gd name="T12" fmla="*/ 3 w 1081"/>
                  <a:gd name="T13" fmla="*/ 4 h 1061"/>
                  <a:gd name="T14" fmla="*/ 3 w 1081"/>
                  <a:gd name="T15" fmla="*/ 4 h 1061"/>
                  <a:gd name="T16" fmla="*/ 3 w 1081"/>
                  <a:gd name="T17" fmla="*/ 4 h 1061"/>
                  <a:gd name="T18" fmla="*/ 3 w 1081"/>
                  <a:gd name="T19" fmla="*/ 4 h 1061"/>
                  <a:gd name="T20" fmla="*/ 3 w 1081"/>
                  <a:gd name="T21" fmla="*/ 4 h 1061"/>
                  <a:gd name="T22" fmla="*/ 3 w 1081"/>
                  <a:gd name="T23" fmla="*/ 4 h 1061"/>
                  <a:gd name="T24" fmla="*/ 3 w 1081"/>
                  <a:gd name="T25" fmla="*/ 4 h 1061"/>
                  <a:gd name="T26" fmla="*/ 3 w 1081"/>
                  <a:gd name="T27" fmla="*/ 4 h 1061"/>
                  <a:gd name="T28" fmla="*/ 3 w 1081"/>
                  <a:gd name="T29" fmla="*/ 4 h 1061"/>
                  <a:gd name="T30" fmla="*/ 4 w 1081"/>
                  <a:gd name="T31" fmla="*/ 4 h 1061"/>
                  <a:gd name="T32" fmla="*/ 4 w 1081"/>
                  <a:gd name="T33" fmla="*/ 2 h 1061"/>
                  <a:gd name="T34" fmla="*/ 4 w 1081"/>
                  <a:gd name="T35" fmla="*/ 2 h 1061"/>
                  <a:gd name="T36" fmla="*/ 5 w 1081"/>
                  <a:gd name="T37" fmla="*/ 2 h 1061"/>
                  <a:gd name="T38" fmla="*/ 6 w 1081"/>
                  <a:gd name="T39" fmla="*/ 2 h 1061"/>
                  <a:gd name="T40" fmla="*/ 6 w 1081"/>
                  <a:gd name="T41" fmla="*/ 1 h 1061"/>
                  <a:gd name="T42" fmla="*/ 6 w 1081"/>
                  <a:gd name="T43" fmla="*/ 1 h 1061"/>
                  <a:gd name="T44" fmla="*/ 6 w 1081"/>
                  <a:gd name="T45" fmla="*/ 1 h 1061"/>
                  <a:gd name="T46" fmla="*/ 6 w 1081"/>
                  <a:gd name="T47" fmla="*/ 1 h 1061"/>
                  <a:gd name="T48" fmla="*/ 6 w 1081"/>
                  <a:gd name="T49" fmla="*/ 1 h 1061"/>
                  <a:gd name="T50" fmla="*/ 6 w 1081"/>
                  <a:gd name="T51" fmla="*/ 1 h 1061"/>
                  <a:gd name="T52" fmla="*/ 6 w 1081"/>
                  <a:gd name="T53" fmla="*/ 0 h 1061"/>
                  <a:gd name="T54" fmla="*/ 5 w 1081"/>
                  <a:gd name="T55" fmla="*/ 1 h 1061"/>
                  <a:gd name="T56" fmla="*/ 4 w 1081"/>
                  <a:gd name="T57" fmla="*/ 1 h 1061"/>
                  <a:gd name="T58" fmla="*/ 4 w 1081"/>
                  <a:gd name="T59" fmla="*/ 1 h 1061"/>
                  <a:gd name="T60" fmla="*/ 4 w 1081"/>
                  <a:gd name="T61" fmla="*/ 1 h 1061"/>
                  <a:gd name="T62" fmla="*/ 4 w 1081"/>
                  <a:gd name="T63" fmla="*/ 1 h 1061"/>
                  <a:gd name="T64" fmla="*/ 4 w 1081"/>
                  <a:gd name="T65" fmla="*/ 1 h 1061"/>
                  <a:gd name="T66" fmla="*/ 3 w 1081"/>
                  <a:gd name="T67" fmla="*/ 1 h 1061"/>
                  <a:gd name="T68" fmla="*/ 3 w 1081"/>
                  <a:gd name="T69" fmla="*/ 1 h 1061"/>
                  <a:gd name="T70" fmla="*/ 3 w 1081"/>
                  <a:gd name="T71" fmla="*/ 1 h 1061"/>
                  <a:gd name="T72" fmla="*/ 3 w 1081"/>
                  <a:gd name="T73" fmla="*/ 1 h 1061"/>
                  <a:gd name="T74" fmla="*/ 3 w 1081"/>
                  <a:gd name="T75" fmla="*/ 1 h 1061"/>
                  <a:gd name="T76" fmla="*/ 3 w 1081"/>
                  <a:gd name="T77" fmla="*/ 1 h 1061"/>
                  <a:gd name="T78" fmla="*/ 3 w 1081"/>
                  <a:gd name="T79" fmla="*/ 1 h 1061"/>
                  <a:gd name="T80" fmla="*/ 3 w 1081"/>
                  <a:gd name="T81" fmla="*/ 1 h 1061"/>
                  <a:gd name="T82" fmla="*/ 3 w 1081"/>
                  <a:gd name="T83" fmla="*/ 1 h 1061"/>
                  <a:gd name="T84" fmla="*/ 2 w 1081"/>
                  <a:gd name="T85" fmla="*/ 1 h 1061"/>
                  <a:gd name="T86" fmla="*/ 2 w 1081"/>
                  <a:gd name="T87" fmla="*/ 1 h 1061"/>
                  <a:gd name="T88" fmla="*/ 2 w 1081"/>
                  <a:gd name="T89" fmla="*/ 2 h 1061"/>
                  <a:gd name="T90" fmla="*/ 2 w 1081"/>
                  <a:gd name="T91" fmla="*/ 2 h 1061"/>
                  <a:gd name="T92" fmla="*/ 1 w 1081"/>
                  <a:gd name="T93" fmla="*/ 2 h 1061"/>
                  <a:gd name="T94" fmla="*/ 1 w 1081"/>
                  <a:gd name="T95" fmla="*/ 2 h 1061"/>
                  <a:gd name="T96" fmla="*/ 1 w 1081"/>
                  <a:gd name="T97" fmla="*/ 2 h 1061"/>
                  <a:gd name="T98" fmla="*/ 1 w 1081"/>
                  <a:gd name="T99" fmla="*/ 2 h 1061"/>
                  <a:gd name="T100" fmla="*/ 1 w 1081"/>
                  <a:gd name="T101" fmla="*/ 2 h 1061"/>
                  <a:gd name="T102" fmla="*/ 1 w 1081"/>
                  <a:gd name="T103" fmla="*/ 2 h 1061"/>
                  <a:gd name="T104" fmla="*/ 1 w 1081"/>
                  <a:gd name="T105" fmla="*/ 2 h 1061"/>
                  <a:gd name="T106" fmla="*/ 1 w 1081"/>
                  <a:gd name="T107" fmla="*/ 2 h 1061"/>
                  <a:gd name="T108" fmla="*/ 0 w 1081"/>
                  <a:gd name="T109" fmla="*/ 2 h 1061"/>
                  <a:gd name="T110" fmla="*/ 1 w 1081"/>
                  <a:gd name="T111" fmla="*/ 2 h 1061"/>
                  <a:gd name="T112" fmla="*/ 1 w 1081"/>
                  <a:gd name="T113" fmla="*/ 2 h 1061"/>
                  <a:gd name="T114" fmla="*/ 1 w 1081"/>
                  <a:gd name="T115" fmla="*/ 2 h 106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081"/>
                  <a:gd name="T175" fmla="*/ 0 h 1061"/>
                  <a:gd name="T176" fmla="*/ 1081 w 1081"/>
                  <a:gd name="T177" fmla="*/ 1061 h 106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081" h="1061">
                    <a:moveTo>
                      <a:pt x="56" y="955"/>
                    </a:moveTo>
                    <a:lnTo>
                      <a:pt x="200" y="965"/>
                    </a:lnTo>
                    <a:lnTo>
                      <a:pt x="368" y="961"/>
                    </a:lnTo>
                    <a:lnTo>
                      <a:pt x="378" y="976"/>
                    </a:lnTo>
                    <a:lnTo>
                      <a:pt x="403" y="976"/>
                    </a:lnTo>
                    <a:lnTo>
                      <a:pt x="422" y="982"/>
                    </a:lnTo>
                    <a:lnTo>
                      <a:pt x="453" y="992"/>
                    </a:lnTo>
                    <a:lnTo>
                      <a:pt x="478" y="1005"/>
                    </a:lnTo>
                    <a:lnTo>
                      <a:pt x="487" y="1015"/>
                    </a:lnTo>
                    <a:lnTo>
                      <a:pt x="495" y="1028"/>
                    </a:lnTo>
                    <a:lnTo>
                      <a:pt x="497" y="1040"/>
                    </a:lnTo>
                    <a:lnTo>
                      <a:pt x="497" y="1044"/>
                    </a:lnTo>
                    <a:lnTo>
                      <a:pt x="557" y="1061"/>
                    </a:lnTo>
                    <a:lnTo>
                      <a:pt x="601" y="1044"/>
                    </a:lnTo>
                    <a:lnTo>
                      <a:pt x="635" y="1055"/>
                    </a:lnTo>
                    <a:lnTo>
                      <a:pt x="699" y="1024"/>
                    </a:lnTo>
                    <a:lnTo>
                      <a:pt x="814" y="974"/>
                    </a:lnTo>
                    <a:lnTo>
                      <a:pt x="773" y="928"/>
                    </a:lnTo>
                    <a:lnTo>
                      <a:pt x="962" y="855"/>
                    </a:lnTo>
                    <a:lnTo>
                      <a:pt x="1059" y="815"/>
                    </a:lnTo>
                    <a:lnTo>
                      <a:pt x="1059" y="458"/>
                    </a:lnTo>
                    <a:lnTo>
                      <a:pt x="1019" y="385"/>
                    </a:lnTo>
                    <a:lnTo>
                      <a:pt x="1034" y="360"/>
                    </a:lnTo>
                    <a:lnTo>
                      <a:pt x="1081" y="285"/>
                    </a:lnTo>
                    <a:lnTo>
                      <a:pt x="1046" y="182"/>
                    </a:lnTo>
                    <a:lnTo>
                      <a:pt x="1079" y="57"/>
                    </a:lnTo>
                    <a:lnTo>
                      <a:pt x="1029" y="0"/>
                    </a:lnTo>
                    <a:lnTo>
                      <a:pt x="937" y="101"/>
                    </a:lnTo>
                    <a:lnTo>
                      <a:pt x="818" y="163"/>
                    </a:lnTo>
                    <a:lnTo>
                      <a:pt x="747" y="205"/>
                    </a:lnTo>
                    <a:lnTo>
                      <a:pt x="695" y="243"/>
                    </a:lnTo>
                    <a:lnTo>
                      <a:pt x="670" y="264"/>
                    </a:lnTo>
                    <a:lnTo>
                      <a:pt x="658" y="282"/>
                    </a:lnTo>
                    <a:lnTo>
                      <a:pt x="645" y="310"/>
                    </a:lnTo>
                    <a:lnTo>
                      <a:pt x="635" y="337"/>
                    </a:lnTo>
                    <a:lnTo>
                      <a:pt x="624" y="353"/>
                    </a:lnTo>
                    <a:lnTo>
                      <a:pt x="591" y="362"/>
                    </a:lnTo>
                    <a:lnTo>
                      <a:pt x="551" y="366"/>
                    </a:lnTo>
                    <a:lnTo>
                      <a:pt x="535" y="376"/>
                    </a:lnTo>
                    <a:lnTo>
                      <a:pt x="516" y="397"/>
                    </a:lnTo>
                    <a:lnTo>
                      <a:pt x="482" y="443"/>
                    </a:lnTo>
                    <a:lnTo>
                      <a:pt x="445" y="491"/>
                    </a:lnTo>
                    <a:lnTo>
                      <a:pt x="405" y="541"/>
                    </a:lnTo>
                    <a:lnTo>
                      <a:pt x="361" y="600"/>
                    </a:lnTo>
                    <a:lnTo>
                      <a:pt x="332" y="633"/>
                    </a:lnTo>
                    <a:lnTo>
                      <a:pt x="296" y="648"/>
                    </a:lnTo>
                    <a:lnTo>
                      <a:pt x="238" y="667"/>
                    </a:lnTo>
                    <a:lnTo>
                      <a:pt x="184" y="681"/>
                    </a:lnTo>
                    <a:lnTo>
                      <a:pt x="163" y="679"/>
                    </a:lnTo>
                    <a:lnTo>
                      <a:pt x="142" y="660"/>
                    </a:lnTo>
                    <a:lnTo>
                      <a:pt x="138" y="616"/>
                    </a:lnTo>
                    <a:lnTo>
                      <a:pt x="83" y="610"/>
                    </a:lnTo>
                    <a:lnTo>
                      <a:pt x="44" y="784"/>
                    </a:lnTo>
                    <a:lnTo>
                      <a:pt x="29" y="796"/>
                    </a:lnTo>
                    <a:lnTo>
                      <a:pt x="0" y="784"/>
                    </a:lnTo>
                    <a:lnTo>
                      <a:pt x="2" y="823"/>
                    </a:lnTo>
                    <a:lnTo>
                      <a:pt x="52" y="855"/>
                    </a:lnTo>
                    <a:lnTo>
                      <a:pt x="56" y="955"/>
                    </a:lnTo>
                  </a:path>
                </a:pathLst>
              </a:custGeom>
              <a:solidFill>
                <a:schemeClr val="bg1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5" name="Freeform 498"/>
              <p:cNvSpPr>
                <a:spLocks/>
              </p:cNvSpPr>
              <p:nvPr/>
            </p:nvSpPr>
            <p:spPr bwMode="auto">
              <a:xfrm>
                <a:off x="1746" y="1104"/>
                <a:ext cx="18" cy="54"/>
              </a:xfrm>
              <a:custGeom>
                <a:avLst/>
                <a:gdLst>
                  <a:gd name="T0" fmla="*/ 1 w 27"/>
                  <a:gd name="T1" fmla="*/ 1 h 88"/>
                  <a:gd name="T2" fmla="*/ 1 w 27"/>
                  <a:gd name="T3" fmla="*/ 1 h 88"/>
                  <a:gd name="T4" fmla="*/ 1 w 27"/>
                  <a:gd name="T5" fmla="*/ 1 h 88"/>
                  <a:gd name="T6" fmla="*/ 1 w 27"/>
                  <a:gd name="T7" fmla="*/ 0 h 88"/>
                  <a:gd name="T8" fmla="*/ 0 w 27"/>
                  <a:gd name="T9" fmla="*/ 1 h 88"/>
                  <a:gd name="T10" fmla="*/ 1 w 27"/>
                  <a:gd name="T11" fmla="*/ 1 h 88"/>
                  <a:gd name="T12" fmla="*/ 1 w 27"/>
                  <a:gd name="T13" fmla="*/ 1 h 88"/>
                  <a:gd name="T14" fmla="*/ 1 w 27"/>
                  <a:gd name="T15" fmla="*/ 1 h 88"/>
                  <a:gd name="T16" fmla="*/ 1 w 27"/>
                  <a:gd name="T17" fmla="*/ 1 h 88"/>
                  <a:gd name="T18" fmla="*/ 1 w 27"/>
                  <a:gd name="T19" fmla="*/ 1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88"/>
                  <a:gd name="T32" fmla="*/ 27 w 27"/>
                  <a:gd name="T33" fmla="*/ 88 h 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88">
                    <a:moveTo>
                      <a:pt x="6" y="85"/>
                    </a:moveTo>
                    <a:lnTo>
                      <a:pt x="16" y="79"/>
                    </a:lnTo>
                    <a:lnTo>
                      <a:pt x="27" y="4"/>
                    </a:lnTo>
                    <a:lnTo>
                      <a:pt x="12" y="0"/>
                    </a:lnTo>
                    <a:lnTo>
                      <a:pt x="0" y="75"/>
                    </a:lnTo>
                    <a:lnTo>
                      <a:pt x="12" y="69"/>
                    </a:lnTo>
                    <a:lnTo>
                      <a:pt x="6" y="85"/>
                    </a:lnTo>
                    <a:lnTo>
                      <a:pt x="16" y="88"/>
                    </a:lnTo>
                    <a:lnTo>
                      <a:pt x="16" y="79"/>
                    </a:lnTo>
                    <a:lnTo>
                      <a:pt x="6" y="8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6" name="Freeform 499"/>
              <p:cNvSpPr>
                <a:spLocks/>
              </p:cNvSpPr>
              <p:nvPr/>
            </p:nvSpPr>
            <p:spPr bwMode="auto">
              <a:xfrm>
                <a:off x="1679" y="1114"/>
                <a:ext cx="76" cy="43"/>
              </a:xfrm>
              <a:custGeom>
                <a:avLst/>
                <a:gdLst>
                  <a:gd name="T0" fmla="*/ 1 w 117"/>
                  <a:gd name="T1" fmla="*/ 1 h 68"/>
                  <a:gd name="T2" fmla="*/ 1 w 117"/>
                  <a:gd name="T3" fmla="*/ 1 h 68"/>
                  <a:gd name="T4" fmla="*/ 1 w 117"/>
                  <a:gd name="T5" fmla="*/ 1 h 68"/>
                  <a:gd name="T6" fmla="*/ 1 w 117"/>
                  <a:gd name="T7" fmla="*/ 1 h 68"/>
                  <a:gd name="T8" fmla="*/ 1 w 117"/>
                  <a:gd name="T9" fmla="*/ 1 h 68"/>
                  <a:gd name="T10" fmla="*/ 0 w 117"/>
                  <a:gd name="T11" fmla="*/ 1 h 68"/>
                  <a:gd name="T12" fmla="*/ 1 w 117"/>
                  <a:gd name="T13" fmla="*/ 1 h 68"/>
                  <a:gd name="T14" fmla="*/ 1 w 117"/>
                  <a:gd name="T15" fmla="*/ 0 h 68"/>
                  <a:gd name="T16" fmla="*/ 0 w 117"/>
                  <a:gd name="T17" fmla="*/ 1 h 68"/>
                  <a:gd name="T18" fmla="*/ 1 w 117"/>
                  <a:gd name="T19" fmla="*/ 1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7"/>
                  <a:gd name="T31" fmla="*/ 0 h 68"/>
                  <a:gd name="T32" fmla="*/ 117 w 117"/>
                  <a:gd name="T33" fmla="*/ 68 h 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7" h="68">
                    <a:moveTo>
                      <a:pt x="9" y="16"/>
                    </a:moveTo>
                    <a:lnTo>
                      <a:pt x="2" y="18"/>
                    </a:lnTo>
                    <a:lnTo>
                      <a:pt x="111" y="68"/>
                    </a:lnTo>
                    <a:lnTo>
                      <a:pt x="117" y="52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9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7" name="Freeform 500"/>
              <p:cNvSpPr>
                <a:spLocks/>
              </p:cNvSpPr>
              <p:nvPr/>
            </p:nvSpPr>
            <p:spPr bwMode="auto">
              <a:xfrm>
                <a:off x="1655" y="1118"/>
                <a:ext cx="30" cy="25"/>
              </a:xfrm>
              <a:custGeom>
                <a:avLst/>
                <a:gdLst>
                  <a:gd name="T0" fmla="*/ 1 w 46"/>
                  <a:gd name="T1" fmla="*/ 1 h 42"/>
                  <a:gd name="T2" fmla="*/ 1 w 46"/>
                  <a:gd name="T3" fmla="*/ 1 h 42"/>
                  <a:gd name="T4" fmla="*/ 1 w 46"/>
                  <a:gd name="T5" fmla="*/ 1 h 42"/>
                  <a:gd name="T6" fmla="*/ 1 w 46"/>
                  <a:gd name="T7" fmla="*/ 0 h 42"/>
                  <a:gd name="T8" fmla="*/ 0 w 46"/>
                  <a:gd name="T9" fmla="*/ 1 h 42"/>
                  <a:gd name="T10" fmla="*/ 1 w 46"/>
                  <a:gd name="T11" fmla="*/ 1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2"/>
                  <a:gd name="T20" fmla="*/ 46 w 46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2">
                    <a:moveTo>
                      <a:pt x="6" y="37"/>
                    </a:moveTo>
                    <a:lnTo>
                      <a:pt x="12" y="42"/>
                    </a:lnTo>
                    <a:lnTo>
                      <a:pt x="46" y="12"/>
                    </a:lnTo>
                    <a:lnTo>
                      <a:pt x="37" y="0"/>
                    </a:lnTo>
                    <a:lnTo>
                      <a:pt x="0" y="31"/>
                    </a:lnTo>
                    <a:lnTo>
                      <a:pt x="6" y="3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8" name="Freeform 501"/>
              <p:cNvSpPr>
                <a:spLocks/>
              </p:cNvSpPr>
              <p:nvPr/>
            </p:nvSpPr>
            <p:spPr bwMode="auto">
              <a:xfrm>
                <a:off x="1397" y="1595"/>
                <a:ext cx="15" cy="15"/>
              </a:xfrm>
              <a:custGeom>
                <a:avLst/>
                <a:gdLst>
                  <a:gd name="T0" fmla="*/ 1 w 23"/>
                  <a:gd name="T1" fmla="*/ 0 h 25"/>
                  <a:gd name="T2" fmla="*/ 1 w 23"/>
                  <a:gd name="T3" fmla="*/ 1 h 25"/>
                  <a:gd name="T4" fmla="*/ 0 w 23"/>
                  <a:gd name="T5" fmla="*/ 1 h 25"/>
                  <a:gd name="T6" fmla="*/ 1 w 23"/>
                  <a:gd name="T7" fmla="*/ 1 h 25"/>
                  <a:gd name="T8" fmla="*/ 1 w 23"/>
                  <a:gd name="T9" fmla="*/ 1 h 25"/>
                  <a:gd name="T10" fmla="*/ 1 w 23"/>
                  <a:gd name="T11" fmla="*/ 1 h 25"/>
                  <a:gd name="T12" fmla="*/ 1 w 23"/>
                  <a:gd name="T13" fmla="*/ 0 h 25"/>
                  <a:gd name="T14" fmla="*/ 1 w 23"/>
                  <a:gd name="T15" fmla="*/ 1 h 25"/>
                  <a:gd name="T16" fmla="*/ 1 w 23"/>
                  <a:gd name="T17" fmla="*/ 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25"/>
                  <a:gd name="T29" fmla="*/ 23 w 23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25">
                    <a:moveTo>
                      <a:pt x="12" y="0"/>
                    </a:moveTo>
                    <a:lnTo>
                      <a:pt x="12" y="2"/>
                    </a:lnTo>
                    <a:lnTo>
                      <a:pt x="0" y="16"/>
                    </a:lnTo>
                    <a:lnTo>
                      <a:pt x="12" y="25"/>
                    </a:lnTo>
                    <a:lnTo>
                      <a:pt x="23" y="14"/>
                    </a:lnTo>
                    <a:lnTo>
                      <a:pt x="21" y="16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9" name="Freeform 502"/>
              <p:cNvSpPr>
                <a:spLocks/>
              </p:cNvSpPr>
              <p:nvPr/>
            </p:nvSpPr>
            <p:spPr bwMode="auto">
              <a:xfrm>
                <a:off x="1406" y="1584"/>
                <a:ext cx="27" cy="21"/>
              </a:xfrm>
              <a:custGeom>
                <a:avLst/>
                <a:gdLst>
                  <a:gd name="T0" fmla="*/ 1 w 44"/>
                  <a:gd name="T1" fmla="*/ 1 h 35"/>
                  <a:gd name="T2" fmla="*/ 1 w 44"/>
                  <a:gd name="T3" fmla="*/ 0 h 35"/>
                  <a:gd name="T4" fmla="*/ 0 w 44"/>
                  <a:gd name="T5" fmla="*/ 1 h 35"/>
                  <a:gd name="T6" fmla="*/ 1 w 44"/>
                  <a:gd name="T7" fmla="*/ 1 h 35"/>
                  <a:gd name="T8" fmla="*/ 1 w 44"/>
                  <a:gd name="T9" fmla="*/ 1 h 35"/>
                  <a:gd name="T10" fmla="*/ 1 w 44"/>
                  <a:gd name="T11" fmla="*/ 1 h 35"/>
                  <a:gd name="T12" fmla="*/ 1 w 44"/>
                  <a:gd name="T13" fmla="*/ 1 h 35"/>
                  <a:gd name="T14" fmla="*/ 1 w 44"/>
                  <a:gd name="T15" fmla="*/ 1 h 35"/>
                  <a:gd name="T16" fmla="*/ 1 w 44"/>
                  <a:gd name="T17" fmla="*/ 1 h 35"/>
                  <a:gd name="T18" fmla="*/ 1 w 44"/>
                  <a:gd name="T19" fmla="*/ 1 h 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35"/>
                  <a:gd name="T32" fmla="*/ 44 w 44"/>
                  <a:gd name="T33" fmla="*/ 35 h 3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35">
                    <a:moveTo>
                      <a:pt x="30" y="4"/>
                    </a:moveTo>
                    <a:lnTo>
                      <a:pt x="32" y="0"/>
                    </a:lnTo>
                    <a:lnTo>
                      <a:pt x="0" y="19"/>
                    </a:lnTo>
                    <a:lnTo>
                      <a:pt x="9" y="35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30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0" name="Freeform 503"/>
              <p:cNvSpPr>
                <a:spLocks/>
              </p:cNvSpPr>
              <p:nvPr/>
            </p:nvSpPr>
            <p:spPr bwMode="auto">
              <a:xfrm>
                <a:off x="1424" y="1265"/>
                <a:ext cx="201" cy="327"/>
              </a:xfrm>
              <a:custGeom>
                <a:avLst/>
                <a:gdLst>
                  <a:gd name="T0" fmla="*/ 2 w 309"/>
                  <a:gd name="T1" fmla="*/ 0 h 528"/>
                  <a:gd name="T2" fmla="*/ 2 w 309"/>
                  <a:gd name="T3" fmla="*/ 1 h 528"/>
                  <a:gd name="T4" fmla="*/ 0 w 309"/>
                  <a:gd name="T5" fmla="*/ 1 h 528"/>
                  <a:gd name="T6" fmla="*/ 1 w 309"/>
                  <a:gd name="T7" fmla="*/ 1 h 528"/>
                  <a:gd name="T8" fmla="*/ 2 w 309"/>
                  <a:gd name="T9" fmla="*/ 1 h 528"/>
                  <a:gd name="T10" fmla="*/ 2 w 309"/>
                  <a:gd name="T11" fmla="*/ 1 h 528"/>
                  <a:gd name="T12" fmla="*/ 2 w 309"/>
                  <a:gd name="T13" fmla="*/ 0 h 528"/>
                  <a:gd name="T14" fmla="*/ 2 w 309"/>
                  <a:gd name="T15" fmla="*/ 1 h 528"/>
                  <a:gd name="T16" fmla="*/ 2 w 309"/>
                  <a:gd name="T17" fmla="*/ 1 h 528"/>
                  <a:gd name="T18" fmla="*/ 2 w 309"/>
                  <a:gd name="T19" fmla="*/ 0 h 5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9"/>
                  <a:gd name="T31" fmla="*/ 0 h 528"/>
                  <a:gd name="T32" fmla="*/ 309 w 309"/>
                  <a:gd name="T33" fmla="*/ 528 h 5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9" h="528">
                    <a:moveTo>
                      <a:pt x="300" y="0"/>
                    </a:moveTo>
                    <a:lnTo>
                      <a:pt x="296" y="4"/>
                    </a:lnTo>
                    <a:lnTo>
                      <a:pt x="0" y="520"/>
                    </a:lnTo>
                    <a:lnTo>
                      <a:pt x="14" y="528"/>
                    </a:lnTo>
                    <a:lnTo>
                      <a:pt x="309" y="12"/>
                    </a:lnTo>
                    <a:lnTo>
                      <a:pt x="306" y="15"/>
                    </a:lnTo>
                    <a:lnTo>
                      <a:pt x="300" y="0"/>
                    </a:lnTo>
                    <a:lnTo>
                      <a:pt x="296" y="2"/>
                    </a:lnTo>
                    <a:lnTo>
                      <a:pt x="296" y="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1" name="Freeform 504"/>
              <p:cNvSpPr>
                <a:spLocks/>
              </p:cNvSpPr>
              <p:nvPr/>
            </p:nvSpPr>
            <p:spPr bwMode="auto">
              <a:xfrm>
                <a:off x="1620" y="1224"/>
                <a:ext cx="99" cy="51"/>
              </a:xfrm>
              <a:custGeom>
                <a:avLst/>
                <a:gdLst>
                  <a:gd name="T0" fmla="*/ 1 w 155"/>
                  <a:gd name="T1" fmla="*/ 1 h 82"/>
                  <a:gd name="T2" fmla="*/ 1 w 155"/>
                  <a:gd name="T3" fmla="*/ 0 h 82"/>
                  <a:gd name="T4" fmla="*/ 0 w 155"/>
                  <a:gd name="T5" fmla="*/ 1 h 82"/>
                  <a:gd name="T6" fmla="*/ 1 w 155"/>
                  <a:gd name="T7" fmla="*/ 1 h 82"/>
                  <a:gd name="T8" fmla="*/ 1 w 155"/>
                  <a:gd name="T9" fmla="*/ 1 h 82"/>
                  <a:gd name="T10" fmla="*/ 1 w 155"/>
                  <a:gd name="T11" fmla="*/ 1 h 82"/>
                  <a:gd name="T12" fmla="*/ 1 w 155"/>
                  <a:gd name="T13" fmla="*/ 1 h 82"/>
                  <a:gd name="T14" fmla="*/ 1 w 155"/>
                  <a:gd name="T15" fmla="*/ 1 h 82"/>
                  <a:gd name="T16" fmla="*/ 1 w 155"/>
                  <a:gd name="T17" fmla="*/ 1 h 82"/>
                  <a:gd name="T18" fmla="*/ 1 w 155"/>
                  <a:gd name="T19" fmla="*/ 1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5"/>
                  <a:gd name="T31" fmla="*/ 0 h 82"/>
                  <a:gd name="T32" fmla="*/ 155 w 155"/>
                  <a:gd name="T33" fmla="*/ 82 h 8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5" h="82">
                    <a:moveTo>
                      <a:pt x="142" y="4"/>
                    </a:moveTo>
                    <a:lnTo>
                      <a:pt x="146" y="0"/>
                    </a:lnTo>
                    <a:lnTo>
                      <a:pt x="0" y="67"/>
                    </a:lnTo>
                    <a:lnTo>
                      <a:pt x="6" y="82"/>
                    </a:lnTo>
                    <a:lnTo>
                      <a:pt x="151" y="15"/>
                    </a:lnTo>
                    <a:lnTo>
                      <a:pt x="155" y="11"/>
                    </a:lnTo>
                    <a:lnTo>
                      <a:pt x="151" y="15"/>
                    </a:lnTo>
                    <a:lnTo>
                      <a:pt x="155" y="13"/>
                    </a:lnTo>
                    <a:lnTo>
                      <a:pt x="155" y="11"/>
                    </a:lnTo>
                    <a:lnTo>
                      <a:pt x="142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2" name="Freeform 505"/>
              <p:cNvSpPr>
                <a:spLocks/>
              </p:cNvSpPr>
              <p:nvPr/>
            </p:nvSpPr>
            <p:spPr bwMode="auto">
              <a:xfrm>
                <a:off x="1712" y="1142"/>
                <a:ext cx="45" cy="90"/>
              </a:xfrm>
              <a:custGeom>
                <a:avLst/>
                <a:gdLst>
                  <a:gd name="T0" fmla="*/ 1 w 73"/>
                  <a:gd name="T1" fmla="*/ 1 h 144"/>
                  <a:gd name="T2" fmla="*/ 1 w 73"/>
                  <a:gd name="T3" fmla="*/ 1 h 144"/>
                  <a:gd name="T4" fmla="*/ 0 w 73"/>
                  <a:gd name="T5" fmla="*/ 1 h 144"/>
                  <a:gd name="T6" fmla="*/ 1 w 73"/>
                  <a:gd name="T7" fmla="*/ 1 h 144"/>
                  <a:gd name="T8" fmla="*/ 1 w 73"/>
                  <a:gd name="T9" fmla="*/ 1 h 144"/>
                  <a:gd name="T10" fmla="*/ 1 w 73"/>
                  <a:gd name="T11" fmla="*/ 1 h 144"/>
                  <a:gd name="T12" fmla="*/ 1 w 73"/>
                  <a:gd name="T13" fmla="*/ 1 h 144"/>
                  <a:gd name="T14" fmla="*/ 1 w 73"/>
                  <a:gd name="T15" fmla="*/ 0 h 144"/>
                  <a:gd name="T16" fmla="*/ 1 w 73"/>
                  <a:gd name="T17" fmla="*/ 1 h 144"/>
                  <a:gd name="T18" fmla="*/ 1 w 73"/>
                  <a:gd name="T19" fmla="*/ 1 h 1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3"/>
                  <a:gd name="T31" fmla="*/ 0 h 144"/>
                  <a:gd name="T32" fmla="*/ 73 w 73"/>
                  <a:gd name="T33" fmla="*/ 144 h 1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3" h="144">
                    <a:moveTo>
                      <a:pt x="73" y="10"/>
                    </a:moveTo>
                    <a:lnTo>
                      <a:pt x="59" y="12"/>
                    </a:lnTo>
                    <a:lnTo>
                      <a:pt x="0" y="137"/>
                    </a:lnTo>
                    <a:lnTo>
                      <a:pt x="13" y="144"/>
                    </a:lnTo>
                    <a:lnTo>
                      <a:pt x="73" y="20"/>
                    </a:lnTo>
                    <a:lnTo>
                      <a:pt x="59" y="22"/>
                    </a:lnTo>
                    <a:lnTo>
                      <a:pt x="73" y="10"/>
                    </a:lnTo>
                    <a:lnTo>
                      <a:pt x="63" y="0"/>
                    </a:lnTo>
                    <a:lnTo>
                      <a:pt x="59" y="12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3" name="Freeform 506"/>
              <p:cNvSpPr>
                <a:spLocks/>
              </p:cNvSpPr>
              <p:nvPr/>
            </p:nvSpPr>
            <p:spPr bwMode="auto">
              <a:xfrm>
                <a:off x="1748" y="1149"/>
                <a:ext cx="137" cy="159"/>
              </a:xfrm>
              <a:custGeom>
                <a:avLst/>
                <a:gdLst>
                  <a:gd name="T0" fmla="*/ 1 w 211"/>
                  <a:gd name="T1" fmla="*/ 1 h 259"/>
                  <a:gd name="T2" fmla="*/ 1 w 211"/>
                  <a:gd name="T3" fmla="*/ 1 h 259"/>
                  <a:gd name="T4" fmla="*/ 1 w 211"/>
                  <a:gd name="T5" fmla="*/ 0 h 259"/>
                  <a:gd name="T6" fmla="*/ 0 w 211"/>
                  <a:gd name="T7" fmla="*/ 1 h 259"/>
                  <a:gd name="T8" fmla="*/ 1 w 211"/>
                  <a:gd name="T9" fmla="*/ 1 h 259"/>
                  <a:gd name="T10" fmla="*/ 1 w 211"/>
                  <a:gd name="T11" fmla="*/ 1 h 259"/>
                  <a:gd name="T12" fmla="*/ 1 w 211"/>
                  <a:gd name="T13" fmla="*/ 1 h 259"/>
                  <a:gd name="T14" fmla="*/ 1 w 211"/>
                  <a:gd name="T15" fmla="*/ 1 h 259"/>
                  <a:gd name="T16" fmla="*/ 1 w 211"/>
                  <a:gd name="T17" fmla="*/ 1 h 259"/>
                  <a:gd name="T18" fmla="*/ 1 w 211"/>
                  <a:gd name="T19" fmla="*/ 1 h 2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1"/>
                  <a:gd name="T31" fmla="*/ 0 h 259"/>
                  <a:gd name="T32" fmla="*/ 211 w 211"/>
                  <a:gd name="T33" fmla="*/ 259 h 25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1" h="259">
                    <a:moveTo>
                      <a:pt x="211" y="253"/>
                    </a:moveTo>
                    <a:lnTo>
                      <a:pt x="209" y="248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196" y="259"/>
                    </a:lnTo>
                    <a:lnTo>
                      <a:pt x="194" y="255"/>
                    </a:lnTo>
                    <a:lnTo>
                      <a:pt x="211" y="253"/>
                    </a:lnTo>
                    <a:lnTo>
                      <a:pt x="211" y="250"/>
                    </a:lnTo>
                    <a:lnTo>
                      <a:pt x="209" y="248"/>
                    </a:lnTo>
                    <a:lnTo>
                      <a:pt x="211" y="25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4" name="Freeform 507"/>
              <p:cNvSpPr>
                <a:spLocks/>
              </p:cNvSpPr>
              <p:nvPr/>
            </p:nvSpPr>
            <p:spPr bwMode="auto">
              <a:xfrm>
                <a:off x="1873" y="1304"/>
                <a:ext cx="28" cy="130"/>
              </a:xfrm>
              <a:custGeom>
                <a:avLst/>
                <a:gdLst>
                  <a:gd name="T0" fmla="*/ 1 w 40"/>
                  <a:gd name="T1" fmla="*/ 1 h 208"/>
                  <a:gd name="T2" fmla="*/ 1 w 40"/>
                  <a:gd name="T3" fmla="*/ 1 h 208"/>
                  <a:gd name="T4" fmla="*/ 1 w 40"/>
                  <a:gd name="T5" fmla="*/ 0 h 208"/>
                  <a:gd name="T6" fmla="*/ 0 w 40"/>
                  <a:gd name="T7" fmla="*/ 1 h 208"/>
                  <a:gd name="T8" fmla="*/ 1 w 40"/>
                  <a:gd name="T9" fmla="*/ 1 h 208"/>
                  <a:gd name="T10" fmla="*/ 1 w 40"/>
                  <a:gd name="T11" fmla="*/ 1 h 2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208"/>
                  <a:gd name="T20" fmla="*/ 40 w 40"/>
                  <a:gd name="T21" fmla="*/ 208 h 20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208">
                    <a:moveTo>
                      <a:pt x="33" y="208"/>
                    </a:moveTo>
                    <a:lnTo>
                      <a:pt x="40" y="206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5" y="208"/>
                    </a:lnTo>
                    <a:lnTo>
                      <a:pt x="33" y="20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5" name="Freeform 508"/>
              <p:cNvSpPr>
                <a:spLocks/>
              </p:cNvSpPr>
              <p:nvPr/>
            </p:nvSpPr>
            <p:spPr bwMode="auto">
              <a:xfrm>
                <a:off x="1340" y="1605"/>
                <a:ext cx="66" cy="67"/>
              </a:xfrm>
              <a:custGeom>
                <a:avLst/>
                <a:gdLst>
                  <a:gd name="T0" fmla="*/ 1 w 102"/>
                  <a:gd name="T1" fmla="*/ 1 h 107"/>
                  <a:gd name="T2" fmla="*/ 1 w 102"/>
                  <a:gd name="T3" fmla="*/ 0 h 107"/>
                  <a:gd name="T4" fmla="*/ 0 w 102"/>
                  <a:gd name="T5" fmla="*/ 1 h 107"/>
                  <a:gd name="T6" fmla="*/ 1 w 102"/>
                  <a:gd name="T7" fmla="*/ 1 h 107"/>
                  <a:gd name="T8" fmla="*/ 1 w 102"/>
                  <a:gd name="T9" fmla="*/ 1 h 107"/>
                  <a:gd name="T10" fmla="*/ 1 w 102"/>
                  <a:gd name="T11" fmla="*/ 1 h 10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107"/>
                  <a:gd name="T20" fmla="*/ 102 w 102"/>
                  <a:gd name="T21" fmla="*/ 107 h 10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107">
                    <a:moveTo>
                      <a:pt x="96" y="4"/>
                    </a:moveTo>
                    <a:lnTo>
                      <a:pt x="90" y="0"/>
                    </a:lnTo>
                    <a:lnTo>
                      <a:pt x="0" y="98"/>
                    </a:lnTo>
                    <a:lnTo>
                      <a:pt x="11" y="107"/>
                    </a:lnTo>
                    <a:lnTo>
                      <a:pt x="102" y="9"/>
                    </a:lnTo>
                    <a:lnTo>
                      <a:pt x="9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6" name="Freeform 509"/>
              <p:cNvSpPr>
                <a:spLocks/>
              </p:cNvSpPr>
              <p:nvPr/>
            </p:nvSpPr>
            <p:spPr bwMode="auto">
              <a:xfrm>
                <a:off x="706" y="2192"/>
                <a:ext cx="12" cy="66"/>
              </a:xfrm>
              <a:custGeom>
                <a:avLst/>
                <a:gdLst>
                  <a:gd name="T0" fmla="*/ 1 w 19"/>
                  <a:gd name="T1" fmla="*/ 1 h 107"/>
                  <a:gd name="T2" fmla="*/ 0 w 19"/>
                  <a:gd name="T3" fmla="*/ 1 h 107"/>
                  <a:gd name="T4" fmla="*/ 1 w 19"/>
                  <a:gd name="T5" fmla="*/ 1 h 107"/>
                  <a:gd name="T6" fmla="*/ 1 w 19"/>
                  <a:gd name="T7" fmla="*/ 1 h 107"/>
                  <a:gd name="T8" fmla="*/ 1 w 19"/>
                  <a:gd name="T9" fmla="*/ 1 h 107"/>
                  <a:gd name="T10" fmla="*/ 1 w 19"/>
                  <a:gd name="T11" fmla="*/ 0 h 107"/>
                  <a:gd name="T12" fmla="*/ 1 w 19"/>
                  <a:gd name="T13" fmla="*/ 1 h 107"/>
                  <a:gd name="T14" fmla="*/ 1 w 19"/>
                  <a:gd name="T15" fmla="*/ 1 h 107"/>
                  <a:gd name="T16" fmla="*/ 1 w 19"/>
                  <a:gd name="T17" fmla="*/ 0 h 107"/>
                  <a:gd name="T18" fmla="*/ 1 w 19"/>
                  <a:gd name="T19" fmla="*/ 1 h 1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107"/>
                  <a:gd name="T32" fmla="*/ 19 w 19"/>
                  <a:gd name="T33" fmla="*/ 107 h 10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107">
                    <a:moveTo>
                      <a:pt x="4" y="13"/>
                    </a:moveTo>
                    <a:lnTo>
                      <a:pt x="0" y="7"/>
                    </a:lnTo>
                    <a:lnTo>
                      <a:pt x="2" y="107"/>
                    </a:lnTo>
                    <a:lnTo>
                      <a:pt x="19" y="107"/>
                    </a:lnTo>
                    <a:lnTo>
                      <a:pt x="15" y="6"/>
                    </a:lnTo>
                    <a:lnTo>
                      <a:pt x="12" y="0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7" name="Freeform 510"/>
              <p:cNvSpPr>
                <a:spLocks/>
              </p:cNvSpPr>
              <p:nvPr/>
            </p:nvSpPr>
            <p:spPr bwMode="auto">
              <a:xfrm>
                <a:off x="672" y="2173"/>
                <a:ext cx="42" cy="29"/>
              </a:xfrm>
              <a:custGeom>
                <a:avLst/>
                <a:gdLst>
                  <a:gd name="T0" fmla="*/ 0 w 64"/>
                  <a:gd name="T1" fmla="*/ 1 h 46"/>
                  <a:gd name="T2" fmla="*/ 1 w 64"/>
                  <a:gd name="T3" fmla="*/ 1 h 46"/>
                  <a:gd name="T4" fmla="*/ 1 w 64"/>
                  <a:gd name="T5" fmla="*/ 1 h 46"/>
                  <a:gd name="T6" fmla="*/ 1 w 64"/>
                  <a:gd name="T7" fmla="*/ 1 h 46"/>
                  <a:gd name="T8" fmla="*/ 1 w 64"/>
                  <a:gd name="T9" fmla="*/ 0 h 46"/>
                  <a:gd name="T10" fmla="*/ 1 w 64"/>
                  <a:gd name="T11" fmla="*/ 1 h 46"/>
                  <a:gd name="T12" fmla="*/ 0 w 64"/>
                  <a:gd name="T13" fmla="*/ 1 h 46"/>
                  <a:gd name="T14" fmla="*/ 1 w 64"/>
                  <a:gd name="T15" fmla="*/ 1 h 46"/>
                  <a:gd name="T16" fmla="*/ 1 w 64"/>
                  <a:gd name="T17" fmla="*/ 1 h 46"/>
                  <a:gd name="T18" fmla="*/ 0 w 64"/>
                  <a:gd name="T19" fmla="*/ 1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4"/>
                  <a:gd name="T31" fmla="*/ 0 h 46"/>
                  <a:gd name="T32" fmla="*/ 64 w 64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4" h="46">
                    <a:moveTo>
                      <a:pt x="0" y="8"/>
                    </a:moveTo>
                    <a:lnTo>
                      <a:pt x="4" y="14"/>
                    </a:lnTo>
                    <a:lnTo>
                      <a:pt x="56" y="46"/>
                    </a:lnTo>
                    <a:lnTo>
                      <a:pt x="64" y="33"/>
                    </a:lnTo>
                    <a:lnTo>
                      <a:pt x="14" y="0"/>
                    </a:lnTo>
                    <a:lnTo>
                      <a:pt x="18" y="6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8" name="Freeform 511"/>
              <p:cNvSpPr>
                <a:spLocks/>
              </p:cNvSpPr>
              <p:nvPr/>
            </p:nvSpPr>
            <p:spPr bwMode="auto">
              <a:xfrm>
                <a:off x="672" y="2145"/>
                <a:ext cx="13" cy="33"/>
              </a:xfrm>
              <a:custGeom>
                <a:avLst/>
                <a:gdLst>
                  <a:gd name="T0" fmla="*/ 1 w 18"/>
                  <a:gd name="T1" fmla="*/ 1 h 50"/>
                  <a:gd name="T2" fmla="*/ 0 w 18"/>
                  <a:gd name="T3" fmla="*/ 1 h 50"/>
                  <a:gd name="T4" fmla="*/ 0 w 18"/>
                  <a:gd name="T5" fmla="*/ 1 h 50"/>
                  <a:gd name="T6" fmla="*/ 1 w 18"/>
                  <a:gd name="T7" fmla="*/ 1 h 50"/>
                  <a:gd name="T8" fmla="*/ 1 w 18"/>
                  <a:gd name="T9" fmla="*/ 1 h 50"/>
                  <a:gd name="T10" fmla="*/ 1 w 18"/>
                  <a:gd name="T11" fmla="*/ 1 h 50"/>
                  <a:gd name="T12" fmla="*/ 1 w 18"/>
                  <a:gd name="T13" fmla="*/ 1 h 50"/>
                  <a:gd name="T14" fmla="*/ 0 w 18"/>
                  <a:gd name="T15" fmla="*/ 0 h 50"/>
                  <a:gd name="T16" fmla="*/ 0 w 18"/>
                  <a:gd name="T17" fmla="*/ 1 h 50"/>
                  <a:gd name="T18" fmla="*/ 1 w 18"/>
                  <a:gd name="T19" fmla="*/ 1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50"/>
                  <a:gd name="T32" fmla="*/ 18 w 18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50">
                    <a:moveTo>
                      <a:pt x="10" y="4"/>
                    </a:moveTo>
                    <a:lnTo>
                      <a:pt x="0" y="11"/>
                    </a:lnTo>
                    <a:lnTo>
                      <a:pt x="0" y="50"/>
                    </a:lnTo>
                    <a:lnTo>
                      <a:pt x="18" y="48"/>
                    </a:lnTo>
                    <a:lnTo>
                      <a:pt x="16" y="11"/>
                    </a:lnTo>
                    <a:lnTo>
                      <a:pt x="6" y="19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9" name="Freeform 512"/>
              <p:cNvSpPr>
                <a:spLocks/>
              </p:cNvSpPr>
              <p:nvPr/>
            </p:nvSpPr>
            <p:spPr bwMode="auto">
              <a:xfrm>
                <a:off x="676" y="2149"/>
                <a:ext cx="25" cy="16"/>
              </a:xfrm>
              <a:custGeom>
                <a:avLst/>
                <a:gdLst>
                  <a:gd name="T0" fmla="*/ 1 w 37"/>
                  <a:gd name="T1" fmla="*/ 1 h 27"/>
                  <a:gd name="T2" fmla="*/ 1 w 37"/>
                  <a:gd name="T3" fmla="*/ 1 h 27"/>
                  <a:gd name="T4" fmla="*/ 1 w 37"/>
                  <a:gd name="T5" fmla="*/ 0 h 27"/>
                  <a:gd name="T6" fmla="*/ 0 w 37"/>
                  <a:gd name="T7" fmla="*/ 1 h 27"/>
                  <a:gd name="T8" fmla="*/ 1 w 37"/>
                  <a:gd name="T9" fmla="*/ 1 h 27"/>
                  <a:gd name="T10" fmla="*/ 1 w 37"/>
                  <a:gd name="T11" fmla="*/ 1 h 27"/>
                  <a:gd name="T12" fmla="*/ 1 w 37"/>
                  <a:gd name="T13" fmla="*/ 1 h 27"/>
                  <a:gd name="T14" fmla="*/ 1 w 37"/>
                  <a:gd name="T15" fmla="*/ 1 h 27"/>
                  <a:gd name="T16" fmla="*/ 1 w 37"/>
                  <a:gd name="T17" fmla="*/ 1 h 27"/>
                  <a:gd name="T18" fmla="*/ 1 w 37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27"/>
                  <a:gd name="T32" fmla="*/ 37 w 37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27">
                    <a:moveTo>
                      <a:pt x="27" y="11"/>
                    </a:moveTo>
                    <a:lnTo>
                      <a:pt x="35" y="9"/>
                    </a:lnTo>
                    <a:lnTo>
                      <a:pt x="4" y="0"/>
                    </a:lnTo>
                    <a:lnTo>
                      <a:pt x="0" y="15"/>
                    </a:lnTo>
                    <a:lnTo>
                      <a:pt x="29" y="25"/>
                    </a:lnTo>
                    <a:lnTo>
                      <a:pt x="37" y="25"/>
                    </a:lnTo>
                    <a:lnTo>
                      <a:pt x="29" y="25"/>
                    </a:lnTo>
                    <a:lnTo>
                      <a:pt x="33" y="27"/>
                    </a:lnTo>
                    <a:lnTo>
                      <a:pt x="37" y="2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0" name="Freeform 513"/>
              <p:cNvSpPr>
                <a:spLocks/>
              </p:cNvSpPr>
              <p:nvPr/>
            </p:nvSpPr>
            <p:spPr bwMode="auto">
              <a:xfrm>
                <a:off x="692" y="2149"/>
                <a:ext cx="18" cy="15"/>
              </a:xfrm>
              <a:custGeom>
                <a:avLst/>
                <a:gdLst>
                  <a:gd name="T0" fmla="*/ 1 w 27"/>
                  <a:gd name="T1" fmla="*/ 1 h 23"/>
                  <a:gd name="T2" fmla="*/ 1 w 27"/>
                  <a:gd name="T3" fmla="*/ 0 h 23"/>
                  <a:gd name="T4" fmla="*/ 0 w 27"/>
                  <a:gd name="T5" fmla="*/ 1 h 23"/>
                  <a:gd name="T6" fmla="*/ 1 w 27"/>
                  <a:gd name="T7" fmla="*/ 1 h 23"/>
                  <a:gd name="T8" fmla="*/ 1 w 27"/>
                  <a:gd name="T9" fmla="*/ 1 h 23"/>
                  <a:gd name="T10" fmla="*/ 1 w 27"/>
                  <a:gd name="T11" fmla="*/ 1 h 23"/>
                  <a:gd name="T12" fmla="*/ 1 w 27"/>
                  <a:gd name="T13" fmla="*/ 1 h 23"/>
                  <a:gd name="T14" fmla="*/ 1 w 27"/>
                  <a:gd name="T15" fmla="*/ 1 h 23"/>
                  <a:gd name="T16" fmla="*/ 1 w 27"/>
                  <a:gd name="T17" fmla="*/ 1 h 23"/>
                  <a:gd name="T18" fmla="*/ 1 w 27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3"/>
                  <a:gd name="T32" fmla="*/ 27 w 27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3">
                    <a:moveTo>
                      <a:pt x="11" y="4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10" y="23"/>
                    </a:lnTo>
                    <a:lnTo>
                      <a:pt x="23" y="13"/>
                    </a:lnTo>
                    <a:lnTo>
                      <a:pt x="27" y="7"/>
                    </a:lnTo>
                    <a:lnTo>
                      <a:pt x="23" y="13"/>
                    </a:lnTo>
                    <a:lnTo>
                      <a:pt x="25" y="11"/>
                    </a:lnTo>
                    <a:lnTo>
                      <a:pt x="27" y="7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1" name="Freeform 514"/>
              <p:cNvSpPr>
                <a:spLocks/>
              </p:cNvSpPr>
              <p:nvPr/>
            </p:nvSpPr>
            <p:spPr bwMode="auto">
              <a:xfrm>
                <a:off x="701" y="2039"/>
                <a:ext cx="35" cy="114"/>
              </a:xfrm>
              <a:custGeom>
                <a:avLst/>
                <a:gdLst>
                  <a:gd name="T0" fmla="*/ 1 w 56"/>
                  <a:gd name="T1" fmla="*/ 0 h 186"/>
                  <a:gd name="T2" fmla="*/ 1 w 56"/>
                  <a:gd name="T3" fmla="*/ 1 h 186"/>
                  <a:gd name="T4" fmla="*/ 0 w 56"/>
                  <a:gd name="T5" fmla="*/ 1 h 186"/>
                  <a:gd name="T6" fmla="*/ 1 w 56"/>
                  <a:gd name="T7" fmla="*/ 1 h 186"/>
                  <a:gd name="T8" fmla="*/ 1 w 56"/>
                  <a:gd name="T9" fmla="*/ 1 h 186"/>
                  <a:gd name="T10" fmla="*/ 1 w 56"/>
                  <a:gd name="T11" fmla="*/ 1 h 186"/>
                  <a:gd name="T12" fmla="*/ 1 w 56"/>
                  <a:gd name="T13" fmla="*/ 0 h 186"/>
                  <a:gd name="T14" fmla="*/ 1 w 56"/>
                  <a:gd name="T15" fmla="*/ 0 h 186"/>
                  <a:gd name="T16" fmla="*/ 1 w 56"/>
                  <a:gd name="T17" fmla="*/ 1 h 186"/>
                  <a:gd name="T18" fmla="*/ 1 w 56"/>
                  <a:gd name="T19" fmla="*/ 0 h 18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6"/>
                  <a:gd name="T31" fmla="*/ 0 h 186"/>
                  <a:gd name="T32" fmla="*/ 56 w 56"/>
                  <a:gd name="T33" fmla="*/ 186 h 18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6" h="186">
                    <a:moveTo>
                      <a:pt x="48" y="0"/>
                    </a:moveTo>
                    <a:lnTo>
                      <a:pt x="39" y="8"/>
                    </a:lnTo>
                    <a:lnTo>
                      <a:pt x="0" y="183"/>
                    </a:lnTo>
                    <a:lnTo>
                      <a:pt x="16" y="186"/>
                    </a:lnTo>
                    <a:lnTo>
                      <a:pt x="56" y="10"/>
                    </a:lnTo>
                    <a:lnTo>
                      <a:pt x="47" y="17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39" y="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2" name="Freeform 515"/>
              <p:cNvSpPr>
                <a:spLocks/>
              </p:cNvSpPr>
              <p:nvPr/>
            </p:nvSpPr>
            <p:spPr bwMode="auto">
              <a:xfrm>
                <a:off x="732" y="2039"/>
                <a:ext cx="38" cy="14"/>
              </a:xfrm>
              <a:custGeom>
                <a:avLst/>
                <a:gdLst>
                  <a:gd name="T0" fmla="*/ 1 w 63"/>
                  <a:gd name="T1" fmla="*/ 1 h 23"/>
                  <a:gd name="T2" fmla="*/ 1 w 63"/>
                  <a:gd name="T3" fmla="*/ 1 h 23"/>
                  <a:gd name="T4" fmla="*/ 1 w 63"/>
                  <a:gd name="T5" fmla="*/ 0 h 23"/>
                  <a:gd name="T6" fmla="*/ 0 w 63"/>
                  <a:gd name="T7" fmla="*/ 1 h 23"/>
                  <a:gd name="T8" fmla="*/ 1 w 63"/>
                  <a:gd name="T9" fmla="*/ 1 h 23"/>
                  <a:gd name="T10" fmla="*/ 1 w 63"/>
                  <a:gd name="T11" fmla="*/ 1 h 23"/>
                  <a:gd name="T12" fmla="*/ 1 w 63"/>
                  <a:gd name="T13" fmla="*/ 1 h 23"/>
                  <a:gd name="T14" fmla="*/ 1 w 63"/>
                  <a:gd name="T15" fmla="*/ 1 h 23"/>
                  <a:gd name="T16" fmla="*/ 1 w 63"/>
                  <a:gd name="T17" fmla="*/ 1 h 23"/>
                  <a:gd name="T18" fmla="*/ 1 w 63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3"/>
                  <a:gd name="T31" fmla="*/ 0 h 23"/>
                  <a:gd name="T32" fmla="*/ 63 w 63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3" h="23">
                    <a:moveTo>
                      <a:pt x="63" y="16"/>
                    </a:moveTo>
                    <a:lnTo>
                      <a:pt x="57" y="8"/>
                    </a:lnTo>
                    <a:lnTo>
                      <a:pt x="1" y="0"/>
                    </a:lnTo>
                    <a:lnTo>
                      <a:pt x="0" y="17"/>
                    </a:lnTo>
                    <a:lnTo>
                      <a:pt x="55" y="23"/>
                    </a:lnTo>
                    <a:lnTo>
                      <a:pt x="48" y="17"/>
                    </a:lnTo>
                    <a:lnTo>
                      <a:pt x="63" y="16"/>
                    </a:lnTo>
                    <a:lnTo>
                      <a:pt x="63" y="10"/>
                    </a:lnTo>
                    <a:lnTo>
                      <a:pt x="57" y="8"/>
                    </a:lnTo>
                    <a:lnTo>
                      <a:pt x="63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3" name="Freeform 516"/>
              <p:cNvSpPr>
                <a:spLocks/>
              </p:cNvSpPr>
              <p:nvPr/>
            </p:nvSpPr>
            <p:spPr bwMode="auto">
              <a:xfrm>
                <a:off x="761" y="2049"/>
                <a:ext cx="15" cy="29"/>
              </a:xfrm>
              <a:custGeom>
                <a:avLst/>
                <a:gdLst>
                  <a:gd name="T0" fmla="*/ 2 w 19"/>
                  <a:gd name="T1" fmla="*/ 1 h 49"/>
                  <a:gd name="T2" fmla="*/ 2 w 19"/>
                  <a:gd name="T3" fmla="*/ 1 h 49"/>
                  <a:gd name="T4" fmla="*/ 2 w 19"/>
                  <a:gd name="T5" fmla="*/ 0 h 49"/>
                  <a:gd name="T6" fmla="*/ 0 w 19"/>
                  <a:gd name="T7" fmla="*/ 1 h 49"/>
                  <a:gd name="T8" fmla="*/ 2 w 19"/>
                  <a:gd name="T9" fmla="*/ 1 h 49"/>
                  <a:gd name="T10" fmla="*/ 2 w 19"/>
                  <a:gd name="T11" fmla="*/ 1 h 49"/>
                  <a:gd name="T12" fmla="*/ 2 w 19"/>
                  <a:gd name="T13" fmla="*/ 1 h 49"/>
                  <a:gd name="T14" fmla="*/ 2 w 19"/>
                  <a:gd name="T15" fmla="*/ 1 h 49"/>
                  <a:gd name="T16" fmla="*/ 2 w 19"/>
                  <a:gd name="T17" fmla="*/ 1 h 49"/>
                  <a:gd name="T18" fmla="*/ 2 w 19"/>
                  <a:gd name="T19" fmla="*/ 1 h 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49"/>
                  <a:gd name="T32" fmla="*/ 19 w 19"/>
                  <a:gd name="T33" fmla="*/ 49 h 4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49">
                    <a:moveTo>
                      <a:pt x="17" y="38"/>
                    </a:moveTo>
                    <a:lnTo>
                      <a:pt x="19" y="44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3" y="44"/>
                    </a:lnTo>
                    <a:lnTo>
                      <a:pt x="5" y="49"/>
                    </a:lnTo>
                    <a:lnTo>
                      <a:pt x="3" y="44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17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4" name="Freeform 517"/>
              <p:cNvSpPr>
                <a:spLocks/>
              </p:cNvSpPr>
              <p:nvPr/>
            </p:nvSpPr>
            <p:spPr bwMode="auto">
              <a:xfrm>
                <a:off x="765" y="2073"/>
                <a:ext cx="21" cy="20"/>
              </a:xfrm>
              <a:custGeom>
                <a:avLst/>
                <a:gdLst>
                  <a:gd name="T0" fmla="*/ 1 w 33"/>
                  <a:gd name="T1" fmla="*/ 1 h 33"/>
                  <a:gd name="T2" fmla="*/ 1 w 33"/>
                  <a:gd name="T3" fmla="*/ 1 h 33"/>
                  <a:gd name="T4" fmla="*/ 1 w 33"/>
                  <a:gd name="T5" fmla="*/ 0 h 33"/>
                  <a:gd name="T6" fmla="*/ 0 w 33"/>
                  <a:gd name="T7" fmla="*/ 1 h 33"/>
                  <a:gd name="T8" fmla="*/ 1 w 33"/>
                  <a:gd name="T9" fmla="*/ 1 h 33"/>
                  <a:gd name="T10" fmla="*/ 1 w 33"/>
                  <a:gd name="T11" fmla="*/ 1 h 33"/>
                  <a:gd name="T12" fmla="*/ 1 w 33"/>
                  <a:gd name="T13" fmla="*/ 1 h 33"/>
                  <a:gd name="T14" fmla="*/ 1 w 33"/>
                  <a:gd name="T15" fmla="*/ 1 h 33"/>
                  <a:gd name="T16" fmla="*/ 1 w 33"/>
                  <a:gd name="T17" fmla="*/ 1 h 33"/>
                  <a:gd name="T18" fmla="*/ 1 w 33"/>
                  <a:gd name="T19" fmla="*/ 1 h 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"/>
                  <a:gd name="T31" fmla="*/ 0 h 33"/>
                  <a:gd name="T32" fmla="*/ 33 w 33"/>
                  <a:gd name="T33" fmla="*/ 33 h 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" h="33">
                    <a:moveTo>
                      <a:pt x="29" y="17"/>
                    </a:moveTo>
                    <a:lnTo>
                      <a:pt x="33" y="19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23" y="31"/>
                    </a:lnTo>
                    <a:lnTo>
                      <a:pt x="27" y="33"/>
                    </a:lnTo>
                    <a:lnTo>
                      <a:pt x="23" y="31"/>
                    </a:lnTo>
                    <a:lnTo>
                      <a:pt x="25" y="33"/>
                    </a:lnTo>
                    <a:lnTo>
                      <a:pt x="27" y="33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5" name="Freeform 518"/>
              <p:cNvSpPr>
                <a:spLocks/>
              </p:cNvSpPr>
              <p:nvPr/>
            </p:nvSpPr>
            <p:spPr bwMode="auto">
              <a:xfrm>
                <a:off x="782" y="2083"/>
                <a:ext cx="16" cy="11"/>
              </a:xfrm>
              <a:custGeom>
                <a:avLst/>
                <a:gdLst>
                  <a:gd name="T0" fmla="*/ 1 w 23"/>
                  <a:gd name="T1" fmla="*/ 0 h 18"/>
                  <a:gd name="T2" fmla="*/ 1 w 23"/>
                  <a:gd name="T3" fmla="*/ 0 h 18"/>
                  <a:gd name="T4" fmla="*/ 1 w 23"/>
                  <a:gd name="T5" fmla="*/ 0 h 18"/>
                  <a:gd name="T6" fmla="*/ 0 w 23"/>
                  <a:gd name="T7" fmla="*/ 1 h 18"/>
                  <a:gd name="T8" fmla="*/ 1 w 23"/>
                  <a:gd name="T9" fmla="*/ 1 h 18"/>
                  <a:gd name="T10" fmla="*/ 1 w 23"/>
                  <a:gd name="T11" fmla="*/ 1 h 18"/>
                  <a:gd name="T12" fmla="*/ 1 w 23"/>
                  <a:gd name="T13" fmla="*/ 1 h 18"/>
                  <a:gd name="T14" fmla="*/ 1 w 23"/>
                  <a:gd name="T15" fmla="*/ 1 h 18"/>
                  <a:gd name="T16" fmla="*/ 1 w 2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18"/>
                  <a:gd name="T29" fmla="*/ 23 w 23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18">
                    <a:moveTo>
                      <a:pt x="19" y="0"/>
                    </a:moveTo>
                    <a:lnTo>
                      <a:pt x="21" y="0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6" name="Freeform 519"/>
              <p:cNvSpPr>
                <a:spLocks/>
              </p:cNvSpPr>
              <p:nvPr/>
            </p:nvSpPr>
            <p:spPr bwMode="auto">
              <a:xfrm>
                <a:off x="795" y="2077"/>
                <a:ext cx="38" cy="16"/>
              </a:xfrm>
              <a:custGeom>
                <a:avLst/>
                <a:gdLst>
                  <a:gd name="T0" fmla="*/ 1 w 60"/>
                  <a:gd name="T1" fmla="*/ 0 h 27"/>
                  <a:gd name="T2" fmla="*/ 0 w 60"/>
                  <a:gd name="T3" fmla="*/ 1 h 27"/>
                  <a:gd name="T4" fmla="*/ 1 w 60"/>
                  <a:gd name="T5" fmla="*/ 1 h 27"/>
                  <a:gd name="T6" fmla="*/ 1 w 60"/>
                  <a:gd name="T7" fmla="*/ 1 h 27"/>
                  <a:gd name="T8" fmla="*/ 1 w 60"/>
                  <a:gd name="T9" fmla="*/ 1 h 27"/>
                  <a:gd name="T10" fmla="*/ 1 w 60"/>
                  <a:gd name="T11" fmla="*/ 1 h 27"/>
                  <a:gd name="T12" fmla="*/ 1 w 60"/>
                  <a:gd name="T13" fmla="*/ 1 h 27"/>
                  <a:gd name="T14" fmla="*/ 1 w 60"/>
                  <a:gd name="T15" fmla="*/ 0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27"/>
                  <a:gd name="T26" fmla="*/ 60 w 60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27">
                    <a:moveTo>
                      <a:pt x="54" y="0"/>
                    </a:moveTo>
                    <a:lnTo>
                      <a:pt x="0" y="11"/>
                    </a:lnTo>
                    <a:lnTo>
                      <a:pt x="4" y="27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7" name="Freeform 520"/>
              <p:cNvSpPr>
                <a:spLocks/>
              </p:cNvSpPr>
              <p:nvPr/>
            </p:nvSpPr>
            <p:spPr bwMode="auto">
              <a:xfrm>
                <a:off x="830" y="2065"/>
                <a:ext cx="40" cy="20"/>
              </a:xfrm>
              <a:custGeom>
                <a:avLst/>
                <a:gdLst>
                  <a:gd name="T0" fmla="*/ 1 w 63"/>
                  <a:gd name="T1" fmla="*/ 1 h 34"/>
                  <a:gd name="T2" fmla="*/ 1 w 63"/>
                  <a:gd name="T3" fmla="*/ 0 h 34"/>
                  <a:gd name="T4" fmla="*/ 0 w 63"/>
                  <a:gd name="T5" fmla="*/ 1 h 34"/>
                  <a:gd name="T6" fmla="*/ 1 w 63"/>
                  <a:gd name="T7" fmla="*/ 1 h 34"/>
                  <a:gd name="T8" fmla="*/ 1 w 63"/>
                  <a:gd name="T9" fmla="*/ 1 h 34"/>
                  <a:gd name="T10" fmla="*/ 1 w 63"/>
                  <a:gd name="T11" fmla="*/ 1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34"/>
                  <a:gd name="T20" fmla="*/ 63 w 63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34">
                    <a:moveTo>
                      <a:pt x="58" y="1"/>
                    </a:moveTo>
                    <a:lnTo>
                      <a:pt x="58" y="0"/>
                    </a:lnTo>
                    <a:lnTo>
                      <a:pt x="0" y="19"/>
                    </a:lnTo>
                    <a:lnTo>
                      <a:pt x="6" y="34"/>
                    </a:lnTo>
                    <a:lnTo>
                      <a:pt x="63" y="15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8" name="Freeform 521"/>
              <p:cNvSpPr>
                <a:spLocks/>
              </p:cNvSpPr>
              <p:nvPr/>
            </p:nvSpPr>
            <p:spPr bwMode="auto">
              <a:xfrm>
                <a:off x="869" y="2053"/>
                <a:ext cx="27" cy="20"/>
              </a:xfrm>
              <a:custGeom>
                <a:avLst/>
                <a:gdLst>
                  <a:gd name="T0" fmla="*/ 1 w 44"/>
                  <a:gd name="T1" fmla="*/ 1 h 31"/>
                  <a:gd name="T2" fmla="*/ 1 w 44"/>
                  <a:gd name="T3" fmla="*/ 0 h 31"/>
                  <a:gd name="T4" fmla="*/ 0 w 44"/>
                  <a:gd name="T5" fmla="*/ 1 h 31"/>
                  <a:gd name="T6" fmla="*/ 1 w 44"/>
                  <a:gd name="T7" fmla="*/ 1 h 31"/>
                  <a:gd name="T8" fmla="*/ 1 w 44"/>
                  <a:gd name="T9" fmla="*/ 1 h 31"/>
                  <a:gd name="T10" fmla="*/ 1 w 44"/>
                  <a:gd name="T11" fmla="*/ 1 h 31"/>
                  <a:gd name="T12" fmla="*/ 1 w 44"/>
                  <a:gd name="T13" fmla="*/ 1 h 31"/>
                  <a:gd name="T14" fmla="*/ 1 w 44"/>
                  <a:gd name="T15" fmla="*/ 1 h 31"/>
                  <a:gd name="T16" fmla="*/ 1 w 44"/>
                  <a:gd name="T17" fmla="*/ 1 h 31"/>
                  <a:gd name="T18" fmla="*/ 1 w 44"/>
                  <a:gd name="T19" fmla="*/ 1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31"/>
                  <a:gd name="T32" fmla="*/ 44 w 44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31">
                    <a:moveTo>
                      <a:pt x="32" y="2"/>
                    </a:moveTo>
                    <a:lnTo>
                      <a:pt x="36" y="0"/>
                    </a:lnTo>
                    <a:lnTo>
                      <a:pt x="0" y="17"/>
                    </a:lnTo>
                    <a:lnTo>
                      <a:pt x="5" y="31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9" name="Freeform 522"/>
              <p:cNvSpPr>
                <a:spLocks/>
              </p:cNvSpPr>
              <p:nvPr/>
            </p:nvSpPr>
            <p:spPr bwMode="auto">
              <a:xfrm>
                <a:off x="889" y="2035"/>
                <a:ext cx="27" cy="27"/>
              </a:xfrm>
              <a:custGeom>
                <a:avLst/>
                <a:gdLst>
                  <a:gd name="T0" fmla="*/ 1 w 41"/>
                  <a:gd name="T1" fmla="*/ 0 h 43"/>
                  <a:gd name="T2" fmla="*/ 0 w 41"/>
                  <a:gd name="T3" fmla="*/ 1 h 43"/>
                  <a:gd name="T4" fmla="*/ 1 w 41"/>
                  <a:gd name="T5" fmla="*/ 1 h 43"/>
                  <a:gd name="T6" fmla="*/ 1 w 41"/>
                  <a:gd name="T7" fmla="*/ 1 h 43"/>
                  <a:gd name="T8" fmla="*/ 1 w 41"/>
                  <a:gd name="T9" fmla="*/ 1 h 43"/>
                  <a:gd name="T10" fmla="*/ 1 w 41"/>
                  <a:gd name="T11" fmla="*/ 1 h 43"/>
                  <a:gd name="T12" fmla="*/ 1 w 41"/>
                  <a:gd name="T13" fmla="*/ 1 h 43"/>
                  <a:gd name="T14" fmla="*/ 1 w 41"/>
                  <a:gd name="T15" fmla="*/ 0 h 4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"/>
                  <a:gd name="T25" fmla="*/ 0 h 43"/>
                  <a:gd name="T26" fmla="*/ 41 w 41"/>
                  <a:gd name="T27" fmla="*/ 43 h 4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" h="43">
                    <a:moveTo>
                      <a:pt x="29" y="0"/>
                    </a:moveTo>
                    <a:lnTo>
                      <a:pt x="0" y="33"/>
                    </a:lnTo>
                    <a:lnTo>
                      <a:pt x="12" y="43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0" name="Freeform 523"/>
              <p:cNvSpPr>
                <a:spLocks/>
              </p:cNvSpPr>
              <p:nvPr/>
            </p:nvSpPr>
            <p:spPr bwMode="auto">
              <a:xfrm>
                <a:off x="907" y="1999"/>
                <a:ext cx="37" cy="43"/>
              </a:xfrm>
              <a:custGeom>
                <a:avLst/>
                <a:gdLst>
                  <a:gd name="T0" fmla="*/ 1 w 58"/>
                  <a:gd name="T1" fmla="*/ 0 h 69"/>
                  <a:gd name="T2" fmla="*/ 0 w 58"/>
                  <a:gd name="T3" fmla="*/ 1 h 69"/>
                  <a:gd name="T4" fmla="*/ 1 w 58"/>
                  <a:gd name="T5" fmla="*/ 1 h 69"/>
                  <a:gd name="T6" fmla="*/ 1 w 58"/>
                  <a:gd name="T7" fmla="*/ 1 h 69"/>
                  <a:gd name="T8" fmla="*/ 1 w 58"/>
                  <a:gd name="T9" fmla="*/ 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69"/>
                  <a:gd name="T17" fmla="*/ 58 w 58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69">
                    <a:moveTo>
                      <a:pt x="44" y="0"/>
                    </a:moveTo>
                    <a:lnTo>
                      <a:pt x="0" y="59"/>
                    </a:lnTo>
                    <a:lnTo>
                      <a:pt x="12" y="69"/>
                    </a:lnTo>
                    <a:lnTo>
                      <a:pt x="58" y="1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1" name="Freeform 524"/>
              <p:cNvSpPr>
                <a:spLocks/>
              </p:cNvSpPr>
              <p:nvPr/>
            </p:nvSpPr>
            <p:spPr bwMode="auto">
              <a:xfrm>
                <a:off x="936" y="1969"/>
                <a:ext cx="34" cy="36"/>
              </a:xfrm>
              <a:custGeom>
                <a:avLst/>
                <a:gdLst>
                  <a:gd name="T0" fmla="*/ 1 w 54"/>
                  <a:gd name="T1" fmla="*/ 0 h 60"/>
                  <a:gd name="T2" fmla="*/ 0 w 54"/>
                  <a:gd name="T3" fmla="*/ 1 h 60"/>
                  <a:gd name="T4" fmla="*/ 1 w 54"/>
                  <a:gd name="T5" fmla="*/ 1 h 60"/>
                  <a:gd name="T6" fmla="*/ 1 w 54"/>
                  <a:gd name="T7" fmla="*/ 1 h 60"/>
                  <a:gd name="T8" fmla="*/ 1 w 54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60"/>
                  <a:gd name="T17" fmla="*/ 54 w 54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60">
                    <a:moveTo>
                      <a:pt x="40" y="0"/>
                    </a:moveTo>
                    <a:lnTo>
                      <a:pt x="0" y="50"/>
                    </a:lnTo>
                    <a:lnTo>
                      <a:pt x="14" y="60"/>
                    </a:lnTo>
                    <a:lnTo>
                      <a:pt x="54" y="12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2" name="Freeform 525"/>
              <p:cNvSpPr>
                <a:spLocks/>
              </p:cNvSpPr>
              <p:nvPr/>
            </p:nvSpPr>
            <p:spPr bwMode="auto">
              <a:xfrm>
                <a:off x="961" y="1939"/>
                <a:ext cx="33" cy="36"/>
              </a:xfrm>
              <a:custGeom>
                <a:avLst/>
                <a:gdLst>
                  <a:gd name="T0" fmla="*/ 1 w 50"/>
                  <a:gd name="T1" fmla="*/ 0 h 60"/>
                  <a:gd name="T2" fmla="*/ 0 w 50"/>
                  <a:gd name="T3" fmla="*/ 1 h 60"/>
                  <a:gd name="T4" fmla="*/ 1 w 50"/>
                  <a:gd name="T5" fmla="*/ 1 h 60"/>
                  <a:gd name="T6" fmla="*/ 1 w 50"/>
                  <a:gd name="T7" fmla="*/ 1 h 60"/>
                  <a:gd name="T8" fmla="*/ 1 w 5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60"/>
                  <a:gd name="T17" fmla="*/ 50 w 5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60">
                    <a:moveTo>
                      <a:pt x="37" y="0"/>
                    </a:moveTo>
                    <a:lnTo>
                      <a:pt x="0" y="48"/>
                    </a:lnTo>
                    <a:lnTo>
                      <a:pt x="14" y="60"/>
                    </a:lnTo>
                    <a:lnTo>
                      <a:pt x="50" y="1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3" name="Freeform 526"/>
              <p:cNvSpPr>
                <a:spLocks/>
              </p:cNvSpPr>
              <p:nvPr/>
            </p:nvSpPr>
            <p:spPr bwMode="auto">
              <a:xfrm>
                <a:off x="984" y="1910"/>
                <a:ext cx="32" cy="34"/>
              </a:xfrm>
              <a:custGeom>
                <a:avLst/>
                <a:gdLst>
                  <a:gd name="T0" fmla="*/ 1 w 48"/>
                  <a:gd name="T1" fmla="*/ 0 h 56"/>
                  <a:gd name="T2" fmla="*/ 0 w 48"/>
                  <a:gd name="T3" fmla="*/ 1 h 56"/>
                  <a:gd name="T4" fmla="*/ 1 w 48"/>
                  <a:gd name="T5" fmla="*/ 1 h 56"/>
                  <a:gd name="T6" fmla="*/ 1 w 48"/>
                  <a:gd name="T7" fmla="*/ 1 h 56"/>
                  <a:gd name="T8" fmla="*/ 1 w 48"/>
                  <a:gd name="T9" fmla="*/ 1 h 56"/>
                  <a:gd name="T10" fmla="*/ 1 w 48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56"/>
                  <a:gd name="T20" fmla="*/ 48 w 48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56">
                    <a:moveTo>
                      <a:pt x="35" y="0"/>
                    </a:moveTo>
                    <a:lnTo>
                      <a:pt x="0" y="46"/>
                    </a:lnTo>
                    <a:lnTo>
                      <a:pt x="13" y="56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4" name="Freeform 527"/>
              <p:cNvSpPr>
                <a:spLocks/>
              </p:cNvSpPr>
              <p:nvPr/>
            </p:nvSpPr>
            <p:spPr bwMode="auto">
              <a:xfrm>
                <a:off x="1008" y="1895"/>
                <a:ext cx="18" cy="22"/>
              </a:xfrm>
              <a:custGeom>
                <a:avLst/>
                <a:gdLst>
                  <a:gd name="T0" fmla="*/ 1 w 30"/>
                  <a:gd name="T1" fmla="*/ 0 h 35"/>
                  <a:gd name="T2" fmla="*/ 1 w 30"/>
                  <a:gd name="T3" fmla="*/ 1 h 35"/>
                  <a:gd name="T4" fmla="*/ 0 w 30"/>
                  <a:gd name="T5" fmla="*/ 1 h 35"/>
                  <a:gd name="T6" fmla="*/ 1 w 30"/>
                  <a:gd name="T7" fmla="*/ 1 h 35"/>
                  <a:gd name="T8" fmla="*/ 1 w 30"/>
                  <a:gd name="T9" fmla="*/ 1 h 35"/>
                  <a:gd name="T10" fmla="*/ 1 w 30"/>
                  <a:gd name="T11" fmla="*/ 1 h 35"/>
                  <a:gd name="T12" fmla="*/ 1 w 30"/>
                  <a:gd name="T13" fmla="*/ 0 h 35"/>
                  <a:gd name="T14" fmla="*/ 1 w 30"/>
                  <a:gd name="T15" fmla="*/ 1 h 35"/>
                  <a:gd name="T16" fmla="*/ 1 w 30"/>
                  <a:gd name="T17" fmla="*/ 1 h 35"/>
                  <a:gd name="T18" fmla="*/ 1 w 30"/>
                  <a:gd name="T19" fmla="*/ 0 h 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"/>
                  <a:gd name="T31" fmla="*/ 0 h 35"/>
                  <a:gd name="T32" fmla="*/ 30 w 30"/>
                  <a:gd name="T33" fmla="*/ 35 h 3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" h="35">
                    <a:moveTo>
                      <a:pt x="21" y="0"/>
                    </a:moveTo>
                    <a:lnTo>
                      <a:pt x="19" y="2"/>
                    </a:lnTo>
                    <a:lnTo>
                      <a:pt x="0" y="23"/>
                    </a:lnTo>
                    <a:lnTo>
                      <a:pt x="13" y="35"/>
                    </a:lnTo>
                    <a:lnTo>
                      <a:pt x="30" y="13"/>
                    </a:lnTo>
                    <a:lnTo>
                      <a:pt x="30" y="15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5" name="Freeform 528"/>
              <p:cNvSpPr>
                <a:spLocks/>
              </p:cNvSpPr>
              <p:nvPr/>
            </p:nvSpPr>
            <p:spPr bwMode="auto">
              <a:xfrm>
                <a:off x="1021" y="1888"/>
                <a:ext cx="17" cy="17"/>
              </a:xfrm>
              <a:custGeom>
                <a:avLst/>
                <a:gdLst>
                  <a:gd name="T0" fmla="*/ 1 w 25"/>
                  <a:gd name="T1" fmla="*/ 0 h 25"/>
                  <a:gd name="T2" fmla="*/ 1 w 25"/>
                  <a:gd name="T3" fmla="*/ 0 h 25"/>
                  <a:gd name="T4" fmla="*/ 0 w 25"/>
                  <a:gd name="T5" fmla="*/ 1 h 25"/>
                  <a:gd name="T6" fmla="*/ 1 w 25"/>
                  <a:gd name="T7" fmla="*/ 1 h 25"/>
                  <a:gd name="T8" fmla="*/ 1 w 25"/>
                  <a:gd name="T9" fmla="*/ 1 h 25"/>
                  <a:gd name="T10" fmla="*/ 1 w 25"/>
                  <a:gd name="T11" fmla="*/ 1 h 25"/>
                  <a:gd name="T12" fmla="*/ 1 w 25"/>
                  <a:gd name="T13" fmla="*/ 0 h 25"/>
                  <a:gd name="T14" fmla="*/ 1 w 25"/>
                  <a:gd name="T15" fmla="*/ 0 h 25"/>
                  <a:gd name="T16" fmla="*/ 1 w 25"/>
                  <a:gd name="T17" fmla="*/ 0 h 25"/>
                  <a:gd name="T18" fmla="*/ 1 w 25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25"/>
                  <a:gd name="T32" fmla="*/ 25 w 25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25">
                    <a:moveTo>
                      <a:pt x="19" y="0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9" y="25"/>
                    </a:lnTo>
                    <a:lnTo>
                      <a:pt x="25" y="14"/>
                    </a:lnTo>
                    <a:lnTo>
                      <a:pt x="21" y="16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6" name="Freeform 529"/>
              <p:cNvSpPr>
                <a:spLocks/>
              </p:cNvSpPr>
              <p:nvPr/>
            </p:nvSpPr>
            <p:spPr bwMode="auto">
              <a:xfrm>
                <a:off x="1034" y="1888"/>
                <a:ext cx="28" cy="11"/>
              </a:xfrm>
              <a:custGeom>
                <a:avLst/>
                <a:gdLst>
                  <a:gd name="T0" fmla="*/ 1 w 44"/>
                  <a:gd name="T1" fmla="*/ 0 h 19"/>
                  <a:gd name="T2" fmla="*/ 1 w 44"/>
                  <a:gd name="T3" fmla="*/ 0 h 19"/>
                  <a:gd name="T4" fmla="*/ 0 w 44"/>
                  <a:gd name="T5" fmla="*/ 1 h 19"/>
                  <a:gd name="T6" fmla="*/ 1 w 44"/>
                  <a:gd name="T7" fmla="*/ 1 h 19"/>
                  <a:gd name="T8" fmla="*/ 1 w 44"/>
                  <a:gd name="T9" fmla="*/ 1 h 19"/>
                  <a:gd name="T10" fmla="*/ 1 w 44"/>
                  <a:gd name="T11" fmla="*/ 1 h 19"/>
                  <a:gd name="T12" fmla="*/ 1 w 44"/>
                  <a:gd name="T13" fmla="*/ 1 h 19"/>
                  <a:gd name="T14" fmla="*/ 1 w 44"/>
                  <a:gd name="T15" fmla="*/ 1 h 19"/>
                  <a:gd name="T16" fmla="*/ 1 w 44"/>
                  <a:gd name="T17" fmla="*/ 0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19"/>
                  <a:gd name="T29" fmla="*/ 44 w 44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19">
                    <a:moveTo>
                      <a:pt x="38" y="0"/>
                    </a:moveTo>
                    <a:lnTo>
                      <a:pt x="40" y="0"/>
                    </a:lnTo>
                    <a:lnTo>
                      <a:pt x="0" y="3"/>
                    </a:lnTo>
                    <a:lnTo>
                      <a:pt x="2" y="19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7" name="Freeform 530"/>
              <p:cNvSpPr>
                <a:spLocks/>
              </p:cNvSpPr>
              <p:nvPr/>
            </p:nvSpPr>
            <p:spPr bwMode="auto">
              <a:xfrm>
                <a:off x="1058" y="1882"/>
                <a:ext cx="27" cy="15"/>
              </a:xfrm>
              <a:custGeom>
                <a:avLst/>
                <a:gdLst>
                  <a:gd name="T0" fmla="*/ 1 w 42"/>
                  <a:gd name="T1" fmla="*/ 1 h 25"/>
                  <a:gd name="T2" fmla="*/ 1 w 42"/>
                  <a:gd name="T3" fmla="*/ 0 h 25"/>
                  <a:gd name="T4" fmla="*/ 0 w 42"/>
                  <a:gd name="T5" fmla="*/ 1 h 25"/>
                  <a:gd name="T6" fmla="*/ 1 w 42"/>
                  <a:gd name="T7" fmla="*/ 1 h 25"/>
                  <a:gd name="T8" fmla="*/ 1 w 42"/>
                  <a:gd name="T9" fmla="*/ 1 h 25"/>
                  <a:gd name="T10" fmla="*/ 1 w 42"/>
                  <a:gd name="T11" fmla="*/ 1 h 25"/>
                  <a:gd name="T12" fmla="*/ 1 w 42"/>
                  <a:gd name="T13" fmla="*/ 1 h 25"/>
                  <a:gd name="T14" fmla="*/ 1 w 42"/>
                  <a:gd name="T15" fmla="*/ 1 h 25"/>
                  <a:gd name="T16" fmla="*/ 1 w 42"/>
                  <a:gd name="T17" fmla="*/ 1 h 25"/>
                  <a:gd name="T18" fmla="*/ 1 w 42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"/>
                  <a:gd name="T31" fmla="*/ 0 h 25"/>
                  <a:gd name="T32" fmla="*/ 42 w 42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" h="25">
                    <a:moveTo>
                      <a:pt x="29" y="2"/>
                    </a:moveTo>
                    <a:lnTo>
                      <a:pt x="33" y="0"/>
                    </a:lnTo>
                    <a:lnTo>
                      <a:pt x="0" y="10"/>
                    </a:lnTo>
                    <a:lnTo>
                      <a:pt x="6" y="25"/>
                    </a:lnTo>
                    <a:lnTo>
                      <a:pt x="37" y="15"/>
                    </a:lnTo>
                    <a:lnTo>
                      <a:pt x="42" y="12"/>
                    </a:lnTo>
                    <a:lnTo>
                      <a:pt x="37" y="15"/>
                    </a:lnTo>
                    <a:lnTo>
                      <a:pt x="41" y="13"/>
                    </a:lnTo>
                    <a:lnTo>
                      <a:pt x="42" y="12"/>
                    </a:lnTo>
                    <a:lnTo>
                      <a:pt x="29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8" name="Freeform 531"/>
              <p:cNvSpPr>
                <a:spLocks/>
              </p:cNvSpPr>
              <p:nvPr/>
            </p:nvSpPr>
            <p:spPr bwMode="auto">
              <a:xfrm>
                <a:off x="1078" y="1873"/>
                <a:ext cx="15" cy="15"/>
              </a:xfrm>
              <a:custGeom>
                <a:avLst/>
                <a:gdLst>
                  <a:gd name="T0" fmla="*/ 1 w 25"/>
                  <a:gd name="T1" fmla="*/ 1 h 25"/>
                  <a:gd name="T2" fmla="*/ 1 w 25"/>
                  <a:gd name="T3" fmla="*/ 0 h 25"/>
                  <a:gd name="T4" fmla="*/ 0 w 25"/>
                  <a:gd name="T5" fmla="*/ 1 h 25"/>
                  <a:gd name="T6" fmla="*/ 1 w 25"/>
                  <a:gd name="T7" fmla="*/ 1 h 25"/>
                  <a:gd name="T8" fmla="*/ 1 w 25"/>
                  <a:gd name="T9" fmla="*/ 1 h 25"/>
                  <a:gd name="T10" fmla="*/ 1 w 25"/>
                  <a:gd name="T11" fmla="*/ 1 h 25"/>
                  <a:gd name="T12" fmla="*/ 1 w 25"/>
                  <a:gd name="T13" fmla="*/ 1 h 25"/>
                  <a:gd name="T14" fmla="*/ 1 w 25"/>
                  <a:gd name="T15" fmla="*/ 1 h 25"/>
                  <a:gd name="T16" fmla="*/ 1 w 25"/>
                  <a:gd name="T17" fmla="*/ 1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25"/>
                  <a:gd name="T29" fmla="*/ 25 w 25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25">
                    <a:moveTo>
                      <a:pt x="10" y="1"/>
                    </a:moveTo>
                    <a:lnTo>
                      <a:pt x="12" y="0"/>
                    </a:lnTo>
                    <a:lnTo>
                      <a:pt x="0" y="15"/>
                    </a:lnTo>
                    <a:lnTo>
                      <a:pt x="13" y="25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9" name="Freeform 532"/>
              <p:cNvSpPr>
                <a:spLocks/>
              </p:cNvSpPr>
              <p:nvPr/>
            </p:nvSpPr>
            <p:spPr bwMode="auto">
              <a:xfrm>
                <a:off x="1083" y="1858"/>
                <a:ext cx="17" cy="20"/>
              </a:xfrm>
              <a:custGeom>
                <a:avLst/>
                <a:gdLst>
                  <a:gd name="T0" fmla="*/ 1 w 25"/>
                  <a:gd name="T1" fmla="*/ 0 h 32"/>
                  <a:gd name="T2" fmla="*/ 1 w 25"/>
                  <a:gd name="T3" fmla="*/ 1 h 32"/>
                  <a:gd name="T4" fmla="*/ 0 w 25"/>
                  <a:gd name="T5" fmla="*/ 1 h 32"/>
                  <a:gd name="T6" fmla="*/ 1 w 25"/>
                  <a:gd name="T7" fmla="*/ 1 h 32"/>
                  <a:gd name="T8" fmla="*/ 1 w 25"/>
                  <a:gd name="T9" fmla="*/ 1 h 32"/>
                  <a:gd name="T10" fmla="*/ 1 w 25"/>
                  <a:gd name="T11" fmla="*/ 0 h 32"/>
                  <a:gd name="T12" fmla="*/ 1 w 25"/>
                  <a:gd name="T13" fmla="*/ 1 h 32"/>
                  <a:gd name="T14" fmla="*/ 1 w 25"/>
                  <a:gd name="T15" fmla="*/ 0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32"/>
                  <a:gd name="T26" fmla="*/ 25 w 25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32">
                    <a:moveTo>
                      <a:pt x="11" y="0"/>
                    </a:moveTo>
                    <a:lnTo>
                      <a:pt x="11" y="2"/>
                    </a:lnTo>
                    <a:lnTo>
                      <a:pt x="0" y="26"/>
                    </a:lnTo>
                    <a:lnTo>
                      <a:pt x="15" y="32"/>
                    </a:lnTo>
                    <a:lnTo>
                      <a:pt x="25" y="7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0" name="Freeform 533"/>
              <p:cNvSpPr>
                <a:spLocks/>
              </p:cNvSpPr>
              <p:nvPr/>
            </p:nvSpPr>
            <p:spPr bwMode="auto">
              <a:xfrm>
                <a:off x="1091" y="1840"/>
                <a:ext cx="15" cy="22"/>
              </a:xfrm>
              <a:custGeom>
                <a:avLst/>
                <a:gdLst>
                  <a:gd name="T0" fmla="*/ 1 w 27"/>
                  <a:gd name="T1" fmla="*/ 0 h 36"/>
                  <a:gd name="T2" fmla="*/ 0 w 27"/>
                  <a:gd name="T3" fmla="*/ 1 h 36"/>
                  <a:gd name="T4" fmla="*/ 1 w 27"/>
                  <a:gd name="T5" fmla="*/ 1 h 36"/>
                  <a:gd name="T6" fmla="*/ 1 w 27"/>
                  <a:gd name="T7" fmla="*/ 1 h 36"/>
                  <a:gd name="T8" fmla="*/ 1 w 27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36"/>
                  <a:gd name="T17" fmla="*/ 27 w 2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36">
                    <a:moveTo>
                      <a:pt x="14" y="0"/>
                    </a:moveTo>
                    <a:lnTo>
                      <a:pt x="0" y="29"/>
                    </a:lnTo>
                    <a:lnTo>
                      <a:pt x="14" y="36"/>
                    </a:lnTo>
                    <a:lnTo>
                      <a:pt x="27" y="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1" name="Freeform 534"/>
              <p:cNvSpPr>
                <a:spLocks/>
              </p:cNvSpPr>
              <p:nvPr/>
            </p:nvSpPr>
            <p:spPr bwMode="auto">
              <a:xfrm>
                <a:off x="1100" y="1829"/>
                <a:ext cx="16" cy="15"/>
              </a:xfrm>
              <a:custGeom>
                <a:avLst/>
                <a:gdLst>
                  <a:gd name="T0" fmla="*/ 1 w 24"/>
                  <a:gd name="T1" fmla="*/ 0 h 26"/>
                  <a:gd name="T2" fmla="*/ 1 w 24"/>
                  <a:gd name="T3" fmla="*/ 1 h 26"/>
                  <a:gd name="T4" fmla="*/ 0 w 24"/>
                  <a:gd name="T5" fmla="*/ 1 h 26"/>
                  <a:gd name="T6" fmla="*/ 1 w 24"/>
                  <a:gd name="T7" fmla="*/ 1 h 26"/>
                  <a:gd name="T8" fmla="*/ 1 w 24"/>
                  <a:gd name="T9" fmla="*/ 1 h 26"/>
                  <a:gd name="T10" fmla="*/ 1 w 24"/>
                  <a:gd name="T11" fmla="*/ 1 h 26"/>
                  <a:gd name="T12" fmla="*/ 1 w 24"/>
                  <a:gd name="T13" fmla="*/ 0 h 26"/>
                  <a:gd name="T14" fmla="*/ 1 w 24"/>
                  <a:gd name="T15" fmla="*/ 1 h 26"/>
                  <a:gd name="T16" fmla="*/ 1 w 24"/>
                  <a:gd name="T17" fmla="*/ 0 h 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26"/>
                  <a:gd name="T29" fmla="*/ 24 w 24"/>
                  <a:gd name="T30" fmla="*/ 26 h 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26">
                    <a:moveTo>
                      <a:pt x="11" y="0"/>
                    </a:moveTo>
                    <a:lnTo>
                      <a:pt x="11" y="2"/>
                    </a:lnTo>
                    <a:lnTo>
                      <a:pt x="0" y="19"/>
                    </a:lnTo>
                    <a:lnTo>
                      <a:pt x="13" y="26"/>
                    </a:lnTo>
                    <a:lnTo>
                      <a:pt x="24" y="9"/>
                    </a:lnTo>
                    <a:lnTo>
                      <a:pt x="23" y="11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2" name="Freeform 535"/>
              <p:cNvSpPr>
                <a:spLocks/>
              </p:cNvSpPr>
              <p:nvPr/>
            </p:nvSpPr>
            <p:spPr bwMode="auto">
              <a:xfrm>
                <a:off x="1106" y="1814"/>
                <a:ext cx="24" cy="21"/>
              </a:xfrm>
              <a:custGeom>
                <a:avLst/>
                <a:gdLst>
                  <a:gd name="T0" fmla="*/ 1 w 37"/>
                  <a:gd name="T1" fmla="*/ 0 h 34"/>
                  <a:gd name="T2" fmla="*/ 1 w 37"/>
                  <a:gd name="T3" fmla="*/ 0 h 34"/>
                  <a:gd name="T4" fmla="*/ 0 w 37"/>
                  <a:gd name="T5" fmla="*/ 1 h 34"/>
                  <a:gd name="T6" fmla="*/ 1 w 37"/>
                  <a:gd name="T7" fmla="*/ 1 h 34"/>
                  <a:gd name="T8" fmla="*/ 1 w 37"/>
                  <a:gd name="T9" fmla="*/ 1 h 34"/>
                  <a:gd name="T10" fmla="*/ 1 w 37"/>
                  <a:gd name="T11" fmla="*/ 0 h 34"/>
                  <a:gd name="T12" fmla="*/ 1 w 37"/>
                  <a:gd name="T13" fmla="*/ 0 h 34"/>
                  <a:gd name="T14" fmla="*/ 1 w 37"/>
                  <a:gd name="T15" fmla="*/ 0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7"/>
                  <a:gd name="T25" fmla="*/ 0 h 34"/>
                  <a:gd name="T26" fmla="*/ 37 w 37"/>
                  <a:gd name="T27" fmla="*/ 34 h 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7" h="34">
                    <a:moveTo>
                      <a:pt x="27" y="0"/>
                    </a:moveTo>
                    <a:lnTo>
                      <a:pt x="25" y="0"/>
                    </a:lnTo>
                    <a:lnTo>
                      <a:pt x="0" y="23"/>
                    </a:lnTo>
                    <a:lnTo>
                      <a:pt x="12" y="34"/>
                    </a:lnTo>
                    <a:lnTo>
                      <a:pt x="37" y="13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3" name="Freeform 536"/>
              <p:cNvSpPr>
                <a:spLocks/>
              </p:cNvSpPr>
              <p:nvPr/>
            </p:nvSpPr>
            <p:spPr bwMode="auto">
              <a:xfrm>
                <a:off x="1125" y="1790"/>
                <a:ext cx="38" cy="33"/>
              </a:xfrm>
              <a:custGeom>
                <a:avLst/>
                <a:gdLst>
                  <a:gd name="T0" fmla="*/ 1 w 59"/>
                  <a:gd name="T1" fmla="*/ 0 h 52"/>
                  <a:gd name="T2" fmla="*/ 1 w 59"/>
                  <a:gd name="T3" fmla="*/ 0 h 52"/>
                  <a:gd name="T4" fmla="*/ 0 w 59"/>
                  <a:gd name="T5" fmla="*/ 1 h 52"/>
                  <a:gd name="T6" fmla="*/ 1 w 59"/>
                  <a:gd name="T7" fmla="*/ 1 h 52"/>
                  <a:gd name="T8" fmla="*/ 1 w 59"/>
                  <a:gd name="T9" fmla="*/ 1 h 52"/>
                  <a:gd name="T10" fmla="*/ 1 w 59"/>
                  <a:gd name="T11" fmla="*/ 0 h 52"/>
                  <a:gd name="T12" fmla="*/ 1 w 59"/>
                  <a:gd name="T13" fmla="*/ 0 h 52"/>
                  <a:gd name="T14" fmla="*/ 1 w 59"/>
                  <a:gd name="T15" fmla="*/ 0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9"/>
                  <a:gd name="T25" fmla="*/ 0 h 52"/>
                  <a:gd name="T26" fmla="*/ 59 w 59"/>
                  <a:gd name="T27" fmla="*/ 52 h 5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9" h="52">
                    <a:moveTo>
                      <a:pt x="52" y="0"/>
                    </a:moveTo>
                    <a:lnTo>
                      <a:pt x="50" y="0"/>
                    </a:lnTo>
                    <a:lnTo>
                      <a:pt x="0" y="39"/>
                    </a:lnTo>
                    <a:lnTo>
                      <a:pt x="10" y="52"/>
                    </a:lnTo>
                    <a:lnTo>
                      <a:pt x="59" y="14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4" name="Freeform 537"/>
              <p:cNvSpPr>
                <a:spLocks/>
              </p:cNvSpPr>
              <p:nvPr/>
            </p:nvSpPr>
            <p:spPr bwMode="auto">
              <a:xfrm>
                <a:off x="1158" y="1764"/>
                <a:ext cx="51" cy="35"/>
              </a:xfrm>
              <a:custGeom>
                <a:avLst/>
                <a:gdLst>
                  <a:gd name="T0" fmla="*/ 1 w 78"/>
                  <a:gd name="T1" fmla="*/ 0 h 56"/>
                  <a:gd name="T2" fmla="*/ 0 w 78"/>
                  <a:gd name="T3" fmla="*/ 1 h 56"/>
                  <a:gd name="T4" fmla="*/ 1 w 78"/>
                  <a:gd name="T5" fmla="*/ 1 h 56"/>
                  <a:gd name="T6" fmla="*/ 1 w 78"/>
                  <a:gd name="T7" fmla="*/ 1 h 56"/>
                  <a:gd name="T8" fmla="*/ 1 w 78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56"/>
                  <a:gd name="T17" fmla="*/ 78 w 78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56">
                    <a:moveTo>
                      <a:pt x="71" y="0"/>
                    </a:moveTo>
                    <a:lnTo>
                      <a:pt x="0" y="42"/>
                    </a:lnTo>
                    <a:lnTo>
                      <a:pt x="7" y="56"/>
                    </a:lnTo>
                    <a:lnTo>
                      <a:pt x="78" y="15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5" name="Freeform 538"/>
              <p:cNvSpPr>
                <a:spLocks/>
              </p:cNvSpPr>
              <p:nvPr/>
            </p:nvSpPr>
            <p:spPr bwMode="auto">
              <a:xfrm>
                <a:off x="1204" y="1727"/>
                <a:ext cx="82" cy="47"/>
              </a:xfrm>
              <a:custGeom>
                <a:avLst/>
                <a:gdLst>
                  <a:gd name="T0" fmla="*/ 1 w 128"/>
                  <a:gd name="T1" fmla="*/ 1 h 74"/>
                  <a:gd name="T2" fmla="*/ 1 w 128"/>
                  <a:gd name="T3" fmla="*/ 0 h 74"/>
                  <a:gd name="T4" fmla="*/ 0 w 128"/>
                  <a:gd name="T5" fmla="*/ 1 h 74"/>
                  <a:gd name="T6" fmla="*/ 1 w 128"/>
                  <a:gd name="T7" fmla="*/ 1 h 74"/>
                  <a:gd name="T8" fmla="*/ 1 w 128"/>
                  <a:gd name="T9" fmla="*/ 1 h 74"/>
                  <a:gd name="T10" fmla="*/ 1 w 128"/>
                  <a:gd name="T11" fmla="*/ 1 h 74"/>
                  <a:gd name="T12" fmla="*/ 1 w 128"/>
                  <a:gd name="T13" fmla="*/ 1 h 74"/>
                  <a:gd name="T14" fmla="*/ 1 w 128"/>
                  <a:gd name="T15" fmla="*/ 1 h 74"/>
                  <a:gd name="T16" fmla="*/ 1 w 128"/>
                  <a:gd name="T17" fmla="*/ 1 h 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8"/>
                  <a:gd name="T28" fmla="*/ 0 h 74"/>
                  <a:gd name="T29" fmla="*/ 128 w 128"/>
                  <a:gd name="T30" fmla="*/ 74 h 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8" h="74">
                    <a:moveTo>
                      <a:pt x="117" y="1"/>
                    </a:moveTo>
                    <a:lnTo>
                      <a:pt x="119" y="0"/>
                    </a:lnTo>
                    <a:lnTo>
                      <a:pt x="0" y="59"/>
                    </a:lnTo>
                    <a:lnTo>
                      <a:pt x="7" y="74"/>
                    </a:lnTo>
                    <a:lnTo>
                      <a:pt x="126" y="13"/>
                    </a:lnTo>
                    <a:lnTo>
                      <a:pt x="128" y="11"/>
                    </a:lnTo>
                    <a:lnTo>
                      <a:pt x="126" y="13"/>
                    </a:lnTo>
                    <a:lnTo>
                      <a:pt x="128" y="11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6" name="Freeform 539"/>
              <p:cNvSpPr>
                <a:spLocks/>
              </p:cNvSpPr>
              <p:nvPr/>
            </p:nvSpPr>
            <p:spPr bwMode="auto">
              <a:xfrm>
                <a:off x="1278" y="1667"/>
                <a:ext cx="69" cy="67"/>
              </a:xfrm>
              <a:custGeom>
                <a:avLst/>
                <a:gdLst>
                  <a:gd name="T0" fmla="*/ 1 w 103"/>
                  <a:gd name="T1" fmla="*/ 1 h 111"/>
                  <a:gd name="T2" fmla="*/ 1 w 103"/>
                  <a:gd name="T3" fmla="*/ 0 h 111"/>
                  <a:gd name="T4" fmla="*/ 0 w 103"/>
                  <a:gd name="T5" fmla="*/ 1 h 111"/>
                  <a:gd name="T6" fmla="*/ 1 w 103"/>
                  <a:gd name="T7" fmla="*/ 1 h 111"/>
                  <a:gd name="T8" fmla="*/ 1 w 103"/>
                  <a:gd name="T9" fmla="*/ 1 h 111"/>
                  <a:gd name="T10" fmla="*/ 1 w 103"/>
                  <a:gd name="T11" fmla="*/ 1 h 1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111"/>
                  <a:gd name="T20" fmla="*/ 103 w 103"/>
                  <a:gd name="T21" fmla="*/ 111 h 1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111">
                    <a:moveTo>
                      <a:pt x="98" y="4"/>
                    </a:moveTo>
                    <a:lnTo>
                      <a:pt x="92" y="0"/>
                    </a:lnTo>
                    <a:lnTo>
                      <a:pt x="0" y="101"/>
                    </a:lnTo>
                    <a:lnTo>
                      <a:pt x="11" y="111"/>
                    </a:lnTo>
                    <a:lnTo>
                      <a:pt x="103" y="9"/>
                    </a:lnTo>
                    <a:lnTo>
                      <a:pt x="98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7" name="Freeform 540"/>
              <p:cNvSpPr>
                <a:spLocks/>
              </p:cNvSpPr>
              <p:nvPr/>
            </p:nvSpPr>
            <p:spPr bwMode="auto">
              <a:xfrm>
                <a:off x="748" y="2458"/>
                <a:ext cx="193" cy="171"/>
              </a:xfrm>
              <a:custGeom>
                <a:avLst/>
                <a:gdLst>
                  <a:gd name="T0" fmla="*/ 0 w 300"/>
                  <a:gd name="T1" fmla="*/ 1 h 278"/>
                  <a:gd name="T2" fmla="*/ 1 w 300"/>
                  <a:gd name="T3" fmla="*/ 1 h 278"/>
                  <a:gd name="T4" fmla="*/ 2 w 300"/>
                  <a:gd name="T5" fmla="*/ 1 h 278"/>
                  <a:gd name="T6" fmla="*/ 2 w 300"/>
                  <a:gd name="T7" fmla="*/ 1 h 278"/>
                  <a:gd name="T8" fmla="*/ 1 w 300"/>
                  <a:gd name="T9" fmla="*/ 0 h 278"/>
                  <a:gd name="T10" fmla="*/ 1 w 300"/>
                  <a:gd name="T11" fmla="*/ 1 h 278"/>
                  <a:gd name="T12" fmla="*/ 0 w 300"/>
                  <a:gd name="T13" fmla="*/ 1 h 278"/>
                  <a:gd name="T14" fmla="*/ 0 w 300"/>
                  <a:gd name="T15" fmla="*/ 1 h 278"/>
                  <a:gd name="T16" fmla="*/ 1 w 300"/>
                  <a:gd name="T17" fmla="*/ 1 h 278"/>
                  <a:gd name="T18" fmla="*/ 0 w 300"/>
                  <a:gd name="T19" fmla="*/ 1 h 2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0"/>
                  <a:gd name="T31" fmla="*/ 0 h 278"/>
                  <a:gd name="T32" fmla="*/ 300 w 300"/>
                  <a:gd name="T33" fmla="*/ 278 h 27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0" h="278">
                    <a:moveTo>
                      <a:pt x="0" y="7"/>
                    </a:moveTo>
                    <a:lnTo>
                      <a:pt x="2" y="11"/>
                    </a:lnTo>
                    <a:lnTo>
                      <a:pt x="288" y="278"/>
                    </a:lnTo>
                    <a:lnTo>
                      <a:pt x="300" y="266"/>
                    </a:lnTo>
                    <a:lnTo>
                      <a:pt x="14" y="0"/>
                    </a:lnTo>
                    <a:lnTo>
                      <a:pt x="16" y="3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8" name="Freeform 541"/>
              <p:cNvSpPr>
                <a:spLocks/>
              </p:cNvSpPr>
              <p:nvPr/>
            </p:nvSpPr>
            <p:spPr bwMode="auto">
              <a:xfrm>
                <a:off x="701" y="2319"/>
                <a:ext cx="56" cy="143"/>
              </a:xfrm>
              <a:custGeom>
                <a:avLst/>
                <a:gdLst>
                  <a:gd name="T0" fmla="*/ 0 w 89"/>
                  <a:gd name="T1" fmla="*/ 1 h 232"/>
                  <a:gd name="T2" fmla="*/ 0 w 89"/>
                  <a:gd name="T3" fmla="*/ 1 h 232"/>
                  <a:gd name="T4" fmla="*/ 1 w 89"/>
                  <a:gd name="T5" fmla="*/ 1 h 232"/>
                  <a:gd name="T6" fmla="*/ 1 w 89"/>
                  <a:gd name="T7" fmla="*/ 1 h 232"/>
                  <a:gd name="T8" fmla="*/ 1 w 89"/>
                  <a:gd name="T9" fmla="*/ 0 h 232"/>
                  <a:gd name="T10" fmla="*/ 1 w 89"/>
                  <a:gd name="T11" fmla="*/ 1 h 232"/>
                  <a:gd name="T12" fmla="*/ 0 w 89"/>
                  <a:gd name="T13" fmla="*/ 1 h 232"/>
                  <a:gd name="T14" fmla="*/ 0 w 89"/>
                  <a:gd name="T15" fmla="*/ 1 h 232"/>
                  <a:gd name="T16" fmla="*/ 0 w 89"/>
                  <a:gd name="T17" fmla="*/ 1 h 232"/>
                  <a:gd name="T18" fmla="*/ 0 w 89"/>
                  <a:gd name="T19" fmla="*/ 1 h 2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9"/>
                  <a:gd name="T31" fmla="*/ 0 h 232"/>
                  <a:gd name="T32" fmla="*/ 89 w 89"/>
                  <a:gd name="T33" fmla="*/ 232 h 2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9" h="232">
                    <a:moveTo>
                      <a:pt x="0" y="2"/>
                    </a:moveTo>
                    <a:lnTo>
                      <a:pt x="0" y="6"/>
                    </a:lnTo>
                    <a:lnTo>
                      <a:pt x="73" y="232"/>
                    </a:lnTo>
                    <a:lnTo>
                      <a:pt x="89" y="228"/>
                    </a:lnTo>
                    <a:lnTo>
                      <a:pt x="16" y="0"/>
                    </a:lnTo>
                    <a:lnTo>
                      <a:pt x="16" y="4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9" name="Freeform 542"/>
              <p:cNvSpPr>
                <a:spLocks/>
              </p:cNvSpPr>
              <p:nvPr/>
            </p:nvSpPr>
            <p:spPr bwMode="auto">
              <a:xfrm>
                <a:off x="701" y="2258"/>
                <a:ext cx="17" cy="62"/>
              </a:xfrm>
              <a:custGeom>
                <a:avLst/>
                <a:gdLst>
                  <a:gd name="T0" fmla="*/ 1 w 27"/>
                  <a:gd name="T1" fmla="*/ 0 h 102"/>
                  <a:gd name="T2" fmla="*/ 1 w 27"/>
                  <a:gd name="T3" fmla="*/ 0 h 102"/>
                  <a:gd name="T4" fmla="*/ 0 w 27"/>
                  <a:gd name="T5" fmla="*/ 1 h 102"/>
                  <a:gd name="T6" fmla="*/ 1 w 27"/>
                  <a:gd name="T7" fmla="*/ 1 h 102"/>
                  <a:gd name="T8" fmla="*/ 1 w 27"/>
                  <a:gd name="T9" fmla="*/ 0 h 102"/>
                  <a:gd name="T10" fmla="*/ 1 w 27"/>
                  <a:gd name="T11" fmla="*/ 0 h 1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102"/>
                  <a:gd name="T20" fmla="*/ 27 w 27"/>
                  <a:gd name="T21" fmla="*/ 102 h 10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102">
                    <a:moveTo>
                      <a:pt x="20" y="0"/>
                    </a:moveTo>
                    <a:lnTo>
                      <a:pt x="12" y="0"/>
                    </a:lnTo>
                    <a:lnTo>
                      <a:pt x="0" y="100"/>
                    </a:lnTo>
                    <a:lnTo>
                      <a:pt x="16" y="102"/>
                    </a:lnTo>
                    <a:lnTo>
                      <a:pt x="27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0" name="Freeform 543"/>
              <p:cNvSpPr>
                <a:spLocks/>
              </p:cNvSpPr>
              <p:nvPr/>
            </p:nvSpPr>
            <p:spPr bwMode="auto">
              <a:xfrm>
                <a:off x="1225" y="2647"/>
                <a:ext cx="13" cy="13"/>
              </a:xfrm>
              <a:custGeom>
                <a:avLst/>
                <a:gdLst>
                  <a:gd name="T0" fmla="*/ 1 w 20"/>
                  <a:gd name="T1" fmla="*/ 1 h 21"/>
                  <a:gd name="T2" fmla="*/ 1 w 20"/>
                  <a:gd name="T3" fmla="*/ 1 h 21"/>
                  <a:gd name="T4" fmla="*/ 1 w 20"/>
                  <a:gd name="T5" fmla="*/ 1 h 21"/>
                  <a:gd name="T6" fmla="*/ 1 w 20"/>
                  <a:gd name="T7" fmla="*/ 0 h 21"/>
                  <a:gd name="T8" fmla="*/ 0 w 20"/>
                  <a:gd name="T9" fmla="*/ 1 h 21"/>
                  <a:gd name="T10" fmla="*/ 0 w 20"/>
                  <a:gd name="T11" fmla="*/ 1 h 21"/>
                  <a:gd name="T12" fmla="*/ 0 w 20"/>
                  <a:gd name="T13" fmla="*/ 1 h 21"/>
                  <a:gd name="T14" fmla="*/ 0 w 20"/>
                  <a:gd name="T15" fmla="*/ 1 h 21"/>
                  <a:gd name="T16" fmla="*/ 1 w 20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12" y="19"/>
                    </a:moveTo>
                    <a:lnTo>
                      <a:pt x="12" y="21"/>
                    </a:lnTo>
                    <a:lnTo>
                      <a:pt x="20" y="13"/>
                    </a:lnTo>
                    <a:lnTo>
                      <a:pt x="8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2" y="1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1" name="Freeform 544"/>
              <p:cNvSpPr>
                <a:spLocks/>
              </p:cNvSpPr>
              <p:nvPr/>
            </p:nvSpPr>
            <p:spPr bwMode="auto">
              <a:xfrm>
                <a:off x="1204" y="2654"/>
                <a:ext cx="27" cy="25"/>
              </a:xfrm>
              <a:custGeom>
                <a:avLst/>
                <a:gdLst>
                  <a:gd name="T0" fmla="*/ 1 w 44"/>
                  <a:gd name="T1" fmla="*/ 1 h 44"/>
                  <a:gd name="T2" fmla="*/ 1 w 44"/>
                  <a:gd name="T3" fmla="*/ 1 h 44"/>
                  <a:gd name="T4" fmla="*/ 1 w 44"/>
                  <a:gd name="T5" fmla="*/ 0 h 44"/>
                  <a:gd name="T6" fmla="*/ 0 w 44"/>
                  <a:gd name="T7" fmla="*/ 1 h 44"/>
                  <a:gd name="T8" fmla="*/ 1 w 44"/>
                  <a:gd name="T9" fmla="*/ 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44"/>
                  <a:gd name="T17" fmla="*/ 44 w 4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44">
                    <a:moveTo>
                      <a:pt x="11" y="44"/>
                    </a:moveTo>
                    <a:lnTo>
                      <a:pt x="44" y="10"/>
                    </a:lnTo>
                    <a:lnTo>
                      <a:pt x="32" y="0"/>
                    </a:lnTo>
                    <a:lnTo>
                      <a:pt x="0" y="35"/>
                    </a:lnTo>
                    <a:lnTo>
                      <a:pt x="11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2" name="Freeform 545"/>
              <p:cNvSpPr>
                <a:spLocks/>
              </p:cNvSpPr>
              <p:nvPr/>
            </p:nvSpPr>
            <p:spPr bwMode="auto">
              <a:xfrm>
                <a:off x="1183" y="2674"/>
                <a:ext cx="27" cy="30"/>
              </a:xfrm>
              <a:custGeom>
                <a:avLst/>
                <a:gdLst>
                  <a:gd name="T0" fmla="*/ 1 w 42"/>
                  <a:gd name="T1" fmla="*/ 1 h 48"/>
                  <a:gd name="T2" fmla="*/ 1 w 42"/>
                  <a:gd name="T3" fmla="*/ 1 h 48"/>
                  <a:gd name="T4" fmla="*/ 1 w 42"/>
                  <a:gd name="T5" fmla="*/ 1 h 48"/>
                  <a:gd name="T6" fmla="*/ 1 w 42"/>
                  <a:gd name="T7" fmla="*/ 0 h 48"/>
                  <a:gd name="T8" fmla="*/ 0 w 42"/>
                  <a:gd name="T9" fmla="*/ 1 h 48"/>
                  <a:gd name="T10" fmla="*/ 1 w 42"/>
                  <a:gd name="T11" fmla="*/ 1 h 48"/>
                  <a:gd name="T12" fmla="*/ 1 w 42"/>
                  <a:gd name="T13" fmla="*/ 1 h 48"/>
                  <a:gd name="T14" fmla="*/ 1 w 42"/>
                  <a:gd name="T15" fmla="*/ 1 h 48"/>
                  <a:gd name="T16" fmla="*/ 1 w 42"/>
                  <a:gd name="T17" fmla="*/ 1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"/>
                  <a:gd name="T28" fmla="*/ 0 h 48"/>
                  <a:gd name="T29" fmla="*/ 42 w 42"/>
                  <a:gd name="T30" fmla="*/ 48 h 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" h="48">
                    <a:moveTo>
                      <a:pt x="12" y="48"/>
                    </a:moveTo>
                    <a:lnTo>
                      <a:pt x="12" y="46"/>
                    </a:lnTo>
                    <a:lnTo>
                      <a:pt x="42" y="9"/>
                    </a:lnTo>
                    <a:lnTo>
                      <a:pt x="31" y="0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2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3" name="Freeform 546"/>
              <p:cNvSpPr>
                <a:spLocks/>
              </p:cNvSpPr>
              <p:nvPr/>
            </p:nvSpPr>
            <p:spPr bwMode="auto">
              <a:xfrm>
                <a:off x="1168" y="2695"/>
                <a:ext cx="24" cy="18"/>
              </a:xfrm>
              <a:custGeom>
                <a:avLst/>
                <a:gdLst>
                  <a:gd name="T0" fmla="*/ 1 w 37"/>
                  <a:gd name="T1" fmla="*/ 1 h 29"/>
                  <a:gd name="T2" fmla="*/ 1 w 37"/>
                  <a:gd name="T3" fmla="*/ 1 h 29"/>
                  <a:gd name="T4" fmla="*/ 1 w 37"/>
                  <a:gd name="T5" fmla="*/ 0 h 29"/>
                  <a:gd name="T6" fmla="*/ 1 w 37"/>
                  <a:gd name="T7" fmla="*/ 1 h 29"/>
                  <a:gd name="T8" fmla="*/ 0 w 37"/>
                  <a:gd name="T9" fmla="*/ 1 h 29"/>
                  <a:gd name="T10" fmla="*/ 1 w 37"/>
                  <a:gd name="T11" fmla="*/ 1 h 29"/>
                  <a:gd name="T12" fmla="*/ 0 w 37"/>
                  <a:gd name="T13" fmla="*/ 1 h 29"/>
                  <a:gd name="T14" fmla="*/ 1 w 37"/>
                  <a:gd name="T15" fmla="*/ 1 h 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7"/>
                  <a:gd name="T25" fmla="*/ 0 h 29"/>
                  <a:gd name="T26" fmla="*/ 37 w 37"/>
                  <a:gd name="T27" fmla="*/ 29 h 2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7" h="29">
                    <a:moveTo>
                      <a:pt x="12" y="29"/>
                    </a:moveTo>
                    <a:lnTo>
                      <a:pt x="37" y="14"/>
                    </a:lnTo>
                    <a:lnTo>
                      <a:pt x="27" y="0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1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4" name="Freeform 547"/>
              <p:cNvSpPr>
                <a:spLocks/>
              </p:cNvSpPr>
              <p:nvPr/>
            </p:nvSpPr>
            <p:spPr bwMode="auto">
              <a:xfrm>
                <a:off x="1148" y="2707"/>
                <a:ext cx="27" cy="30"/>
              </a:xfrm>
              <a:custGeom>
                <a:avLst/>
                <a:gdLst>
                  <a:gd name="T0" fmla="*/ 1 w 41"/>
                  <a:gd name="T1" fmla="*/ 1 h 48"/>
                  <a:gd name="T2" fmla="*/ 1 w 41"/>
                  <a:gd name="T3" fmla="*/ 1 h 48"/>
                  <a:gd name="T4" fmla="*/ 1 w 41"/>
                  <a:gd name="T5" fmla="*/ 1 h 48"/>
                  <a:gd name="T6" fmla="*/ 1 w 41"/>
                  <a:gd name="T7" fmla="*/ 0 h 48"/>
                  <a:gd name="T8" fmla="*/ 0 w 41"/>
                  <a:gd name="T9" fmla="*/ 1 h 48"/>
                  <a:gd name="T10" fmla="*/ 1 w 41"/>
                  <a:gd name="T11" fmla="*/ 1 h 48"/>
                  <a:gd name="T12" fmla="*/ 1 w 41"/>
                  <a:gd name="T13" fmla="*/ 1 h 48"/>
                  <a:gd name="T14" fmla="*/ 1 w 41"/>
                  <a:gd name="T15" fmla="*/ 1 h 48"/>
                  <a:gd name="T16" fmla="*/ 1 w 41"/>
                  <a:gd name="T17" fmla="*/ 1 h 48"/>
                  <a:gd name="T18" fmla="*/ 1 w 41"/>
                  <a:gd name="T19" fmla="*/ 1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1"/>
                  <a:gd name="T31" fmla="*/ 0 h 48"/>
                  <a:gd name="T32" fmla="*/ 41 w 41"/>
                  <a:gd name="T33" fmla="*/ 48 h 4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1" h="48">
                    <a:moveTo>
                      <a:pt x="10" y="48"/>
                    </a:moveTo>
                    <a:lnTo>
                      <a:pt x="12" y="46"/>
                    </a:lnTo>
                    <a:lnTo>
                      <a:pt x="41" y="11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10" y="48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0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5" name="Freeform 548"/>
              <p:cNvSpPr>
                <a:spLocks/>
              </p:cNvSpPr>
              <p:nvPr/>
            </p:nvSpPr>
            <p:spPr bwMode="auto">
              <a:xfrm>
                <a:off x="1118" y="2728"/>
                <a:ext cx="38" cy="24"/>
              </a:xfrm>
              <a:custGeom>
                <a:avLst/>
                <a:gdLst>
                  <a:gd name="T0" fmla="*/ 1 w 60"/>
                  <a:gd name="T1" fmla="*/ 1 h 41"/>
                  <a:gd name="T2" fmla="*/ 1 w 60"/>
                  <a:gd name="T3" fmla="*/ 1 h 41"/>
                  <a:gd name="T4" fmla="*/ 1 w 60"/>
                  <a:gd name="T5" fmla="*/ 0 h 41"/>
                  <a:gd name="T6" fmla="*/ 0 w 60"/>
                  <a:gd name="T7" fmla="*/ 1 h 41"/>
                  <a:gd name="T8" fmla="*/ 1 w 60"/>
                  <a:gd name="T9" fmla="*/ 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41"/>
                  <a:gd name="T17" fmla="*/ 60 w 6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41">
                    <a:moveTo>
                      <a:pt x="8" y="41"/>
                    </a:moveTo>
                    <a:lnTo>
                      <a:pt x="60" y="14"/>
                    </a:lnTo>
                    <a:lnTo>
                      <a:pt x="52" y="0"/>
                    </a:lnTo>
                    <a:lnTo>
                      <a:pt x="0" y="27"/>
                    </a:lnTo>
                    <a:lnTo>
                      <a:pt x="8" y="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6" name="Freeform 549"/>
              <p:cNvSpPr>
                <a:spLocks/>
              </p:cNvSpPr>
              <p:nvPr/>
            </p:nvSpPr>
            <p:spPr bwMode="auto">
              <a:xfrm>
                <a:off x="1100" y="2744"/>
                <a:ext cx="21" cy="18"/>
              </a:xfrm>
              <a:custGeom>
                <a:avLst/>
                <a:gdLst>
                  <a:gd name="T0" fmla="*/ 1 w 33"/>
                  <a:gd name="T1" fmla="*/ 1 h 29"/>
                  <a:gd name="T2" fmla="*/ 1 w 33"/>
                  <a:gd name="T3" fmla="*/ 1 h 29"/>
                  <a:gd name="T4" fmla="*/ 1 w 33"/>
                  <a:gd name="T5" fmla="*/ 1 h 29"/>
                  <a:gd name="T6" fmla="*/ 1 w 33"/>
                  <a:gd name="T7" fmla="*/ 0 h 29"/>
                  <a:gd name="T8" fmla="*/ 0 w 33"/>
                  <a:gd name="T9" fmla="*/ 1 h 29"/>
                  <a:gd name="T10" fmla="*/ 1 w 33"/>
                  <a:gd name="T11" fmla="*/ 1 h 29"/>
                  <a:gd name="T12" fmla="*/ 1 w 33"/>
                  <a:gd name="T13" fmla="*/ 1 h 29"/>
                  <a:gd name="T14" fmla="*/ 1 w 33"/>
                  <a:gd name="T15" fmla="*/ 1 h 29"/>
                  <a:gd name="T16" fmla="*/ 1 w 33"/>
                  <a:gd name="T17" fmla="*/ 1 h 29"/>
                  <a:gd name="T18" fmla="*/ 1 w 33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"/>
                  <a:gd name="T31" fmla="*/ 0 h 29"/>
                  <a:gd name="T32" fmla="*/ 33 w 33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" h="29">
                    <a:moveTo>
                      <a:pt x="4" y="29"/>
                    </a:moveTo>
                    <a:lnTo>
                      <a:pt x="6" y="27"/>
                    </a:lnTo>
                    <a:lnTo>
                      <a:pt x="33" y="14"/>
                    </a:lnTo>
                    <a:lnTo>
                      <a:pt x="25" y="0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7" name="Freeform 550"/>
              <p:cNvSpPr>
                <a:spLocks/>
              </p:cNvSpPr>
              <p:nvPr/>
            </p:nvSpPr>
            <p:spPr bwMode="auto">
              <a:xfrm>
                <a:off x="1089" y="2752"/>
                <a:ext cx="14" cy="11"/>
              </a:xfrm>
              <a:custGeom>
                <a:avLst/>
                <a:gdLst>
                  <a:gd name="T0" fmla="*/ 0 w 21"/>
                  <a:gd name="T1" fmla="*/ 1 h 19"/>
                  <a:gd name="T2" fmla="*/ 1 w 21"/>
                  <a:gd name="T3" fmla="*/ 1 h 19"/>
                  <a:gd name="T4" fmla="*/ 1 w 21"/>
                  <a:gd name="T5" fmla="*/ 1 h 19"/>
                  <a:gd name="T6" fmla="*/ 1 w 21"/>
                  <a:gd name="T7" fmla="*/ 0 h 19"/>
                  <a:gd name="T8" fmla="*/ 0 w 21"/>
                  <a:gd name="T9" fmla="*/ 1 h 19"/>
                  <a:gd name="T10" fmla="*/ 1 w 21"/>
                  <a:gd name="T11" fmla="*/ 1 h 19"/>
                  <a:gd name="T12" fmla="*/ 0 w 21"/>
                  <a:gd name="T13" fmla="*/ 1 h 19"/>
                  <a:gd name="T14" fmla="*/ 1 w 21"/>
                  <a:gd name="T15" fmla="*/ 1 h 19"/>
                  <a:gd name="T16" fmla="*/ 0 w 21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19"/>
                  <a:gd name="T29" fmla="*/ 21 w 21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19">
                    <a:moveTo>
                      <a:pt x="0" y="19"/>
                    </a:moveTo>
                    <a:lnTo>
                      <a:pt x="2" y="19"/>
                    </a:lnTo>
                    <a:lnTo>
                      <a:pt x="21" y="17"/>
                    </a:lnTo>
                    <a:lnTo>
                      <a:pt x="19" y="0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8" name="Freeform 551"/>
              <p:cNvSpPr>
                <a:spLocks/>
              </p:cNvSpPr>
              <p:nvPr/>
            </p:nvSpPr>
            <p:spPr bwMode="auto">
              <a:xfrm>
                <a:off x="1078" y="2752"/>
                <a:ext cx="13" cy="11"/>
              </a:xfrm>
              <a:custGeom>
                <a:avLst/>
                <a:gdLst>
                  <a:gd name="T0" fmla="*/ 1 w 21"/>
                  <a:gd name="T1" fmla="*/ 1 h 21"/>
                  <a:gd name="T2" fmla="*/ 0 w 21"/>
                  <a:gd name="T3" fmla="*/ 1 h 21"/>
                  <a:gd name="T4" fmla="*/ 1 w 21"/>
                  <a:gd name="T5" fmla="*/ 1 h 21"/>
                  <a:gd name="T6" fmla="*/ 1 w 21"/>
                  <a:gd name="T7" fmla="*/ 1 h 21"/>
                  <a:gd name="T8" fmla="*/ 1 w 21"/>
                  <a:gd name="T9" fmla="*/ 0 h 21"/>
                  <a:gd name="T10" fmla="*/ 1 w 21"/>
                  <a:gd name="T11" fmla="*/ 0 h 21"/>
                  <a:gd name="T12" fmla="*/ 1 w 21"/>
                  <a:gd name="T13" fmla="*/ 0 h 21"/>
                  <a:gd name="T14" fmla="*/ 1 w 21"/>
                  <a:gd name="T15" fmla="*/ 0 h 21"/>
                  <a:gd name="T16" fmla="*/ 1 w 21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4" y="17"/>
                    </a:moveTo>
                    <a:lnTo>
                      <a:pt x="0" y="17"/>
                    </a:lnTo>
                    <a:lnTo>
                      <a:pt x="17" y="21"/>
                    </a:lnTo>
                    <a:lnTo>
                      <a:pt x="21" y="5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9" name="Freeform 552"/>
              <p:cNvSpPr>
                <a:spLocks/>
              </p:cNvSpPr>
              <p:nvPr/>
            </p:nvSpPr>
            <p:spPr bwMode="auto">
              <a:xfrm>
                <a:off x="1068" y="2752"/>
                <a:ext cx="14" cy="10"/>
              </a:xfrm>
              <a:custGeom>
                <a:avLst/>
                <a:gdLst>
                  <a:gd name="T0" fmla="*/ 1 w 21"/>
                  <a:gd name="T1" fmla="*/ 1 h 19"/>
                  <a:gd name="T2" fmla="*/ 1 w 21"/>
                  <a:gd name="T3" fmla="*/ 1 h 19"/>
                  <a:gd name="T4" fmla="*/ 1 w 21"/>
                  <a:gd name="T5" fmla="*/ 1 h 19"/>
                  <a:gd name="T6" fmla="*/ 1 w 21"/>
                  <a:gd name="T7" fmla="*/ 0 h 19"/>
                  <a:gd name="T8" fmla="*/ 1 w 21"/>
                  <a:gd name="T9" fmla="*/ 1 h 19"/>
                  <a:gd name="T10" fmla="*/ 0 w 21"/>
                  <a:gd name="T11" fmla="*/ 1 h 19"/>
                  <a:gd name="T12" fmla="*/ 1 w 21"/>
                  <a:gd name="T13" fmla="*/ 1 h 19"/>
                  <a:gd name="T14" fmla="*/ 0 w 21"/>
                  <a:gd name="T15" fmla="*/ 1 h 19"/>
                  <a:gd name="T16" fmla="*/ 0 w 21"/>
                  <a:gd name="T17" fmla="*/ 1 h 19"/>
                  <a:gd name="T18" fmla="*/ 1 w 21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19"/>
                  <a:gd name="T32" fmla="*/ 21 w 21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19">
                    <a:moveTo>
                      <a:pt x="5" y="19"/>
                    </a:moveTo>
                    <a:lnTo>
                      <a:pt x="3" y="19"/>
                    </a:lnTo>
                    <a:lnTo>
                      <a:pt x="21" y="17"/>
                    </a:lnTo>
                    <a:lnTo>
                      <a:pt x="19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5" y="1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0" name="Freeform 553"/>
              <p:cNvSpPr>
                <a:spLocks/>
              </p:cNvSpPr>
              <p:nvPr/>
            </p:nvSpPr>
            <p:spPr bwMode="auto">
              <a:xfrm>
                <a:off x="1054" y="2752"/>
                <a:ext cx="17" cy="15"/>
              </a:xfrm>
              <a:custGeom>
                <a:avLst/>
                <a:gdLst>
                  <a:gd name="T0" fmla="*/ 0 w 26"/>
                  <a:gd name="T1" fmla="*/ 1 h 23"/>
                  <a:gd name="T2" fmla="*/ 1 w 26"/>
                  <a:gd name="T3" fmla="*/ 1 h 23"/>
                  <a:gd name="T4" fmla="*/ 1 w 26"/>
                  <a:gd name="T5" fmla="*/ 1 h 23"/>
                  <a:gd name="T6" fmla="*/ 1 w 26"/>
                  <a:gd name="T7" fmla="*/ 0 h 23"/>
                  <a:gd name="T8" fmla="*/ 0 w 26"/>
                  <a:gd name="T9" fmla="*/ 1 h 23"/>
                  <a:gd name="T10" fmla="*/ 1 w 26"/>
                  <a:gd name="T11" fmla="*/ 1 h 23"/>
                  <a:gd name="T12" fmla="*/ 0 w 26"/>
                  <a:gd name="T13" fmla="*/ 1 h 23"/>
                  <a:gd name="T14" fmla="*/ 1 w 26"/>
                  <a:gd name="T15" fmla="*/ 1 h 23"/>
                  <a:gd name="T16" fmla="*/ 1 w 26"/>
                  <a:gd name="T17" fmla="*/ 1 h 23"/>
                  <a:gd name="T18" fmla="*/ 0 w 26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3"/>
                  <a:gd name="T32" fmla="*/ 26 w 26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3">
                    <a:moveTo>
                      <a:pt x="0" y="21"/>
                    </a:moveTo>
                    <a:lnTo>
                      <a:pt x="5" y="21"/>
                    </a:lnTo>
                    <a:lnTo>
                      <a:pt x="26" y="15"/>
                    </a:lnTo>
                    <a:lnTo>
                      <a:pt x="21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1" name="Freeform 554"/>
              <p:cNvSpPr>
                <a:spLocks/>
              </p:cNvSpPr>
              <p:nvPr/>
            </p:nvSpPr>
            <p:spPr bwMode="auto">
              <a:xfrm>
                <a:off x="1045" y="2754"/>
                <a:ext cx="12" cy="11"/>
              </a:xfrm>
              <a:custGeom>
                <a:avLst/>
                <a:gdLst>
                  <a:gd name="T0" fmla="*/ 0 w 19"/>
                  <a:gd name="T1" fmla="*/ 1 h 20"/>
                  <a:gd name="T2" fmla="*/ 1 w 19"/>
                  <a:gd name="T3" fmla="*/ 1 h 20"/>
                  <a:gd name="T4" fmla="*/ 1 w 19"/>
                  <a:gd name="T5" fmla="*/ 1 h 20"/>
                  <a:gd name="T6" fmla="*/ 1 w 19"/>
                  <a:gd name="T7" fmla="*/ 1 h 20"/>
                  <a:gd name="T8" fmla="*/ 1 w 19"/>
                  <a:gd name="T9" fmla="*/ 0 h 20"/>
                  <a:gd name="T10" fmla="*/ 0 w 19"/>
                  <a:gd name="T11" fmla="*/ 1 h 20"/>
                  <a:gd name="T12" fmla="*/ 1 w 19"/>
                  <a:gd name="T13" fmla="*/ 1 h 20"/>
                  <a:gd name="T14" fmla="*/ 0 w 19"/>
                  <a:gd name="T15" fmla="*/ 1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20"/>
                  <a:gd name="T26" fmla="*/ 19 w 19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20">
                    <a:moveTo>
                      <a:pt x="0" y="14"/>
                    </a:moveTo>
                    <a:lnTo>
                      <a:pt x="2" y="14"/>
                    </a:lnTo>
                    <a:lnTo>
                      <a:pt x="14" y="20"/>
                    </a:lnTo>
                    <a:lnTo>
                      <a:pt x="19" y="4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2" name="Freeform 555"/>
              <p:cNvSpPr>
                <a:spLocks/>
              </p:cNvSpPr>
              <p:nvPr/>
            </p:nvSpPr>
            <p:spPr bwMode="auto">
              <a:xfrm>
                <a:off x="1029" y="2747"/>
                <a:ext cx="21" cy="15"/>
              </a:xfrm>
              <a:custGeom>
                <a:avLst/>
                <a:gdLst>
                  <a:gd name="T0" fmla="*/ 0 w 31"/>
                  <a:gd name="T1" fmla="*/ 1 h 25"/>
                  <a:gd name="T2" fmla="*/ 1 w 31"/>
                  <a:gd name="T3" fmla="*/ 1 h 25"/>
                  <a:gd name="T4" fmla="*/ 1 w 31"/>
                  <a:gd name="T5" fmla="*/ 1 h 25"/>
                  <a:gd name="T6" fmla="*/ 1 w 31"/>
                  <a:gd name="T7" fmla="*/ 1 h 25"/>
                  <a:gd name="T8" fmla="*/ 1 w 31"/>
                  <a:gd name="T9" fmla="*/ 0 h 25"/>
                  <a:gd name="T10" fmla="*/ 1 w 31"/>
                  <a:gd name="T11" fmla="*/ 1 h 25"/>
                  <a:gd name="T12" fmla="*/ 0 w 31"/>
                  <a:gd name="T13" fmla="*/ 1 h 25"/>
                  <a:gd name="T14" fmla="*/ 1 w 31"/>
                  <a:gd name="T15" fmla="*/ 1 h 25"/>
                  <a:gd name="T16" fmla="*/ 1 w 31"/>
                  <a:gd name="T17" fmla="*/ 1 h 25"/>
                  <a:gd name="T18" fmla="*/ 0 w 31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25"/>
                  <a:gd name="T32" fmla="*/ 31 w 31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25">
                    <a:moveTo>
                      <a:pt x="0" y="13"/>
                    </a:moveTo>
                    <a:lnTo>
                      <a:pt x="4" y="15"/>
                    </a:lnTo>
                    <a:lnTo>
                      <a:pt x="23" y="25"/>
                    </a:lnTo>
                    <a:lnTo>
                      <a:pt x="31" y="11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3" name="Freeform 556"/>
              <p:cNvSpPr>
                <a:spLocks/>
              </p:cNvSpPr>
              <p:nvPr/>
            </p:nvSpPr>
            <p:spPr bwMode="auto">
              <a:xfrm>
                <a:off x="1016" y="2737"/>
                <a:ext cx="22" cy="18"/>
              </a:xfrm>
              <a:custGeom>
                <a:avLst/>
                <a:gdLst>
                  <a:gd name="T0" fmla="*/ 0 w 33"/>
                  <a:gd name="T1" fmla="*/ 1 h 32"/>
                  <a:gd name="T2" fmla="*/ 0 w 33"/>
                  <a:gd name="T3" fmla="*/ 1 h 32"/>
                  <a:gd name="T4" fmla="*/ 1 w 33"/>
                  <a:gd name="T5" fmla="*/ 1 h 32"/>
                  <a:gd name="T6" fmla="*/ 1 w 33"/>
                  <a:gd name="T7" fmla="*/ 1 h 32"/>
                  <a:gd name="T8" fmla="*/ 1 w 33"/>
                  <a:gd name="T9" fmla="*/ 0 h 32"/>
                  <a:gd name="T10" fmla="*/ 0 w 33"/>
                  <a:gd name="T11" fmla="*/ 1 h 32"/>
                  <a:gd name="T12" fmla="*/ 0 w 33"/>
                  <a:gd name="T13" fmla="*/ 1 h 32"/>
                  <a:gd name="T14" fmla="*/ 0 w 33"/>
                  <a:gd name="T15" fmla="*/ 1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3"/>
                  <a:gd name="T25" fmla="*/ 0 h 32"/>
                  <a:gd name="T26" fmla="*/ 33 w 33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3" h="32">
                    <a:moveTo>
                      <a:pt x="0" y="9"/>
                    </a:moveTo>
                    <a:lnTo>
                      <a:pt x="0" y="11"/>
                    </a:lnTo>
                    <a:lnTo>
                      <a:pt x="21" y="32"/>
                    </a:lnTo>
                    <a:lnTo>
                      <a:pt x="33" y="21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4" name="Freeform 557"/>
              <p:cNvSpPr>
                <a:spLocks/>
              </p:cNvSpPr>
              <p:nvPr/>
            </p:nvSpPr>
            <p:spPr bwMode="auto">
              <a:xfrm>
                <a:off x="984" y="2695"/>
                <a:ext cx="41" cy="45"/>
              </a:xfrm>
              <a:custGeom>
                <a:avLst/>
                <a:gdLst>
                  <a:gd name="T0" fmla="*/ 0 w 61"/>
                  <a:gd name="T1" fmla="*/ 1 h 73"/>
                  <a:gd name="T2" fmla="*/ 1 w 61"/>
                  <a:gd name="T3" fmla="*/ 1 h 73"/>
                  <a:gd name="T4" fmla="*/ 1 w 61"/>
                  <a:gd name="T5" fmla="*/ 1 h 73"/>
                  <a:gd name="T6" fmla="*/ 1 w 61"/>
                  <a:gd name="T7" fmla="*/ 1 h 73"/>
                  <a:gd name="T8" fmla="*/ 1 w 61"/>
                  <a:gd name="T9" fmla="*/ 0 h 73"/>
                  <a:gd name="T10" fmla="*/ 1 w 61"/>
                  <a:gd name="T11" fmla="*/ 1 h 73"/>
                  <a:gd name="T12" fmla="*/ 0 w 61"/>
                  <a:gd name="T13" fmla="*/ 1 h 73"/>
                  <a:gd name="T14" fmla="*/ 1 w 61"/>
                  <a:gd name="T15" fmla="*/ 1 h 73"/>
                  <a:gd name="T16" fmla="*/ 0 w 61"/>
                  <a:gd name="T17" fmla="*/ 1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73"/>
                  <a:gd name="T29" fmla="*/ 61 w 61"/>
                  <a:gd name="T30" fmla="*/ 73 h 7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73">
                    <a:moveTo>
                      <a:pt x="0" y="10"/>
                    </a:moveTo>
                    <a:lnTo>
                      <a:pt x="2" y="10"/>
                    </a:lnTo>
                    <a:lnTo>
                      <a:pt x="48" y="73"/>
                    </a:lnTo>
                    <a:lnTo>
                      <a:pt x="61" y="64"/>
                    </a:lnTo>
                    <a:lnTo>
                      <a:pt x="13" y="0"/>
                    </a:lnTo>
                    <a:lnTo>
                      <a:pt x="15" y="2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5" name="Freeform 558"/>
              <p:cNvSpPr>
                <a:spLocks/>
              </p:cNvSpPr>
              <p:nvPr/>
            </p:nvSpPr>
            <p:spPr bwMode="auto">
              <a:xfrm>
                <a:off x="961" y="2658"/>
                <a:ext cx="34" cy="42"/>
              </a:xfrm>
              <a:custGeom>
                <a:avLst/>
                <a:gdLst>
                  <a:gd name="T0" fmla="*/ 1 w 52"/>
                  <a:gd name="T1" fmla="*/ 1 h 71"/>
                  <a:gd name="T2" fmla="*/ 0 w 52"/>
                  <a:gd name="T3" fmla="*/ 1 h 71"/>
                  <a:gd name="T4" fmla="*/ 1 w 52"/>
                  <a:gd name="T5" fmla="*/ 1 h 71"/>
                  <a:gd name="T6" fmla="*/ 1 w 52"/>
                  <a:gd name="T7" fmla="*/ 1 h 71"/>
                  <a:gd name="T8" fmla="*/ 1 w 52"/>
                  <a:gd name="T9" fmla="*/ 1 h 71"/>
                  <a:gd name="T10" fmla="*/ 1 w 52"/>
                  <a:gd name="T11" fmla="*/ 0 h 71"/>
                  <a:gd name="T12" fmla="*/ 1 w 52"/>
                  <a:gd name="T13" fmla="*/ 1 h 71"/>
                  <a:gd name="T14" fmla="*/ 1 w 52"/>
                  <a:gd name="T15" fmla="*/ 0 h 71"/>
                  <a:gd name="T16" fmla="*/ 1 w 52"/>
                  <a:gd name="T17" fmla="*/ 1 h 7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2"/>
                  <a:gd name="T28" fmla="*/ 0 h 71"/>
                  <a:gd name="T29" fmla="*/ 52 w 52"/>
                  <a:gd name="T30" fmla="*/ 71 h 7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2" h="71">
                    <a:moveTo>
                      <a:pt x="2" y="11"/>
                    </a:moveTo>
                    <a:lnTo>
                      <a:pt x="0" y="10"/>
                    </a:lnTo>
                    <a:lnTo>
                      <a:pt x="37" y="71"/>
                    </a:lnTo>
                    <a:lnTo>
                      <a:pt x="52" y="6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6" name="Freeform 559"/>
              <p:cNvSpPr>
                <a:spLocks/>
              </p:cNvSpPr>
              <p:nvPr/>
            </p:nvSpPr>
            <p:spPr bwMode="auto">
              <a:xfrm>
                <a:off x="950" y="2645"/>
                <a:ext cx="20" cy="19"/>
              </a:xfrm>
              <a:custGeom>
                <a:avLst/>
                <a:gdLst>
                  <a:gd name="T0" fmla="*/ 0 w 31"/>
                  <a:gd name="T1" fmla="*/ 1 h 32"/>
                  <a:gd name="T2" fmla="*/ 1 w 31"/>
                  <a:gd name="T3" fmla="*/ 1 h 32"/>
                  <a:gd name="T4" fmla="*/ 1 w 31"/>
                  <a:gd name="T5" fmla="*/ 1 h 32"/>
                  <a:gd name="T6" fmla="*/ 1 w 31"/>
                  <a:gd name="T7" fmla="*/ 1 h 32"/>
                  <a:gd name="T8" fmla="*/ 1 w 31"/>
                  <a:gd name="T9" fmla="*/ 0 h 32"/>
                  <a:gd name="T10" fmla="*/ 1 w 31"/>
                  <a:gd name="T11" fmla="*/ 1 h 32"/>
                  <a:gd name="T12" fmla="*/ 0 w 31"/>
                  <a:gd name="T13" fmla="*/ 1 h 32"/>
                  <a:gd name="T14" fmla="*/ 0 w 31"/>
                  <a:gd name="T15" fmla="*/ 1 h 32"/>
                  <a:gd name="T16" fmla="*/ 1 w 31"/>
                  <a:gd name="T17" fmla="*/ 1 h 32"/>
                  <a:gd name="T18" fmla="*/ 0 w 31"/>
                  <a:gd name="T19" fmla="*/ 1 h 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32"/>
                  <a:gd name="T32" fmla="*/ 31 w 31"/>
                  <a:gd name="T33" fmla="*/ 32 h 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32">
                    <a:moveTo>
                      <a:pt x="0" y="8"/>
                    </a:moveTo>
                    <a:lnTo>
                      <a:pt x="2" y="11"/>
                    </a:lnTo>
                    <a:lnTo>
                      <a:pt x="19" y="32"/>
                    </a:lnTo>
                    <a:lnTo>
                      <a:pt x="31" y="21"/>
                    </a:lnTo>
                    <a:lnTo>
                      <a:pt x="14" y="0"/>
                    </a:lnTo>
                    <a:lnTo>
                      <a:pt x="16" y="4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7" name="Freeform 560"/>
              <p:cNvSpPr>
                <a:spLocks/>
              </p:cNvSpPr>
              <p:nvPr/>
            </p:nvSpPr>
            <p:spPr bwMode="auto">
              <a:xfrm>
                <a:off x="946" y="2634"/>
                <a:ext cx="15" cy="15"/>
              </a:xfrm>
              <a:custGeom>
                <a:avLst/>
                <a:gdLst>
                  <a:gd name="T0" fmla="*/ 1 w 22"/>
                  <a:gd name="T1" fmla="*/ 1 h 25"/>
                  <a:gd name="T2" fmla="*/ 0 w 22"/>
                  <a:gd name="T3" fmla="*/ 1 h 25"/>
                  <a:gd name="T4" fmla="*/ 1 w 22"/>
                  <a:gd name="T5" fmla="*/ 1 h 25"/>
                  <a:gd name="T6" fmla="*/ 1 w 22"/>
                  <a:gd name="T7" fmla="*/ 1 h 25"/>
                  <a:gd name="T8" fmla="*/ 1 w 22"/>
                  <a:gd name="T9" fmla="*/ 1 h 25"/>
                  <a:gd name="T10" fmla="*/ 1 w 22"/>
                  <a:gd name="T11" fmla="*/ 0 h 25"/>
                  <a:gd name="T12" fmla="*/ 1 w 22"/>
                  <a:gd name="T13" fmla="*/ 1 h 25"/>
                  <a:gd name="T14" fmla="*/ 1 w 22"/>
                  <a:gd name="T15" fmla="*/ 1 h 25"/>
                  <a:gd name="T16" fmla="*/ 1 w 22"/>
                  <a:gd name="T17" fmla="*/ 0 h 25"/>
                  <a:gd name="T18" fmla="*/ 1 w 22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5"/>
                  <a:gd name="T32" fmla="*/ 22 w 22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5">
                    <a:moveTo>
                      <a:pt x="4" y="11"/>
                    </a:moveTo>
                    <a:lnTo>
                      <a:pt x="0" y="9"/>
                    </a:lnTo>
                    <a:lnTo>
                      <a:pt x="6" y="25"/>
                    </a:lnTo>
                    <a:lnTo>
                      <a:pt x="22" y="21"/>
                    </a:lnTo>
                    <a:lnTo>
                      <a:pt x="18" y="3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4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8" name="Freeform 561"/>
              <p:cNvSpPr>
                <a:spLocks/>
              </p:cNvSpPr>
              <p:nvPr/>
            </p:nvSpPr>
            <p:spPr bwMode="auto">
              <a:xfrm>
                <a:off x="935" y="2620"/>
                <a:ext cx="21" cy="20"/>
              </a:xfrm>
              <a:custGeom>
                <a:avLst/>
                <a:gdLst>
                  <a:gd name="T0" fmla="*/ 1 w 33"/>
                  <a:gd name="T1" fmla="*/ 1 h 31"/>
                  <a:gd name="T2" fmla="*/ 0 w 33"/>
                  <a:gd name="T3" fmla="*/ 1 h 31"/>
                  <a:gd name="T4" fmla="*/ 1 w 33"/>
                  <a:gd name="T5" fmla="*/ 1 h 31"/>
                  <a:gd name="T6" fmla="*/ 1 w 33"/>
                  <a:gd name="T7" fmla="*/ 1 h 31"/>
                  <a:gd name="T8" fmla="*/ 1 w 33"/>
                  <a:gd name="T9" fmla="*/ 0 h 31"/>
                  <a:gd name="T10" fmla="*/ 1 w 33"/>
                  <a:gd name="T11" fmla="*/ 1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31"/>
                  <a:gd name="T20" fmla="*/ 33 w 33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31">
                    <a:moveTo>
                      <a:pt x="6" y="6"/>
                    </a:moveTo>
                    <a:lnTo>
                      <a:pt x="0" y="12"/>
                    </a:lnTo>
                    <a:lnTo>
                      <a:pt x="23" y="31"/>
                    </a:lnTo>
                    <a:lnTo>
                      <a:pt x="33" y="20"/>
                    </a:lnTo>
                    <a:lnTo>
                      <a:pt x="12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9" name="Freeform 562"/>
              <p:cNvSpPr>
                <a:spLocks/>
              </p:cNvSpPr>
              <p:nvPr/>
            </p:nvSpPr>
            <p:spPr bwMode="auto">
              <a:xfrm>
                <a:off x="1332" y="2630"/>
                <a:ext cx="17" cy="19"/>
              </a:xfrm>
              <a:custGeom>
                <a:avLst/>
                <a:gdLst>
                  <a:gd name="T0" fmla="*/ 1 w 25"/>
                  <a:gd name="T1" fmla="*/ 1 h 29"/>
                  <a:gd name="T2" fmla="*/ 0 w 25"/>
                  <a:gd name="T3" fmla="*/ 1 h 29"/>
                  <a:gd name="T4" fmla="*/ 1 w 25"/>
                  <a:gd name="T5" fmla="*/ 1 h 29"/>
                  <a:gd name="T6" fmla="*/ 1 w 25"/>
                  <a:gd name="T7" fmla="*/ 1 h 29"/>
                  <a:gd name="T8" fmla="*/ 1 w 25"/>
                  <a:gd name="T9" fmla="*/ 1 h 29"/>
                  <a:gd name="T10" fmla="*/ 1 w 25"/>
                  <a:gd name="T11" fmla="*/ 0 h 29"/>
                  <a:gd name="T12" fmla="*/ 1 w 25"/>
                  <a:gd name="T13" fmla="*/ 1 h 29"/>
                  <a:gd name="T14" fmla="*/ 1 w 25"/>
                  <a:gd name="T15" fmla="*/ 0 h 29"/>
                  <a:gd name="T16" fmla="*/ 1 w 25"/>
                  <a:gd name="T17" fmla="*/ 0 h 29"/>
                  <a:gd name="T18" fmla="*/ 1 w 25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29"/>
                  <a:gd name="T32" fmla="*/ 25 w 25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29">
                    <a:moveTo>
                      <a:pt x="6" y="15"/>
                    </a:moveTo>
                    <a:lnTo>
                      <a:pt x="0" y="13"/>
                    </a:lnTo>
                    <a:lnTo>
                      <a:pt x="14" y="29"/>
                    </a:lnTo>
                    <a:lnTo>
                      <a:pt x="25" y="17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0" name="Freeform 563"/>
              <p:cNvSpPr>
                <a:spLocks/>
              </p:cNvSpPr>
              <p:nvPr/>
            </p:nvSpPr>
            <p:spPr bwMode="auto">
              <a:xfrm>
                <a:off x="1293" y="2630"/>
                <a:ext cx="43" cy="10"/>
              </a:xfrm>
              <a:custGeom>
                <a:avLst/>
                <a:gdLst>
                  <a:gd name="T0" fmla="*/ 1 w 67"/>
                  <a:gd name="T1" fmla="*/ 1 h 15"/>
                  <a:gd name="T2" fmla="*/ 1 w 67"/>
                  <a:gd name="T3" fmla="*/ 1 h 15"/>
                  <a:gd name="T4" fmla="*/ 1 w 67"/>
                  <a:gd name="T5" fmla="*/ 0 h 15"/>
                  <a:gd name="T6" fmla="*/ 1 w 67"/>
                  <a:gd name="T7" fmla="*/ 0 h 15"/>
                  <a:gd name="T8" fmla="*/ 0 w 67"/>
                  <a:gd name="T9" fmla="*/ 0 h 15"/>
                  <a:gd name="T10" fmla="*/ 1 w 67"/>
                  <a:gd name="T11" fmla="*/ 0 h 15"/>
                  <a:gd name="T12" fmla="*/ 0 w 67"/>
                  <a:gd name="T13" fmla="*/ 0 h 15"/>
                  <a:gd name="T14" fmla="*/ 1 w 67"/>
                  <a:gd name="T15" fmla="*/ 1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7"/>
                  <a:gd name="T25" fmla="*/ 0 h 15"/>
                  <a:gd name="T26" fmla="*/ 67 w 67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7" h="15">
                    <a:moveTo>
                      <a:pt x="2" y="15"/>
                    </a:moveTo>
                    <a:lnTo>
                      <a:pt x="67" y="15"/>
                    </a:lnTo>
                    <a:lnTo>
                      <a:pt x="6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1" name="Freeform 564"/>
              <p:cNvSpPr>
                <a:spLocks/>
              </p:cNvSpPr>
              <p:nvPr/>
            </p:nvSpPr>
            <p:spPr bwMode="auto">
              <a:xfrm>
                <a:off x="1239" y="2630"/>
                <a:ext cx="55" cy="19"/>
              </a:xfrm>
              <a:custGeom>
                <a:avLst/>
                <a:gdLst>
                  <a:gd name="T0" fmla="*/ 1 w 85"/>
                  <a:gd name="T1" fmla="*/ 1 h 29"/>
                  <a:gd name="T2" fmla="*/ 1 w 85"/>
                  <a:gd name="T3" fmla="*/ 1 h 29"/>
                  <a:gd name="T4" fmla="*/ 1 w 85"/>
                  <a:gd name="T5" fmla="*/ 1 h 29"/>
                  <a:gd name="T6" fmla="*/ 1 w 85"/>
                  <a:gd name="T7" fmla="*/ 0 h 29"/>
                  <a:gd name="T8" fmla="*/ 1 w 85"/>
                  <a:gd name="T9" fmla="*/ 1 h 29"/>
                  <a:gd name="T10" fmla="*/ 0 w 85"/>
                  <a:gd name="T11" fmla="*/ 1 h 29"/>
                  <a:gd name="T12" fmla="*/ 1 w 85"/>
                  <a:gd name="T13" fmla="*/ 1 h 29"/>
                  <a:gd name="T14" fmla="*/ 1 w 85"/>
                  <a:gd name="T15" fmla="*/ 1 h 29"/>
                  <a:gd name="T16" fmla="*/ 0 w 85"/>
                  <a:gd name="T17" fmla="*/ 1 h 29"/>
                  <a:gd name="T18" fmla="*/ 1 w 85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29"/>
                  <a:gd name="T32" fmla="*/ 85 w 85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29">
                    <a:moveTo>
                      <a:pt x="10" y="27"/>
                    </a:moveTo>
                    <a:lnTo>
                      <a:pt x="6" y="29"/>
                    </a:lnTo>
                    <a:lnTo>
                      <a:pt x="85" y="15"/>
                    </a:lnTo>
                    <a:lnTo>
                      <a:pt x="83" y="0"/>
                    </a:lnTo>
                    <a:lnTo>
                      <a:pt x="4" y="13"/>
                    </a:lnTo>
                    <a:lnTo>
                      <a:pt x="0" y="15"/>
                    </a:lnTo>
                    <a:lnTo>
                      <a:pt x="4" y="13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10" y="2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2" name="Freeform 565"/>
              <p:cNvSpPr>
                <a:spLocks/>
              </p:cNvSpPr>
              <p:nvPr/>
            </p:nvSpPr>
            <p:spPr bwMode="auto">
              <a:xfrm>
                <a:off x="1229" y="2640"/>
                <a:ext cx="18" cy="15"/>
              </a:xfrm>
              <a:custGeom>
                <a:avLst/>
                <a:gdLst>
                  <a:gd name="T0" fmla="*/ 1 w 25"/>
                  <a:gd name="T1" fmla="*/ 1 h 25"/>
                  <a:gd name="T2" fmla="*/ 1 w 25"/>
                  <a:gd name="T3" fmla="*/ 1 h 25"/>
                  <a:gd name="T4" fmla="*/ 1 w 25"/>
                  <a:gd name="T5" fmla="*/ 1 h 25"/>
                  <a:gd name="T6" fmla="*/ 1 w 25"/>
                  <a:gd name="T7" fmla="*/ 0 h 25"/>
                  <a:gd name="T8" fmla="*/ 0 w 25"/>
                  <a:gd name="T9" fmla="*/ 1 h 25"/>
                  <a:gd name="T10" fmla="*/ 1 w 25"/>
                  <a:gd name="T11" fmla="*/ 1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25"/>
                  <a:gd name="T20" fmla="*/ 25 w 25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25">
                    <a:moveTo>
                      <a:pt x="6" y="17"/>
                    </a:moveTo>
                    <a:lnTo>
                      <a:pt x="12" y="25"/>
                    </a:lnTo>
                    <a:lnTo>
                      <a:pt x="25" y="12"/>
                    </a:lnTo>
                    <a:lnTo>
                      <a:pt x="15" y="0"/>
                    </a:lnTo>
                    <a:lnTo>
                      <a:pt x="0" y="12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3" name="Freeform 566"/>
              <p:cNvSpPr>
                <a:spLocks/>
              </p:cNvSpPr>
              <p:nvPr/>
            </p:nvSpPr>
            <p:spPr bwMode="auto">
              <a:xfrm>
                <a:off x="1369" y="2850"/>
                <a:ext cx="14" cy="19"/>
              </a:xfrm>
              <a:custGeom>
                <a:avLst/>
                <a:gdLst>
                  <a:gd name="T0" fmla="*/ 0 w 23"/>
                  <a:gd name="T1" fmla="*/ 1 h 29"/>
                  <a:gd name="T2" fmla="*/ 1 w 23"/>
                  <a:gd name="T3" fmla="*/ 1 h 29"/>
                  <a:gd name="T4" fmla="*/ 1 w 23"/>
                  <a:gd name="T5" fmla="*/ 1 h 29"/>
                  <a:gd name="T6" fmla="*/ 1 w 23"/>
                  <a:gd name="T7" fmla="*/ 0 h 29"/>
                  <a:gd name="T8" fmla="*/ 0 w 23"/>
                  <a:gd name="T9" fmla="*/ 1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9"/>
                  <a:gd name="T17" fmla="*/ 23 w 23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9">
                    <a:moveTo>
                      <a:pt x="0" y="6"/>
                    </a:moveTo>
                    <a:lnTo>
                      <a:pt x="10" y="29"/>
                    </a:lnTo>
                    <a:lnTo>
                      <a:pt x="23" y="23"/>
                    </a:lnTo>
                    <a:lnTo>
                      <a:pt x="15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4" name="Freeform 567"/>
              <p:cNvSpPr>
                <a:spLocks/>
              </p:cNvSpPr>
              <p:nvPr/>
            </p:nvSpPr>
            <p:spPr bwMode="auto">
              <a:xfrm>
                <a:off x="1356" y="2817"/>
                <a:ext cx="22" cy="37"/>
              </a:xfrm>
              <a:custGeom>
                <a:avLst/>
                <a:gdLst>
                  <a:gd name="T0" fmla="*/ 0 w 36"/>
                  <a:gd name="T1" fmla="*/ 1 h 60"/>
                  <a:gd name="T2" fmla="*/ 1 w 36"/>
                  <a:gd name="T3" fmla="*/ 1 h 60"/>
                  <a:gd name="T4" fmla="*/ 1 w 36"/>
                  <a:gd name="T5" fmla="*/ 1 h 60"/>
                  <a:gd name="T6" fmla="*/ 1 w 36"/>
                  <a:gd name="T7" fmla="*/ 0 h 60"/>
                  <a:gd name="T8" fmla="*/ 0 w 36"/>
                  <a:gd name="T9" fmla="*/ 1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60"/>
                  <a:gd name="T17" fmla="*/ 36 w 3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60">
                    <a:moveTo>
                      <a:pt x="0" y="4"/>
                    </a:moveTo>
                    <a:lnTo>
                      <a:pt x="21" y="60"/>
                    </a:lnTo>
                    <a:lnTo>
                      <a:pt x="36" y="54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5" name="Freeform 568"/>
              <p:cNvSpPr>
                <a:spLocks/>
              </p:cNvSpPr>
              <p:nvPr/>
            </p:nvSpPr>
            <p:spPr bwMode="auto">
              <a:xfrm>
                <a:off x="1352" y="2805"/>
                <a:ext cx="13" cy="15"/>
              </a:xfrm>
              <a:custGeom>
                <a:avLst/>
                <a:gdLst>
                  <a:gd name="T0" fmla="*/ 1 w 19"/>
                  <a:gd name="T1" fmla="*/ 0 h 25"/>
                  <a:gd name="T2" fmla="*/ 0 w 19"/>
                  <a:gd name="T3" fmla="*/ 1 h 25"/>
                  <a:gd name="T4" fmla="*/ 1 w 19"/>
                  <a:gd name="T5" fmla="*/ 1 h 25"/>
                  <a:gd name="T6" fmla="*/ 1 w 19"/>
                  <a:gd name="T7" fmla="*/ 1 h 25"/>
                  <a:gd name="T8" fmla="*/ 1 w 19"/>
                  <a:gd name="T9" fmla="*/ 1 h 25"/>
                  <a:gd name="T10" fmla="*/ 1 w 19"/>
                  <a:gd name="T11" fmla="*/ 1 h 25"/>
                  <a:gd name="T12" fmla="*/ 1 w 19"/>
                  <a:gd name="T13" fmla="*/ 0 h 25"/>
                  <a:gd name="T14" fmla="*/ 0 w 19"/>
                  <a:gd name="T15" fmla="*/ 1 h 25"/>
                  <a:gd name="T16" fmla="*/ 0 w 19"/>
                  <a:gd name="T17" fmla="*/ 1 h 25"/>
                  <a:gd name="T18" fmla="*/ 1 w 19"/>
                  <a:gd name="T19" fmla="*/ 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25"/>
                  <a:gd name="T32" fmla="*/ 19 w 19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25">
                    <a:moveTo>
                      <a:pt x="4" y="0"/>
                    </a:moveTo>
                    <a:lnTo>
                      <a:pt x="0" y="6"/>
                    </a:lnTo>
                    <a:lnTo>
                      <a:pt x="4" y="25"/>
                    </a:lnTo>
                    <a:lnTo>
                      <a:pt x="19" y="21"/>
                    </a:lnTo>
                    <a:lnTo>
                      <a:pt x="17" y="4"/>
                    </a:lnTo>
                    <a:lnTo>
                      <a:pt x="15" y="11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6" name="Freeform 569"/>
              <p:cNvSpPr>
                <a:spLocks/>
              </p:cNvSpPr>
              <p:nvPr/>
            </p:nvSpPr>
            <p:spPr bwMode="auto">
              <a:xfrm>
                <a:off x="1356" y="2743"/>
                <a:ext cx="76" cy="69"/>
              </a:xfrm>
              <a:custGeom>
                <a:avLst/>
                <a:gdLst>
                  <a:gd name="T0" fmla="*/ 1 w 119"/>
                  <a:gd name="T1" fmla="*/ 1 h 111"/>
                  <a:gd name="T2" fmla="*/ 1 w 119"/>
                  <a:gd name="T3" fmla="*/ 0 h 111"/>
                  <a:gd name="T4" fmla="*/ 0 w 119"/>
                  <a:gd name="T5" fmla="*/ 1 h 111"/>
                  <a:gd name="T6" fmla="*/ 1 w 119"/>
                  <a:gd name="T7" fmla="*/ 1 h 111"/>
                  <a:gd name="T8" fmla="*/ 1 w 119"/>
                  <a:gd name="T9" fmla="*/ 1 h 111"/>
                  <a:gd name="T10" fmla="*/ 1 w 119"/>
                  <a:gd name="T11" fmla="*/ 0 h 111"/>
                  <a:gd name="T12" fmla="*/ 1 w 119"/>
                  <a:gd name="T13" fmla="*/ 1 h 111"/>
                  <a:gd name="T14" fmla="*/ 1 w 119"/>
                  <a:gd name="T15" fmla="*/ 1 h 111"/>
                  <a:gd name="T16" fmla="*/ 1 w 119"/>
                  <a:gd name="T17" fmla="*/ 0 h 111"/>
                  <a:gd name="T18" fmla="*/ 1 w 119"/>
                  <a:gd name="T19" fmla="*/ 1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9"/>
                  <a:gd name="T31" fmla="*/ 0 h 111"/>
                  <a:gd name="T32" fmla="*/ 119 w 119"/>
                  <a:gd name="T33" fmla="*/ 111 h 1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9" h="111">
                    <a:moveTo>
                      <a:pt x="102" y="12"/>
                    </a:moveTo>
                    <a:lnTo>
                      <a:pt x="100" y="0"/>
                    </a:lnTo>
                    <a:lnTo>
                      <a:pt x="0" y="100"/>
                    </a:lnTo>
                    <a:lnTo>
                      <a:pt x="11" y="111"/>
                    </a:lnTo>
                    <a:lnTo>
                      <a:pt x="111" y="12"/>
                    </a:lnTo>
                    <a:lnTo>
                      <a:pt x="111" y="0"/>
                    </a:lnTo>
                    <a:lnTo>
                      <a:pt x="111" y="12"/>
                    </a:lnTo>
                    <a:lnTo>
                      <a:pt x="119" y="6"/>
                    </a:lnTo>
                    <a:lnTo>
                      <a:pt x="111" y="0"/>
                    </a:lnTo>
                    <a:lnTo>
                      <a:pt x="102" y="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7" name="Freeform 570"/>
              <p:cNvSpPr>
                <a:spLocks/>
              </p:cNvSpPr>
              <p:nvPr/>
            </p:nvSpPr>
            <p:spPr bwMode="auto">
              <a:xfrm>
                <a:off x="1400" y="2723"/>
                <a:ext cx="27" cy="29"/>
              </a:xfrm>
              <a:custGeom>
                <a:avLst/>
                <a:gdLst>
                  <a:gd name="T0" fmla="*/ 1 w 42"/>
                  <a:gd name="T1" fmla="*/ 1 h 43"/>
                  <a:gd name="T2" fmla="*/ 0 w 42"/>
                  <a:gd name="T3" fmla="*/ 1 h 43"/>
                  <a:gd name="T4" fmla="*/ 1 w 42"/>
                  <a:gd name="T5" fmla="*/ 1 h 43"/>
                  <a:gd name="T6" fmla="*/ 1 w 42"/>
                  <a:gd name="T7" fmla="*/ 1 h 43"/>
                  <a:gd name="T8" fmla="*/ 1 w 42"/>
                  <a:gd name="T9" fmla="*/ 1 h 43"/>
                  <a:gd name="T10" fmla="*/ 1 w 42"/>
                  <a:gd name="T11" fmla="*/ 0 h 43"/>
                  <a:gd name="T12" fmla="*/ 1 w 42"/>
                  <a:gd name="T13" fmla="*/ 1 h 43"/>
                  <a:gd name="T14" fmla="*/ 1 w 42"/>
                  <a:gd name="T15" fmla="*/ 0 h 43"/>
                  <a:gd name="T16" fmla="*/ 1 w 42"/>
                  <a:gd name="T17" fmla="*/ 1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"/>
                  <a:gd name="T28" fmla="*/ 0 h 43"/>
                  <a:gd name="T29" fmla="*/ 42 w 42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" h="43">
                    <a:moveTo>
                      <a:pt x="2" y="16"/>
                    </a:moveTo>
                    <a:lnTo>
                      <a:pt x="0" y="14"/>
                    </a:lnTo>
                    <a:lnTo>
                      <a:pt x="33" y="43"/>
                    </a:lnTo>
                    <a:lnTo>
                      <a:pt x="42" y="31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8" name="Freeform 571"/>
              <p:cNvSpPr>
                <a:spLocks/>
              </p:cNvSpPr>
              <p:nvPr/>
            </p:nvSpPr>
            <p:spPr bwMode="auto">
              <a:xfrm>
                <a:off x="1381" y="2715"/>
                <a:ext cx="25" cy="19"/>
              </a:xfrm>
              <a:custGeom>
                <a:avLst/>
                <a:gdLst>
                  <a:gd name="T0" fmla="*/ 0 w 39"/>
                  <a:gd name="T1" fmla="*/ 1 h 29"/>
                  <a:gd name="T2" fmla="*/ 1 w 39"/>
                  <a:gd name="T3" fmla="*/ 1 h 29"/>
                  <a:gd name="T4" fmla="*/ 1 w 39"/>
                  <a:gd name="T5" fmla="*/ 1 h 29"/>
                  <a:gd name="T6" fmla="*/ 1 w 39"/>
                  <a:gd name="T7" fmla="*/ 1 h 29"/>
                  <a:gd name="T8" fmla="*/ 1 w 39"/>
                  <a:gd name="T9" fmla="*/ 0 h 29"/>
                  <a:gd name="T10" fmla="*/ 1 w 39"/>
                  <a:gd name="T11" fmla="*/ 1 h 29"/>
                  <a:gd name="T12" fmla="*/ 0 w 39"/>
                  <a:gd name="T13" fmla="*/ 1 h 29"/>
                  <a:gd name="T14" fmla="*/ 0 w 39"/>
                  <a:gd name="T15" fmla="*/ 1 h 29"/>
                  <a:gd name="T16" fmla="*/ 1 w 39"/>
                  <a:gd name="T17" fmla="*/ 1 h 29"/>
                  <a:gd name="T18" fmla="*/ 0 w 39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29"/>
                  <a:gd name="T32" fmla="*/ 39 w 39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29">
                    <a:moveTo>
                      <a:pt x="0" y="10"/>
                    </a:moveTo>
                    <a:lnTo>
                      <a:pt x="2" y="13"/>
                    </a:lnTo>
                    <a:lnTo>
                      <a:pt x="31" y="29"/>
                    </a:lnTo>
                    <a:lnTo>
                      <a:pt x="39" y="13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9" name="Freeform 572"/>
              <p:cNvSpPr>
                <a:spLocks/>
              </p:cNvSpPr>
              <p:nvPr/>
            </p:nvSpPr>
            <p:spPr bwMode="auto">
              <a:xfrm>
                <a:off x="1361" y="2679"/>
                <a:ext cx="29" cy="44"/>
              </a:xfrm>
              <a:custGeom>
                <a:avLst/>
                <a:gdLst>
                  <a:gd name="T0" fmla="*/ 0 w 45"/>
                  <a:gd name="T1" fmla="*/ 1 h 69"/>
                  <a:gd name="T2" fmla="*/ 1 w 45"/>
                  <a:gd name="T3" fmla="*/ 1 h 69"/>
                  <a:gd name="T4" fmla="*/ 1 w 45"/>
                  <a:gd name="T5" fmla="*/ 1 h 69"/>
                  <a:gd name="T6" fmla="*/ 1 w 45"/>
                  <a:gd name="T7" fmla="*/ 0 h 69"/>
                  <a:gd name="T8" fmla="*/ 1 w 45"/>
                  <a:gd name="T9" fmla="*/ 1 h 69"/>
                  <a:gd name="T10" fmla="*/ 0 w 45"/>
                  <a:gd name="T11" fmla="*/ 1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69"/>
                  <a:gd name="T20" fmla="*/ 45 w 45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69">
                    <a:moveTo>
                      <a:pt x="0" y="7"/>
                    </a:moveTo>
                    <a:lnTo>
                      <a:pt x="31" y="69"/>
                    </a:lnTo>
                    <a:lnTo>
                      <a:pt x="45" y="61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0" name="Freeform 573"/>
              <p:cNvSpPr>
                <a:spLocks/>
              </p:cNvSpPr>
              <p:nvPr/>
            </p:nvSpPr>
            <p:spPr bwMode="auto">
              <a:xfrm>
                <a:off x="1352" y="2652"/>
                <a:ext cx="20" cy="32"/>
              </a:xfrm>
              <a:custGeom>
                <a:avLst/>
                <a:gdLst>
                  <a:gd name="T0" fmla="*/ 0 w 31"/>
                  <a:gd name="T1" fmla="*/ 1 h 52"/>
                  <a:gd name="T2" fmla="*/ 0 w 31"/>
                  <a:gd name="T3" fmla="*/ 1 h 52"/>
                  <a:gd name="T4" fmla="*/ 1 w 31"/>
                  <a:gd name="T5" fmla="*/ 1 h 52"/>
                  <a:gd name="T6" fmla="*/ 1 w 31"/>
                  <a:gd name="T7" fmla="*/ 1 h 52"/>
                  <a:gd name="T8" fmla="*/ 1 w 31"/>
                  <a:gd name="T9" fmla="*/ 1 h 52"/>
                  <a:gd name="T10" fmla="*/ 1 w 31"/>
                  <a:gd name="T11" fmla="*/ 0 h 52"/>
                  <a:gd name="T12" fmla="*/ 1 w 31"/>
                  <a:gd name="T13" fmla="*/ 1 h 52"/>
                  <a:gd name="T14" fmla="*/ 1 w 31"/>
                  <a:gd name="T15" fmla="*/ 0 h 52"/>
                  <a:gd name="T16" fmla="*/ 1 w 31"/>
                  <a:gd name="T17" fmla="*/ 0 h 52"/>
                  <a:gd name="T18" fmla="*/ 0 w 31"/>
                  <a:gd name="T19" fmla="*/ 1 h 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52"/>
                  <a:gd name="T32" fmla="*/ 31 w 31"/>
                  <a:gd name="T33" fmla="*/ 52 h 5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52">
                    <a:moveTo>
                      <a:pt x="0" y="10"/>
                    </a:moveTo>
                    <a:lnTo>
                      <a:pt x="0" y="8"/>
                    </a:lnTo>
                    <a:lnTo>
                      <a:pt x="15" y="52"/>
                    </a:lnTo>
                    <a:lnTo>
                      <a:pt x="31" y="46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1" name="Freeform 574"/>
              <p:cNvSpPr>
                <a:spLocks/>
              </p:cNvSpPr>
              <p:nvPr/>
            </p:nvSpPr>
            <p:spPr bwMode="auto">
              <a:xfrm>
                <a:off x="1341" y="2640"/>
                <a:ext cx="17" cy="18"/>
              </a:xfrm>
              <a:custGeom>
                <a:avLst/>
                <a:gdLst>
                  <a:gd name="T0" fmla="*/ 1 w 27"/>
                  <a:gd name="T1" fmla="*/ 1 h 27"/>
                  <a:gd name="T2" fmla="*/ 0 w 27"/>
                  <a:gd name="T3" fmla="*/ 1 h 27"/>
                  <a:gd name="T4" fmla="*/ 1 w 27"/>
                  <a:gd name="T5" fmla="*/ 1 h 27"/>
                  <a:gd name="T6" fmla="*/ 1 w 27"/>
                  <a:gd name="T7" fmla="*/ 1 h 27"/>
                  <a:gd name="T8" fmla="*/ 1 w 27"/>
                  <a:gd name="T9" fmla="*/ 0 h 27"/>
                  <a:gd name="T10" fmla="*/ 1 w 27"/>
                  <a:gd name="T11" fmla="*/ 1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7"/>
                  <a:gd name="T20" fmla="*/ 27 w 27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7">
                    <a:moveTo>
                      <a:pt x="6" y="6"/>
                    </a:moveTo>
                    <a:lnTo>
                      <a:pt x="0" y="12"/>
                    </a:lnTo>
                    <a:lnTo>
                      <a:pt x="15" y="27"/>
                    </a:lnTo>
                    <a:lnTo>
                      <a:pt x="27" y="17"/>
                    </a:lnTo>
                    <a:lnTo>
                      <a:pt x="11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2" name="Freeform 575"/>
              <p:cNvSpPr>
                <a:spLocks/>
              </p:cNvSpPr>
              <p:nvPr/>
            </p:nvSpPr>
            <p:spPr bwMode="auto">
              <a:xfrm>
                <a:off x="1204" y="3289"/>
                <a:ext cx="18" cy="18"/>
              </a:xfrm>
              <a:custGeom>
                <a:avLst/>
                <a:gdLst>
                  <a:gd name="T0" fmla="*/ 1 w 27"/>
                  <a:gd name="T1" fmla="*/ 0 h 27"/>
                  <a:gd name="T2" fmla="*/ 1 w 27"/>
                  <a:gd name="T3" fmla="*/ 1 h 27"/>
                  <a:gd name="T4" fmla="*/ 1 w 27"/>
                  <a:gd name="T5" fmla="*/ 1 h 27"/>
                  <a:gd name="T6" fmla="*/ 1 w 27"/>
                  <a:gd name="T7" fmla="*/ 1 h 27"/>
                  <a:gd name="T8" fmla="*/ 1 w 27"/>
                  <a:gd name="T9" fmla="*/ 0 h 27"/>
                  <a:gd name="T10" fmla="*/ 1 w 27"/>
                  <a:gd name="T11" fmla="*/ 1 h 27"/>
                  <a:gd name="T12" fmla="*/ 1 w 27"/>
                  <a:gd name="T13" fmla="*/ 0 h 27"/>
                  <a:gd name="T14" fmla="*/ 0 w 27"/>
                  <a:gd name="T15" fmla="*/ 1 h 27"/>
                  <a:gd name="T16" fmla="*/ 1 w 27"/>
                  <a:gd name="T17" fmla="*/ 1 h 27"/>
                  <a:gd name="T18" fmla="*/ 1 w 27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7"/>
                  <a:gd name="T32" fmla="*/ 27 w 27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7">
                    <a:moveTo>
                      <a:pt x="2" y="0"/>
                    </a:moveTo>
                    <a:lnTo>
                      <a:pt x="2" y="8"/>
                    </a:lnTo>
                    <a:lnTo>
                      <a:pt x="13" y="27"/>
                    </a:lnTo>
                    <a:lnTo>
                      <a:pt x="27" y="19"/>
                    </a:lnTo>
                    <a:lnTo>
                      <a:pt x="17" y="0"/>
                    </a:lnTo>
                    <a:lnTo>
                      <a:pt x="17" y="6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3" name="Freeform 576"/>
              <p:cNvSpPr>
                <a:spLocks/>
              </p:cNvSpPr>
              <p:nvPr/>
            </p:nvSpPr>
            <p:spPr bwMode="auto">
              <a:xfrm>
                <a:off x="1205" y="3279"/>
                <a:ext cx="13" cy="14"/>
              </a:xfrm>
              <a:custGeom>
                <a:avLst/>
                <a:gdLst>
                  <a:gd name="T0" fmla="*/ 1 w 21"/>
                  <a:gd name="T1" fmla="*/ 0 h 23"/>
                  <a:gd name="T2" fmla="*/ 1 w 21"/>
                  <a:gd name="T3" fmla="*/ 1 h 23"/>
                  <a:gd name="T4" fmla="*/ 0 w 21"/>
                  <a:gd name="T5" fmla="*/ 1 h 23"/>
                  <a:gd name="T6" fmla="*/ 1 w 21"/>
                  <a:gd name="T7" fmla="*/ 1 h 23"/>
                  <a:gd name="T8" fmla="*/ 1 w 21"/>
                  <a:gd name="T9" fmla="*/ 1 h 23"/>
                  <a:gd name="T10" fmla="*/ 1 w 21"/>
                  <a:gd name="T11" fmla="*/ 1 h 23"/>
                  <a:gd name="T12" fmla="*/ 1 w 21"/>
                  <a:gd name="T13" fmla="*/ 0 h 23"/>
                  <a:gd name="T14" fmla="*/ 1 w 21"/>
                  <a:gd name="T15" fmla="*/ 1 h 23"/>
                  <a:gd name="T16" fmla="*/ 1 w 21"/>
                  <a:gd name="T17" fmla="*/ 1 h 23"/>
                  <a:gd name="T18" fmla="*/ 1 w 21"/>
                  <a:gd name="T19" fmla="*/ 0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3"/>
                  <a:gd name="T32" fmla="*/ 21 w 21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3">
                    <a:moveTo>
                      <a:pt x="7" y="0"/>
                    </a:moveTo>
                    <a:lnTo>
                      <a:pt x="5" y="3"/>
                    </a:lnTo>
                    <a:lnTo>
                      <a:pt x="0" y="17"/>
                    </a:lnTo>
                    <a:lnTo>
                      <a:pt x="15" y="23"/>
                    </a:lnTo>
                    <a:lnTo>
                      <a:pt x="21" y="9"/>
                    </a:lnTo>
                    <a:lnTo>
                      <a:pt x="17" y="13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4" name="Freeform 577"/>
              <p:cNvSpPr>
                <a:spLocks/>
              </p:cNvSpPr>
              <p:nvPr/>
            </p:nvSpPr>
            <p:spPr bwMode="auto">
              <a:xfrm>
                <a:off x="1210" y="3269"/>
                <a:ext cx="19" cy="18"/>
              </a:xfrm>
              <a:custGeom>
                <a:avLst/>
                <a:gdLst>
                  <a:gd name="T0" fmla="*/ 1 w 31"/>
                  <a:gd name="T1" fmla="*/ 0 h 29"/>
                  <a:gd name="T2" fmla="*/ 1 w 31"/>
                  <a:gd name="T3" fmla="*/ 1 h 29"/>
                  <a:gd name="T4" fmla="*/ 0 w 31"/>
                  <a:gd name="T5" fmla="*/ 1 h 29"/>
                  <a:gd name="T6" fmla="*/ 1 w 31"/>
                  <a:gd name="T7" fmla="*/ 1 h 29"/>
                  <a:gd name="T8" fmla="*/ 1 w 31"/>
                  <a:gd name="T9" fmla="*/ 1 h 29"/>
                  <a:gd name="T10" fmla="*/ 1 w 31"/>
                  <a:gd name="T11" fmla="*/ 1 h 29"/>
                  <a:gd name="T12" fmla="*/ 1 w 31"/>
                  <a:gd name="T13" fmla="*/ 0 h 29"/>
                  <a:gd name="T14" fmla="*/ 1 w 31"/>
                  <a:gd name="T15" fmla="*/ 0 h 29"/>
                  <a:gd name="T16" fmla="*/ 1 w 31"/>
                  <a:gd name="T17" fmla="*/ 1 h 29"/>
                  <a:gd name="T18" fmla="*/ 1 w 31"/>
                  <a:gd name="T19" fmla="*/ 0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29"/>
                  <a:gd name="T32" fmla="*/ 31 w 31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29">
                    <a:moveTo>
                      <a:pt x="23" y="0"/>
                    </a:moveTo>
                    <a:lnTo>
                      <a:pt x="21" y="2"/>
                    </a:lnTo>
                    <a:lnTo>
                      <a:pt x="0" y="16"/>
                    </a:lnTo>
                    <a:lnTo>
                      <a:pt x="10" y="29"/>
                    </a:lnTo>
                    <a:lnTo>
                      <a:pt x="31" y="14"/>
                    </a:lnTo>
                    <a:lnTo>
                      <a:pt x="29" y="16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5" name="Freeform 578"/>
              <p:cNvSpPr>
                <a:spLocks/>
              </p:cNvSpPr>
              <p:nvPr/>
            </p:nvSpPr>
            <p:spPr bwMode="auto">
              <a:xfrm>
                <a:off x="1225" y="3229"/>
                <a:ext cx="106" cy="50"/>
              </a:xfrm>
              <a:custGeom>
                <a:avLst/>
                <a:gdLst>
                  <a:gd name="T0" fmla="*/ 1 w 164"/>
                  <a:gd name="T1" fmla="*/ 1 h 81"/>
                  <a:gd name="T2" fmla="*/ 1 w 164"/>
                  <a:gd name="T3" fmla="*/ 0 h 81"/>
                  <a:gd name="T4" fmla="*/ 0 w 164"/>
                  <a:gd name="T5" fmla="*/ 1 h 81"/>
                  <a:gd name="T6" fmla="*/ 1 w 164"/>
                  <a:gd name="T7" fmla="*/ 1 h 81"/>
                  <a:gd name="T8" fmla="*/ 1 w 164"/>
                  <a:gd name="T9" fmla="*/ 1 h 81"/>
                  <a:gd name="T10" fmla="*/ 1 w 164"/>
                  <a:gd name="T11" fmla="*/ 1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4"/>
                  <a:gd name="T19" fmla="*/ 0 h 81"/>
                  <a:gd name="T20" fmla="*/ 164 w 164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4" h="81">
                    <a:moveTo>
                      <a:pt x="162" y="8"/>
                    </a:moveTo>
                    <a:lnTo>
                      <a:pt x="158" y="0"/>
                    </a:lnTo>
                    <a:lnTo>
                      <a:pt x="0" y="65"/>
                    </a:lnTo>
                    <a:lnTo>
                      <a:pt x="6" y="81"/>
                    </a:lnTo>
                    <a:lnTo>
                      <a:pt x="164" y="15"/>
                    </a:lnTo>
                    <a:lnTo>
                      <a:pt x="162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6" name="Freeform 579"/>
              <p:cNvSpPr>
                <a:spLocks/>
              </p:cNvSpPr>
              <p:nvPr/>
            </p:nvSpPr>
            <p:spPr bwMode="auto">
              <a:xfrm>
                <a:off x="996" y="3074"/>
                <a:ext cx="12" cy="16"/>
              </a:xfrm>
              <a:custGeom>
                <a:avLst/>
                <a:gdLst>
                  <a:gd name="T0" fmla="*/ 1 w 18"/>
                  <a:gd name="T1" fmla="*/ 1 h 25"/>
                  <a:gd name="T2" fmla="*/ 0 w 18"/>
                  <a:gd name="T3" fmla="*/ 1 h 25"/>
                  <a:gd name="T4" fmla="*/ 1 w 18"/>
                  <a:gd name="T5" fmla="*/ 1 h 25"/>
                  <a:gd name="T6" fmla="*/ 1 w 18"/>
                  <a:gd name="T7" fmla="*/ 1 h 25"/>
                  <a:gd name="T8" fmla="*/ 1 w 18"/>
                  <a:gd name="T9" fmla="*/ 1 h 25"/>
                  <a:gd name="T10" fmla="*/ 1 w 18"/>
                  <a:gd name="T11" fmla="*/ 0 h 25"/>
                  <a:gd name="T12" fmla="*/ 1 w 18"/>
                  <a:gd name="T13" fmla="*/ 1 h 25"/>
                  <a:gd name="T14" fmla="*/ 1 w 18"/>
                  <a:gd name="T15" fmla="*/ 1 h 25"/>
                  <a:gd name="T16" fmla="*/ 1 w 18"/>
                  <a:gd name="T17" fmla="*/ 0 h 25"/>
                  <a:gd name="T18" fmla="*/ 1 w 18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25"/>
                  <a:gd name="T32" fmla="*/ 18 w 18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25">
                    <a:moveTo>
                      <a:pt x="4" y="14"/>
                    </a:moveTo>
                    <a:lnTo>
                      <a:pt x="0" y="8"/>
                    </a:lnTo>
                    <a:lnTo>
                      <a:pt x="2" y="25"/>
                    </a:lnTo>
                    <a:lnTo>
                      <a:pt x="18" y="25"/>
                    </a:lnTo>
                    <a:lnTo>
                      <a:pt x="18" y="8"/>
                    </a:lnTo>
                    <a:lnTo>
                      <a:pt x="14" y="0"/>
                    </a:lnTo>
                    <a:lnTo>
                      <a:pt x="18" y="8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7" name="Freeform 580"/>
              <p:cNvSpPr>
                <a:spLocks/>
              </p:cNvSpPr>
              <p:nvPr/>
            </p:nvSpPr>
            <p:spPr bwMode="auto">
              <a:xfrm>
                <a:off x="929" y="3032"/>
                <a:ext cx="76" cy="51"/>
              </a:xfrm>
              <a:custGeom>
                <a:avLst/>
                <a:gdLst>
                  <a:gd name="T0" fmla="*/ 1 w 117"/>
                  <a:gd name="T1" fmla="*/ 1 h 83"/>
                  <a:gd name="T2" fmla="*/ 0 w 117"/>
                  <a:gd name="T3" fmla="*/ 1 h 83"/>
                  <a:gd name="T4" fmla="*/ 1 w 117"/>
                  <a:gd name="T5" fmla="*/ 1 h 83"/>
                  <a:gd name="T6" fmla="*/ 1 w 117"/>
                  <a:gd name="T7" fmla="*/ 1 h 83"/>
                  <a:gd name="T8" fmla="*/ 1 w 117"/>
                  <a:gd name="T9" fmla="*/ 0 h 83"/>
                  <a:gd name="T10" fmla="*/ 1 w 117"/>
                  <a:gd name="T11" fmla="*/ 1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83"/>
                  <a:gd name="T20" fmla="*/ 117 w 117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83">
                    <a:moveTo>
                      <a:pt x="3" y="8"/>
                    </a:moveTo>
                    <a:lnTo>
                      <a:pt x="0" y="14"/>
                    </a:lnTo>
                    <a:lnTo>
                      <a:pt x="107" y="83"/>
                    </a:lnTo>
                    <a:lnTo>
                      <a:pt x="117" y="69"/>
                    </a:lnTo>
                    <a:lnTo>
                      <a:pt x="7" y="0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8" name="Freeform 581"/>
              <p:cNvSpPr>
                <a:spLocks/>
              </p:cNvSpPr>
              <p:nvPr/>
            </p:nvSpPr>
            <p:spPr bwMode="auto">
              <a:xfrm>
                <a:off x="935" y="3130"/>
                <a:ext cx="63" cy="37"/>
              </a:xfrm>
              <a:custGeom>
                <a:avLst/>
                <a:gdLst>
                  <a:gd name="T0" fmla="*/ 1 w 100"/>
                  <a:gd name="T1" fmla="*/ 1 h 63"/>
                  <a:gd name="T2" fmla="*/ 1 w 100"/>
                  <a:gd name="T3" fmla="*/ 0 h 63"/>
                  <a:gd name="T4" fmla="*/ 0 w 100"/>
                  <a:gd name="T5" fmla="*/ 1 h 63"/>
                  <a:gd name="T6" fmla="*/ 1 w 100"/>
                  <a:gd name="T7" fmla="*/ 1 h 63"/>
                  <a:gd name="T8" fmla="*/ 1 w 100"/>
                  <a:gd name="T9" fmla="*/ 1 h 63"/>
                  <a:gd name="T10" fmla="*/ 1 w 100"/>
                  <a:gd name="T11" fmla="*/ 1 h 63"/>
                  <a:gd name="T12" fmla="*/ 1 w 100"/>
                  <a:gd name="T13" fmla="*/ 1 h 63"/>
                  <a:gd name="T14" fmla="*/ 1 w 100"/>
                  <a:gd name="T15" fmla="*/ 1 h 63"/>
                  <a:gd name="T16" fmla="*/ 1 w 100"/>
                  <a:gd name="T17" fmla="*/ 1 h 63"/>
                  <a:gd name="T18" fmla="*/ 1 w 100"/>
                  <a:gd name="T19" fmla="*/ 1 h 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0"/>
                  <a:gd name="T31" fmla="*/ 0 h 63"/>
                  <a:gd name="T32" fmla="*/ 100 w 100"/>
                  <a:gd name="T33" fmla="*/ 63 h 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0" h="63">
                    <a:moveTo>
                      <a:pt x="85" y="6"/>
                    </a:moveTo>
                    <a:lnTo>
                      <a:pt x="89" y="0"/>
                    </a:lnTo>
                    <a:lnTo>
                      <a:pt x="0" y="50"/>
                    </a:lnTo>
                    <a:lnTo>
                      <a:pt x="8" y="63"/>
                    </a:lnTo>
                    <a:lnTo>
                      <a:pt x="96" y="13"/>
                    </a:lnTo>
                    <a:lnTo>
                      <a:pt x="100" y="9"/>
                    </a:lnTo>
                    <a:lnTo>
                      <a:pt x="96" y="13"/>
                    </a:lnTo>
                    <a:lnTo>
                      <a:pt x="98" y="11"/>
                    </a:lnTo>
                    <a:lnTo>
                      <a:pt x="100" y="9"/>
                    </a:lnTo>
                    <a:lnTo>
                      <a:pt x="85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9" name="Freeform 582"/>
              <p:cNvSpPr>
                <a:spLocks/>
              </p:cNvSpPr>
              <p:nvPr/>
            </p:nvSpPr>
            <p:spPr bwMode="auto">
              <a:xfrm>
                <a:off x="988" y="3084"/>
                <a:ext cx="20" cy="51"/>
              </a:xfrm>
              <a:custGeom>
                <a:avLst/>
                <a:gdLst>
                  <a:gd name="T0" fmla="*/ 1 w 31"/>
                  <a:gd name="T1" fmla="*/ 1 h 82"/>
                  <a:gd name="T2" fmla="*/ 1 w 31"/>
                  <a:gd name="T3" fmla="*/ 1 h 82"/>
                  <a:gd name="T4" fmla="*/ 0 w 31"/>
                  <a:gd name="T5" fmla="*/ 1 h 82"/>
                  <a:gd name="T6" fmla="*/ 1 w 31"/>
                  <a:gd name="T7" fmla="*/ 1 h 82"/>
                  <a:gd name="T8" fmla="*/ 1 w 31"/>
                  <a:gd name="T9" fmla="*/ 1 h 82"/>
                  <a:gd name="T10" fmla="*/ 1 w 31"/>
                  <a:gd name="T11" fmla="*/ 1 h 82"/>
                  <a:gd name="T12" fmla="*/ 1 w 31"/>
                  <a:gd name="T13" fmla="*/ 1 h 82"/>
                  <a:gd name="T14" fmla="*/ 1 w 31"/>
                  <a:gd name="T15" fmla="*/ 0 h 82"/>
                  <a:gd name="T16" fmla="*/ 1 w 31"/>
                  <a:gd name="T17" fmla="*/ 1 h 82"/>
                  <a:gd name="T18" fmla="*/ 1 w 31"/>
                  <a:gd name="T19" fmla="*/ 1 h 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82"/>
                  <a:gd name="T32" fmla="*/ 31 w 31"/>
                  <a:gd name="T33" fmla="*/ 82 h 8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82">
                    <a:moveTo>
                      <a:pt x="23" y="2"/>
                    </a:moveTo>
                    <a:lnTo>
                      <a:pt x="15" y="8"/>
                    </a:lnTo>
                    <a:lnTo>
                      <a:pt x="0" y="79"/>
                    </a:lnTo>
                    <a:lnTo>
                      <a:pt x="15" y="82"/>
                    </a:lnTo>
                    <a:lnTo>
                      <a:pt x="31" y="11"/>
                    </a:lnTo>
                    <a:lnTo>
                      <a:pt x="21" y="17"/>
                    </a:lnTo>
                    <a:lnTo>
                      <a:pt x="23" y="2"/>
                    </a:lnTo>
                    <a:lnTo>
                      <a:pt x="15" y="0"/>
                    </a:lnTo>
                    <a:lnTo>
                      <a:pt x="15" y="8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0" name="Freeform 583"/>
              <p:cNvSpPr>
                <a:spLocks/>
              </p:cNvSpPr>
              <p:nvPr/>
            </p:nvSpPr>
            <p:spPr bwMode="auto">
              <a:xfrm>
                <a:off x="1001" y="3084"/>
                <a:ext cx="94" cy="20"/>
              </a:xfrm>
              <a:custGeom>
                <a:avLst/>
                <a:gdLst>
                  <a:gd name="T0" fmla="*/ 1 w 144"/>
                  <a:gd name="T1" fmla="*/ 1 h 29"/>
                  <a:gd name="T2" fmla="*/ 1 w 144"/>
                  <a:gd name="T3" fmla="*/ 1 h 29"/>
                  <a:gd name="T4" fmla="*/ 1 w 144"/>
                  <a:gd name="T5" fmla="*/ 0 h 29"/>
                  <a:gd name="T6" fmla="*/ 0 w 144"/>
                  <a:gd name="T7" fmla="*/ 1 h 29"/>
                  <a:gd name="T8" fmla="*/ 1 w 144"/>
                  <a:gd name="T9" fmla="*/ 1 h 29"/>
                  <a:gd name="T10" fmla="*/ 1 w 144"/>
                  <a:gd name="T11" fmla="*/ 1 h 29"/>
                  <a:gd name="T12" fmla="*/ 1 w 144"/>
                  <a:gd name="T13" fmla="*/ 1 h 29"/>
                  <a:gd name="T14" fmla="*/ 1 w 144"/>
                  <a:gd name="T15" fmla="*/ 1 h 29"/>
                  <a:gd name="T16" fmla="*/ 1 w 144"/>
                  <a:gd name="T17" fmla="*/ 1 h 29"/>
                  <a:gd name="T18" fmla="*/ 1 w 144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4"/>
                  <a:gd name="T31" fmla="*/ 0 h 29"/>
                  <a:gd name="T32" fmla="*/ 144 w 144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4" h="29">
                    <a:moveTo>
                      <a:pt x="144" y="13"/>
                    </a:moveTo>
                    <a:lnTo>
                      <a:pt x="140" y="11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138" y="29"/>
                    </a:lnTo>
                    <a:lnTo>
                      <a:pt x="134" y="27"/>
                    </a:lnTo>
                    <a:lnTo>
                      <a:pt x="144" y="13"/>
                    </a:lnTo>
                    <a:lnTo>
                      <a:pt x="142" y="13"/>
                    </a:lnTo>
                    <a:lnTo>
                      <a:pt x="140" y="11"/>
                    </a:lnTo>
                    <a:lnTo>
                      <a:pt x="144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1" name="Freeform 584"/>
              <p:cNvSpPr>
                <a:spLocks/>
              </p:cNvSpPr>
              <p:nvPr/>
            </p:nvSpPr>
            <p:spPr bwMode="auto">
              <a:xfrm>
                <a:off x="1088" y="3094"/>
                <a:ext cx="130" cy="96"/>
              </a:xfrm>
              <a:custGeom>
                <a:avLst/>
                <a:gdLst>
                  <a:gd name="T0" fmla="*/ 1 w 200"/>
                  <a:gd name="T1" fmla="*/ 1 h 156"/>
                  <a:gd name="T2" fmla="*/ 1 w 200"/>
                  <a:gd name="T3" fmla="*/ 1 h 156"/>
                  <a:gd name="T4" fmla="*/ 1 w 200"/>
                  <a:gd name="T5" fmla="*/ 0 h 156"/>
                  <a:gd name="T6" fmla="*/ 0 w 200"/>
                  <a:gd name="T7" fmla="*/ 1 h 156"/>
                  <a:gd name="T8" fmla="*/ 1 w 200"/>
                  <a:gd name="T9" fmla="*/ 1 h 156"/>
                  <a:gd name="T10" fmla="*/ 1 w 200"/>
                  <a:gd name="T11" fmla="*/ 1 h 156"/>
                  <a:gd name="T12" fmla="*/ 1 w 200"/>
                  <a:gd name="T13" fmla="*/ 1 h 156"/>
                  <a:gd name="T14" fmla="*/ 1 w 200"/>
                  <a:gd name="T15" fmla="*/ 1 h 156"/>
                  <a:gd name="T16" fmla="*/ 1 w 200"/>
                  <a:gd name="T17" fmla="*/ 1 h 156"/>
                  <a:gd name="T18" fmla="*/ 1 w 200"/>
                  <a:gd name="T19" fmla="*/ 1 h 1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0"/>
                  <a:gd name="T31" fmla="*/ 0 h 156"/>
                  <a:gd name="T32" fmla="*/ 200 w 200"/>
                  <a:gd name="T33" fmla="*/ 156 h 1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0" h="156">
                    <a:moveTo>
                      <a:pt x="198" y="140"/>
                    </a:moveTo>
                    <a:lnTo>
                      <a:pt x="200" y="140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190" y="154"/>
                    </a:lnTo>
                    <a:lnTo>
                      <a:pt x="194" y="156"/>
                    </a:lnTo>
                    <a:lnTo>
                      <a:pt x="190" y="154"/>
                    </a:lnTo>
                    <a:lnTo>
                      <a:pt x="192" y="156"/>
                    </a:lnTo>
                    <a:lnTo>
                      <a:pt x="194" y="156"/>
                    </a:lnTo>
                    <a:lnTo>
                      <a:pt x="198" y="1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2" name="Freeform 585"/>
              <p:cNvSpPr>
                <a:spLocks/>
              </p:cNvSpPr>
              <p:nvPr/>
            </p:nvSpPr>
            <p:spPr bwMode="auto">
              <a:xfrm>
                <a:off x="1213" y="3180"/>
                <a:ext cx="72" cy="28"/>
              </a:xfrm>
              <a:custGeom>
                <a:avLst/>
                <a:gdLst>
                  <a:gd name="T0" fmla="*/ 1 w 111"/>
                  <a:gd name="T1" fmla="*/ 1 h 44"/>
                  <a:gd name="T2" fmla="*/ 1 w 111"/>
                  <a:gd name="T3" fmla="*/ 1 h 44"/>
                  <a:gd name="T4" fmla="*/ 1 w 111"/>
                  <a:gd name="T5" fmla="*/ 0 h 44"/>
                  <a:gd name="T6" fmla="*/ 0 w 111"/>
                  <a:gd name="T7" fmla="*/ 1 h 44"/>
                  <a:gd name="T8" fmla="*/ 1 w 111"/>
                  <a:gd name="T9" fmla="*/ 1 h 44"/>
                  <a:gd name="T10" fmla="*/ 1 w 111"/>
                  <a:gd name="T11" fmla="*/ 1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1"/>
                  <a:gd name="T19" fmla="*/ 0 h 44"/>
                  <a:gd name="T20" fmla="*/ 111 w 111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1" h="44">
                    <a:moveTo>
                      <a:pt x="109" y="37"/>
                    </a:moveTo>
                    <a:lnTo>
                      <a:pt x="111" y="29"/>
                    </a:lnTo>
                    <a:lnTo>
                      <a:pt x="4" y="0"/>
                    </a:lnTo>
                    <a:lnTo>
                      <a:pt x="0" y="16"/>
                    </a:lnTo>
                    <a:lnTo>
                      <a:pt x="108" y="44"/>
                    </a:lnTo>
                    <a:lnTo>
                      <a:pt x="109" y="3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3" name="Freeform 586"/>
              <p:cNvSpPr>
                <a:spLocks/>
              </p:cNvSpPr>
              <p:nvPr/>
            </p:nvSpPr>
            <p:spPr bwMode="auto">
              <a:xfrm>
                <a:off x="1377" y="2968"/>
                <a:ext cx="16" cy="27"/>
              </a:xfrm>
              <a:custGeom>
                <a:avLst/>
                <a:gdLst>
                  <a:gd name="T0" fmla="*/ 1 w 24"/>
                  <a:gd name="T1" fmla="*/ 0 h 46"/>
                  <a:gd name="T2" fmla="*/ 0 w 24"/>
                  <a:gd name="T3" fmla="*/ 1 h 46"/>
                  <a:gd name="T4" fmla="*/ 1 w 24"/>
                  <a:gd name="T5" fmla="*/ 1 h 46"/>
                  <a:gd name="T6" fmla="*/ 1 w 24"/>
                  <a:gd name="T7" fmla="*/ 1 h 46"/>
                  <a:gd name="T8" fmla="*/ 1 w 24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46"/>
                  <a:gd name="T17" fmla="*/ 24 w 2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46">
                    <a:moveTo>
                      <a:pt x="9" y="0"/>
                    </a:moveTo>
                    <a:lnTo>
                      <a:pt x="0" y="44"/>
                    </a:lnTo>
                    <a:lnTo>
                      <a:pt x="15" y="46"/>
                    </a:lnTo>
                    <a:lnTo>
                      <a:pt x="24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4" name="Freeform 587"/>
              <p:cNvSpPr>
                <a:spLocks/>
              </p:cNvSpPr>
              <p:nvPr/>
            </p:nvSpPr>
            <p:spPr bwMode="auto">
              <a:xfrm>
                <a:off x="1382" y="2943"/>
                <a:ext cx="18" cy="27"/>
              </a:xfrm>
              <a:custGeom>
                <a:avLst/>
                <a:gdLst>
                  <a:gd name="T0" fmla="*/ 1 w 27"/>
                  <a:gd name="T1" fmla="*/ 1 h 46"/>
                  <a:gd name="T2" fmla="*/ 1 w 27"/>
                  <a:gd name="T3" fmla="*/ 0 h 46"/>
                  <a:gd name="T4" fmla="*/ 0 w 27"/>
                  <a:gd name="T5" fmla="*/ 1 h 46"/>
                  <a:gd name="T6" fmla="*/ 1 w 27"/>
                  <a:gd name="T7" fmla="*/ 1 h 46"/>
                  <a:gd name="T8" fmla="*/ 1 w 27"/>
                  <a:gd name="T9" fmla="*/ 1 h 46"/>
                  <a:gd name="T10" fmla="*/ 1 w 27"/>
                  <a:gd name="T11" fmla="*/ 1 h 46"/>
                  <a:gd name="T12" fmla="*/ 1 w 27"/>
                  <a:gd name="T13" fmla="*/ 1 h 46"/>
                  <a:gd name="T14" fmla="*/ 1 w 27"/>
                  <a:gd name="T15" fmla="*/ 1 h 46"/>
                  <a:gd name="T16" fmla="*/ 1 w 27"/>
                  <a:gd name="T17" fmla="*/ 1 h 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46"/>
                  <a:gd name="T29" fmla="*/ 27 w 27"/>
                  <a:gd name="T30" fmla="*/ 46 h 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46">
                    <a:moveTo>
                      <a:pt x="10" y="1"/>
                    </a:moveTo>
                    <a:lnTo>
                      <a:pt x="10" y="0"/>
                    </a:lnTo>
                    <a:lnTo>
                      <a:pt x="0" y="42"/>
                    </a:lnTo>
                    <a:lnTo>
                      <a:pt x="15" y="46"/>
                    </a:lnTo>
                    <a:lnTo>
                      <a:pt x="27" y="3"/>
                    </a:lnTo>
                    <a:lnTo>
                      <a:pt x="27" y="1"/>
                    </a:lnTo>
                    <a:lnTo>
                      <a:pt x="27" y="3"/>
                    </a:lnTo>
                    <a:lnTo>
                      <a:pt x="27" y="1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5" name="Freeform 588"/>
              <p:cNvSpPr>
                <a:spLocks/>
              </p:cNvSpPr>
              <p:nvPr/>
            </p:nvSpPr>
            <p:spPr bwMode="auto">
              <a:xfrm>
                <a:off x="1389" y="2923"/>
                <a:ext cx="11" cy="20"/>
              </a:xfrm>
              <a:custGeom>
                <a:avLst/>
                <a:gdLst>
                  <a:gd name="T0" fmla="*/ 1 w 17"/>
                  <a:gd name="T1" fmla="*/ 1 h 30"/>
                  <a:gd name="T2" fmla="*/ 1 w 17"/>
                  <a:gd name="T3" fmla="*/ 1 h 30"/>
                  <a:gd name="T4" fmla="*/ 0 w 17"/>
                  <a:gd name="T5" fmla="*/ 1 h 30"/>
                  <a:gd name="T6" fmla="*/ 1 w 17"/>
                  <a:gd name="T7" fmla="*/ 1 h 30"/>
                  <a:gd name="T8" fmla="*/ 1 w 17"/>
                  <a:gd name="T9" fmla="*/ 1 h 30"/>
                  <a:gd name="T10" fmla="*/ 1 w 17"/>
                  <a:gd name="T11" fmla="*/ 0 h 30"/>
                  <a:gd name="T12" fmla="*/ 1 w 17"/>
                  <a:gd name="T13" fmla="*/ 1 h 30"/>
                  <a:gd name="T14" fmla="*/ 1 w 17"/>
                  <a:gd name="T15" fmla="*/ 0 h 30"/>
                  <a:gd name="T16" fmla="*/ 1 w 17"/>
                  <a:gd name="T17" fmla="*/ 1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30"/>
                  <a:gd name="T29" fmla="*/ 17 w 17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30">
                    <a:moveTo>
                      <a:pt x="2" y="4"/>
                    </a:moveTo>
                    <a:lnTo>
                      <a:pt x="2" y="2"/>
                    </a:lnTo>
                    <a:lnTo>
                      <a:pt x="0" y="30"/>
                    </a:lnTo>
                    <a:lnTo>
                      <a:pt x="17" y="30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6" name="Freeform 589"/>
              <p:cNvSpPr>
                <a:spLocks/>
              </p:cNvSpPr>
              <p:nvPr/>
            </p:nvSpPr>
            <p:spPr bwMode="auto">
              <a:xfrm>
                <a:off x="1385" y="2899"/>
                <a:ext cx="15" cy="28"/>
              </a:xfrm>
              <a:custGeom>
                <a:avLst/>
                <a:gdLst>
                  <a:gd name="T0" fmla="*/ 0 w 23"/>
                  <a:gd name="T1" fmla="*/ 1 h 45"/>
                  <a:gd name="T2" fmla="*/ 1 w 23"/>
                  <a:gd name="T3" fmla="*/ 1 h 45"/>
                  <a:gd name="T4" fmla="*/ 1 w 23"/>
                  <a:gd name="T5" fmla="*/ 1 h 45"/>
                  <a:gd name="T6" fmla="*/ 1 w 23"/>
                  <a:gd name="T7" fmla="*/ 1 h 45"/>
                  <a:gd name="T8" fmla="*/ 1 w 23"/>
                  <a:gd name="T9" fmla="*/ 0 h 45"/>
                  <a:gd name="T10" fmla="*/ 1 w 23"/>
                  <a:gd name="T11" fmla="*/ 1 h 45"/>
                  <a:gd name="T12" fmla="*/ 1 w 23"/>
                  <a:gd name="T13" fmla="*/ 0 h 45"/>
                  <a:gd name="T14" fmla="*/ 0 w 23"/>
                  <a:gd name="T15" fmla="*/ 1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45"/>
                  <a:gd name="T26" fmla="*/ 23 w 23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45">
                    <a:moveTo>
                      <a:pt x="0" y="4"/>
                    </a:moveTo>
                    <a:lnTo>
                      <a:pt x="8" y="45"/>
                    </a:lnTo>
                    <a:lnTo>
                      <a:pt x="23" y="41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7" name="Freeform 590"/>
              <p:cNvSpPr>
                <a:spLocks/>
              </p:cNvSpPr>
              <p:nvPr/>
            </p:nvSpPr>
            <p:spPr bwMode="auto">
              <a:xfrm>
                <a:off x="1378" y="2874"/>
                <a:ext cx="16" cy="28"/>
              </a:xfrm>
              <a:custGeom>
                <a:avLst/>
                <a:gdLst>
                  <a:gd name="T0" fmla="*/ 0 w 25"/>
                  <a:gd name="T1" fmla="*/ 1 h 44"/>
                  <a:gd name="T2" fmla="*/ 0 w 25"/>
                  <a:gd name="T3" fmla="*/ 1 h 44"/>
                  <a:gd name="T4" fmla="*/ 1 w 25"/>
                  <a:gd name="T5" fmla="*/ 1 h 44"/>
                  <a:gd name="T6" fmla="*/ 1 w 25"/>
                  <a:gd name="T7" fmla="*/ 1 h 44"/>
                  <a:gd name="T8" fmla="*/ 1 w 25"/>
                  <a:gd name="T9" fmla="*/ 0 h 44"/>
                  <a:gd name="T10" fmla="*/ 0 w 25"/>
                  <a:gd name="T11" fmla="*/ 1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44"/>
                  <a:gd name="T20" fmla="*/ 25 w 25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44">
                    <a:moveTo>
                      <a:pt x="0" y="6"/>
                    </a:moveTo>
                    <a:lnTo>
                      <a:pt x="0" y="4"/>
                    </a:lnTo>
                    <a:lnTo>
                      <a:pt x="10" y="44"/>
                    </a:lnTo>
                    <a:lnTo>
                      <a:pt x="25" y="40"/>
                    </a:lnTo>
                    <a:lnTo>
                      <a:pt x="1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8" name="Freeform 591"/>
              <p:cNvSpPr>
                <a:spLocks/>
              </p:cNvSpPr>
              <p:nvPr/>
            </p:nvSpPr>
            <p:spPr bwMode="auto">
              <a:xfrm>
                <a:off x="1376" y="2864"/>
                <a:ext cx="13" cy="14"/>
              </a:xfrm>
              <a:custGeom>
                <a:avLst/>
                <a:gdLst>
                  <a:gd name="T0" fmla="*/ 1 w 21"/>
                  <a:gd name="T1" fmla="*/ 1 h 21"/>
                  <a:gd name="T2" fmla="*/ 0 w 21"/>
                  <a:gd name="T3" fmla="*/ 1 h 21"/>
                  <a:gd name="T4" fmla="*/ 1 w 21"/>
                  <a:gd name="T5" fmla="*/ 1 h 21"/>
                  <a:gd name="T6" fmla="*/ 1 w 21"/>
                  <a:gd name="T7" fmla="*/ 1 h 21"/>
                  <a:gd name="T8" fmla="*/ 1 w 21"/>
                  <a:gd name="T9" fmla="*/ 0 h 21"/>
                  <a:gd name="T10" fmla="*/ 1 w 21"/>
                  <a:gd name="T11" fmla="*/ 1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21"/>
                  <a:gd name="T20" fmla="*/ 21 w 21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21">
                    <a:moveTo>
                      <a:pt x="7" y="2"/>
                    </a:moveTo>
                    <a:lnTo>
                      <a:pt x="0" y="6"/>
                    </a:lnTo>
                    <a:lnTo>
                      <a:pt x="5" y="21"/>
                    </a:lnTo>
                    <a:lnTo>
                      <a:pt x="21" y="15"/>
                    </a:lnTo>
                    <a:lnTo>
                      <a:pt x="13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9" name="Freeform 592"/>
              <p:cNvSpPr>
                <a:spLocks/>
              </p:cNvSpPr>
              <p:nvPr/>
            </p:nvSpPr>
            <p:spPr bwMode="auto">
              <a:xfrm>
                <a:off x="1408" y="3239"/>
                <a:ext cx="17" cy="19"/>
              </a:xfrm>
              <a:custGeom>
                <a:avLst/>
                <a:gdLst>
                  <a:gd name="T0" fmla="*/ 1 w 25"/>
                  <a:gd name="T1" fmla="*/ 1 h 33"/>
                  <a:gd name="T2" fmla="*/ 0 w 25"/>
                  <a:gd name="T3" fmla="*/ 1 h 33"/>
                  <a:gd name="T4" fmla="*/ 1 w 25"/>
                  <a:gd name="T5" fmla="*/ 1 h 33"/>
                  <a:gd name="T6" fmla="*/ 1 w 25"/>
                  <a:gd name="T7" fmla="*/ 1 h 33"/>
                  <a:gd name="T8" fmla="*/ 1 w 25"/>
                  <a:gd name="T9" fmla="*/ 1 h 33"/>
                  <a:gd name="T10" fmla="*/ 1 w 25"/>
                  <a:gd name="T11" fmla="*/ 0 h 33"/>
                  <a:gd name="T12" fmla="*/ 1 w 25"/>
                  <a:gd name="T13" fmla="*/ 1 h 33"/>
                  <a:gd name="T14" fmla="*/ 1 w 25"/>
                  <a:gd name="T15" fmla="*/ 1 h 33"/>
                  <a:gd name="T16" fmla="*/ 1 w 25"/>
                  <a:gd name="T17" fmla="*/ 0 h 33"/>
                  <a:gd name="T18" fmla="*/ 1 w 25"/>
                  <a:gd name="T19" fmla="*/ 1 h 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33"/>
                  <a:gd name="T32" fmla="*/ 25 w 25"/>
                  <a:gd name="T33" fmla="*/ 33 h 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33">
                    <a:moveTo>
                      <a:pt x="2" y="14"/>
                    </a:moveTo>
                    <a:lnTo>
                      <a:pt x="0" y="12"/>
                    </a:lnTo>
                    <a:lnTo>
                      <a:pt x="12" y="33"/>
                    </a:lnTo>
                    <a:lnTo>
                      <a:pt x="25" y="2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0" name="Freeform 593"/>
              <p:cNvSpPr>
                <a:spLocks/>
              </p:cNvSpPr>
              <p:nvPr/>
            </p:nvSpPr>
            <p:spPr bwMode="auto">
              <a:xfrm>
                <a:off x="1394" y="3228"/>
                <a:ext cx="24" cy="19"/>
              </a:xfrm>
              <a:custGeom>
                <a:avLst/>
                <a:gdLst>
                  <a:gd name="T0" fmla="*/ 1 w 35"/>
                  <a:gd name="T1" fmla="*/ 1 h 31"/>
                  <a:gd name="T2" fmla="*/ 0 w 35"/>
                  <a:gd name="T3" fmla="*/ 1 h 31"/>
                  <a:gd name="T4" fmla="*/ 1 w 35"/>
                  <a:gd name="T5" fmla="*/ 1 h 31"/>
                  <a:gd name="T6" fmla="*/ 1 w 35"/>
                  <a:gd name="T7" fmla="*/ 1 h 31"/>
                  <a:gd name="T8" fmla="*/ 1 w 35"/>
                  <a:gd name="T9" fmla="*/ 0 h 31"/>
                  <a:gd name="T10" fmla="*/ 1 w 35"/>
                  <a:gd name="T11" fmla="*/ 0 h 31"/>
                  <a:gd name="T12" fmla="*/ 1 w 35"/>
                  <a:gd name="T13" fmla="*/ 0 h 31"/>
                  <a:gd name="T14" fmla="*/ 1 w 35"/>
                  <a:gd name="T15" fmla="*/ 0 h 31"/>
                  <a:gd name="T16" fmla="*/ 1 w 35"/>
                  <a:gd name="T17" fmla="*/ 0 h 31"/>
                  <a:gd name="T18" fmla="*/ 1 w 35"/>
                  <a:gd name="T19" fmla="*/ 1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"/>
                  <a:gd name="T31" fmla="*/ 0 h 31"/>
                  <a:gd name="T32" fmla="*/ 35 w 35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" h="31">
                    <a:moveTo>
                      <a:pt x="4" y="15"/>
                    </a:moveTo>
                    <a:lnTo>
                      <a:pt x="0" y="13"/>
                    </a:lnTo>
                    <a:lnTo>
                      <a:pt x="25" y="31"/>
                    </a:lnTo>
                    <a:lnTo>
                      <a:pt x="35" y="17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1" name="Freeform 594"/>
              <p:cNvSpPr>
                <a:spLocks/>
              </p:cNvSpPr>
              <p:nvPr/>
            </p:nvSpPr>
            <p:spPr bwMode="auto">
              <a:xfrm>
                <a:off x="1377" y="3224"/>
                <a:ext cx="22" cy="14"/>
              </a:xfrm>
              <a:custGeom>
                <a:avLst/>
                <a:gdLst>
                  <a:gd name="T0" fmla="*/ 1 w 34"/>
                  <a:gd name="T1" fmla="*/ 1 h 21"/>
                  <a:gd name="T2" fmla="*/ 0 w 34"/>
                  <a:gd name="T3" fmla="*/ 1 h 21"/>
                  <a:gd name="T4" fmla="*/ 1 w 34"/>
                  <a:gd name="T5" fmla="*/ 1 h 21"/>
                  <a:gd name="T6" fmla="*/ 1 w 34"/>
                  <a:gd name="T7" fmla="*/ 1 h 21"/>
                  <a:gd name="T8" fmla="*/ 1 w 34"/>
                  <a:gd name="T9" fmla="*/ 0 h 21"/>
                  <a:gd name="T10" fmla="*/ 0 w 34"/>
                  <a:gd name="T11" fmla="*/ 0 h 21"/>
                  <a:gd name="T12" fmla="*/ 1 w 34"/>
                  <a:gd name="T13" fmla="*/ 0 h 21"/>
                  <a:gd name="T14" fmla="*/ 0 w 34"/>
                  <a:gd name="T15" fmla="*/ 0 h 21"/>
                  <a:gd name="T16" fmla="*/ 1 w 34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4"/>
                  <a:gd name="T28" fmla="*/ 0 h 21"/>
                  <a:gd name="T29" fmla="*/ 34 w 34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4" h="21">
                    <a:moveTo>
                      <a:pt x="1" y="18"/>
                    </a:moveTo>
                    <a:lnTo>
                      <a:pt x="0" y="18"/>
                    </a:lnTo>
                    <a:lnTo>
                      <a:pt x="32" y="21"/>
                    </a:lnTo>
                    <a:lnTo>
                      <a:pt x="34" y="6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2" name="Freeform 595"/>
              <p:cNvSpPr>
                <a:spLocks/>
              </p:cNvSpPr>
              <p:nvPr/>
            </p:nvSpPr>
            <p:spPr bwMode="auto">
              <a:xfrm>
                <a:off x="1327" y="3224"/>
                <a:ext cx="50" cy="15"/>
              </a:xfrm>
              <a:custGeom>
                <a:avLst/>
                <a:gdLst>
                  <a:gd name="T0" fmla="*/ 0 w 78"/>
                  <a:gd name="T1" fmla="*/ 1 h 23"/>
                  <a:gd name="T2" fmla="*/ 1 w 78"/>
                  <a:gd name="T3" fmla="*/ 1 h 23"/>
                  <a:gd name="T4" fmla="*/ 1 w 78"/>
                  <a:gd name="T5" fmla="*/ 1 h 23"/>
                  <a:gd name="T6" fmla="*/ 1 w 78"/>
                  <a:gd name="T7" fmla="*/ 0 h 23"/>
                  <a:gd name="T8" fmla="*/ 1 w 78"/>
                  <a:gd name="T9" fmla="*/ 1 h 23"/>
                  <a:gd name="T10" fmla="*/ 1 w 78"/>
                  <a:gd name="T11" fmla="*/ 1 h 23"/>
                  <a:gd name="T12" fmla="*/ 0 w 78"/>
                  <a:gd name="T13" fmla="*/ 1 h 23"/>
                  <a:gd name="T14" fmla="*/ 1 w 78"/>
                  <a:gd name="T15" fmla="*/ 1 h 23"/>
                  <a:gd name="T16" fmla="*/ 1 w 78"/>
                  <a:gd name="T17" fmla="*/ 1 h 23"/>
                  <a:gd name="T18" fmla="*/ 0 w 78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23"/>
                  <a:gd name="T32" fmla="*/ 78 w 78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23">
                    <a:moveTo>
                      <a:pt x="0" y="23"/>
                    </a:moveTo>
                    <a:lnTo>
                      <a:pt x="4" y="23"/>
                    </a:lnTo>
                    <a:lnTo>
                      <a:pt x="78" y="18"/>
                    </a:lnTo>
                    <a:lnTo>
                      <a:pt x="77" y="0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3" name="Freeform 596"/>
              <p:cNvSpPr>
                <a:spLocks/>
              </p:cNvSpPr>
              <p:nvPr/>
            </p:nvSpPr>
            <p:spPr bwMode="auto">
              <a:xfrm>
                <a:off x="1274" y="3210"/>
                <a:ext cx="57" cy="29"/>
              </a:xfrm>
              <a:custGeom>
                <a:avLst/>
                <a:gdLst>
                  <a:gd name="T0" fmla="*/ 0 w 85"/>
                  <a:gd name="T1" fmla="*/ 1 h 44"/>
                  <a:gd name="T2" fmla="*/ 1 w 85"/>
                  <a:gd name="T3" fmla="*/ 1 h 44"/>
                  <a:gd name="T4" fmla="*/ 1 w 85"/>
                  <a:gd name="T5" fmla="*/ 1 h 44"/>
                  <a:gd name="T6" fmla="*/ 1 w 85"/>
                  <a:gd name="T7" fmla="*/ 1 h 44"/>
                  <a:gd name="T8" fmla="*/ 1 w 85"/>
                  <a:gd name="T9" fmla="*/ 0 h 44"/>
                  <a:gd name="T10" fmla="*/ 1 w 85"/>
                  <a:gd name="T11" fmla="*/ 1 h 44"/>
                  <a:gd name="T12" fmla="*/ 0 w 85"/>
                  <a:gd name="T13" fmla="*/ 1 h 44"/>
                  <a:gd name="T14" fmla="*/ 0 w 85"/>
                  <a:gd name="T15" fmla="*/ 1 h 44"/>
                  <a:gd name="T16" fmla="*/ 1 w 85"/>
                  <a:gd name="T17" fmla="*/ 1 h 44"/>
                  <a:gd name="T18" fmla="*/ 0 w 85"/>
                  <a:gd name="T19" fmla="*/ 1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5"/>
                  <a:gd name="T31" fmla="*/ 0 h 44"/>
                  <a:gd name="T32" fmla="*/ 85 w 85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5" h="44">
                    <a:moveTo>
                      <a:pt x="0" y="6"/>
                    </a:moveTo>
                    <a:lnTo>
                      <a:pt x="6" y="14"/>
                    </a:lnTo>
                    <a:lnTo>
                      <a:pt x="79" y="44"/>
                    </a:lnTo>
                    <a:lnTo>
                      <a:pt x="85" y="29"/>
                    </a:lnTo>
                    <a:lnTo>
                      <a:pt x="12" y="0"/>
                    </a:lnTo>
                    <a:lnTo>
                      <a:pt x="17" y="8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" name="Freeform 597"/>
              <p:cNvSpPr>
                <a:spLocks/>
              </p:cNvSpPr>
              <p:nvPr/>
            </p:nvSpPr>
            <p:spPr bwMode="auto">
              <a:xfrm>
                <a:off x="1274" y="3199"/>
                <a:ext cx="15" cy="16"/>
              </a:xfrm>
              <a:custGeom>
                <a:avLst/>
                <a:gdLst>
                  <a:gd name="T0" fmla="*/ 1 w 21"/>
                  <a:gd name="T1" fmla="*/ 0 h 27"/>
                  <a:gd name="T2" fmla="*/ 1 w 21"/>
                  <a:gd name="T3" fmla="*/ 1 h 27"/>
                  <a:gd name="T4" fmla="*/ 0 w 21"/>
                  <a:gd name="T5" fmla="*/ 1 h 27"/>
                  <a:gd name="T6" fmla="*/ 1 w 21"/>
                  <a:gd name="T7" fmla="*/ 1 h 27"/>
                  <a:gd name="T8" fmla="*/ 1 w 21"/>
                  <a:gd name="T9" fmla="*/ 1 h 27"/>
                  <a:gd name="T10" fmla="*/ 1 w 21"/>
                  <a:gd name="T11" fmla="*/ 1 h 27"/>
                  <a:gd name="T12" fmla="*/ 1 w 21"/>
                  <a:gd name="T13" fmla="*/ 0 h 27"/>
                  <a:gd name="T14" fmla="*/ 1 w 21"/>
                  <a:gd name="T15" fmla="*/ 1 h 27"/>
                  <a:gd name="T16" fmla="*/ 1 w 21"/>
                  <a:gd name="T17" fmla="*/ 1 h 27"/>
                  <a:gd name="T18" fmla="*/ 1 w 21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7"/>
                  <a:gd name="T32" fmla="*/ 21 w 21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7">
                    <a:moveTo>
                      <a:pt x="6" y="0"/>
                    </a:moveTo>
                    <a:lnTo>
                      <a:pt x="6" y="4"/>
                    </a:lnTo>
                    <a:lnTo>
                      <a:pt x="0" y="25"/>
                    </a:lnTo>
                    <a:lnTo>
                      <a:pt x="17" y="27"/>
                    </a:lnTo>
                    <a:lnTo>
                      <a:pt x="21" y="8"/>
                    </a:lnTo>
                    <a:lnTo>
                      <a:pt x="19" y="1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5" name="Freeform 598"/>
              <p:cNvSpPr>
                <a:spLocks/>
              </p:cNvSpPr>
              <p:nvPr/>
            </p:nvSpPr>
            <p:spPr bwMode="auto">
              <a:xfrm>
                <a:off x="1280" y="3142"/>
                <a:ext cx="47" cy="63"/>
              </a:xfrm>
              <a:custGeom>
                <a:avLst/>
                <a:gdLst>
                  <a:gd name="T0" fmla="*/ 1 w 71"/>
                  <a:gd name="T1" fmla="*/ 0 h 104"/>
                  <a:gd name="T2" fmla="*/ 1 w 71"/>
                  <a:gd name="T3" fmla="*/ 1 h 104"/>
                  <a:gd name="T4" fmla="*/ 0 w 71"/>
                  <a:gd name="T5" fmla="*/ 1 h 104"/>
                  <a:gd name="T6" fmla="*/ 1 w 71"/>
                  <a:gd name="T7" fmla="*/ 1 h 104"/>
                  <a:gd name="T8" fmla="*/ 1 w 71"/>
                  <a:gd name="T9" fmla="*/ 1 h 104"/>
                  <a:gd name="T10" fmla="*/ 1 w 71"/>
                  <a:gd name="T11" fmla="*/ 1 h 104"/>
                  <a:gd name="T12" fmla="*/ 1 w 71"/>
                  <a:gd name="T13" fmla="*/ 0 h 104"/>
                  <a:gd name="T14" fmla="*/ 1 w 71"/>
                  <a:gd name="T15" fmla="*/ 1 h 104"/>
                  <a:gd name="T16" fmla="*/ 1 w 71"/>
                  <a:gd name="T17" fmla="*/ 0 h 10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1"/>
                  <a:gd name="T28" fmla="*/ 0 h 104"/>
                  <a:gd name="T29" fmla="*/ 71 w 71"/>
                  <a:gd name="T30" fmla="*/ 104 h 10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1" h="104">
                    <a:moveTo>
                      <a:pt x="59" y="0"/>
                    </a:moveTo>
                    <a:lnTo>
                      <a:pt x="57" y="2"/>
                    </a:lnTo>
                    <a:lnTo>
                      <a:pt x="0" y="94"/>
                    </a:lnTo>
                    <a:lnTo>
                      <a:pt x="13" y="104"/>
                    </a:lnTo>
                    <a:lnTo>
                      <a:pt x="71" y="11"/>
                    </a:lnTo>
                    <a:lnTo>
                      <a:pt x="69" y="13"/>
                    </a:lnTo>
                    <a:lnTo>
                      <a:pt x="59" y="0"/>
                    </a:lnTo>
                    <a:lnTo>
                      <a:pt x="57" y="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6" name="Freeform 599"/>
              <p:cNvSpPr>
                <a:spLocks/>
              </p:cNvSpPr>
              <p:nvPr/>
            </p:nvSpPr>
            <p:spPr bwMode="auto">
              <a:xfrm>
                <a:off x="1318" y="3127"/>
                <a:ext cx="27" cy="22"/>
              </a:xfrm>
              <a:custGeom>
                <a:avLst/>
                <a:gdLst>
                  <a:gd name="T0" fmla="*/ 1 w 43"/>
                  <a:gd name="T1" fmla="*/ 1 h 36"/>
                  <a:gd name="T2" fmla="*/ 1 w 43"/>
                  <a:gd name="T3" fmla="*/ 0 h 36"/>
                  <a:gd name="T4" fmla="*/ 0 w 43"/>
                  <a:gd name="T5" fmla="*/ 1 h 36"/>
                  <a:gd name="T6" fmla="*/ 1 w 43"/>
                  <a:gd name="T7" fmla="*/ 1 h 36"/>
                  <a:gd name="T8" fmla="*/ 1 w 43"/>
                  <a:gd name="T9" fmla="*/ 1 h 36"/>
                  <a:gd name="T10" fmla="*/ 1 w 43"/>
                  <a:gd name="T11" fmla="*/ 1 h 36"/>
                  <a:gd name="T12" fmla="*/ 1 w 43"/>
                  <a:gd name="T13" fmla="*/ 1 h 36"/>
                  <a:gd name="T14" fmla="*/ 1 w 43"/>
                  <a:gd name="T15" fmla="*/ 1 h 36"/>
                  <a:gd name="T16" fmla="*/ 1 w 43"/>
                  <a:gd name="T17" fmla="*/ 1 h 36"/>
                  <a:gd name="T18" fmla="*/ 1 w 43"/>
                  <a:gd name="T19" fmla="*/ 1 h 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3"/>
                  <a:gd name="T31" fmla="*/ 0 h 36"/>
                  <a:gd name="T32" fmla="*/ 43 w 43"/>
                  <a:gd name="T33" fmla="*/ 36 h 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3" h="36">
                    <a:moveTo>
                      <a:pt x="27" y="4"/>
                    </a:moveTo>
                    <a:lnTo>
                      <a:pt x="31" y="0"/>
                    </a:lnTo>
                    <a:lnTo>
                      <a:pt x="0" y="23"/>
                    </a:lnTo>
                    <a:lnTo>
                      <a:pt x="10" y="36"/>
                    </a:lnTo>
                    <a:lnTo>
                      <a:pt x="41" y="13"/>
                    </a:lnTo>
                    <a:lnTo>
                      <a:pt x="43" y="10"/>
                    </a:lnTo>
                    <a:lnTo>
                      <a:pt x="41" y="13"/>
                    </a:lnTo>
                    <a:lnTo>
                      <a:pt x="43" y="11"/>
                    </a:lnTo>
                    <a:lnTo>
                      <a:pt x="43" y="10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7" name="Freeform 600"/>
              <p:cNvSpPr>
                <a:spLocks/>
              </p:cNvSpPr>
              <p:nvPr/>
            </p:nvSpPr>
            <p:spPr bwMode="auto">
              <a:xfrm>
                <a:off x="1335" y="3073"/>
                <a:ext cx="37" cy="59"/>
              </a:xfrm>
              <a:custGeom>
                <a:avLst/>
                <a:gdLst>
                  <a:gd name="T0" fmla="*/ 1 w 56"/>
                  <a:gd name="T1" fmla="*/ 1 h 100"/>
                  <a:gd name="T2" fmla="*/ 1 w 56"/>
                  <a:gd name="T3" fmla="*/ 0 h 100"/>
                  <a:gd name="T4" fmla="*/ 0 w 56"/>
                  <a:gd name="T5" fmla="*/ 1 h 100"/>
                  <a:gd name="T6" fmla="*/ 1 w 56"/>
                  <a:gd name="T7" fmla="*/ 1 h 100"/>
                  <a:gd name="T8" fmla="*/ 1 w 56"/>
                  <a:gd name="T9" fmla="*/ 1 h 100"/>
                  <a:gd name="T10" fmla="*/ 1 w 56"/>
                  <a:gd name="T11" fmla="*/ 1 h 100"/>
                  <a:gd name="T12" fmla="*/ 1 w 56"/>
                  <a:gd name="T13" fmla="*/ 1 h 100"/>
                  <a:gd name="T14" fmla="*/ 1 w 56"/>
                  <a:gd name="T15" fmla="*/ 1 h 100"/>
                  <a:gd name="T16" fmla="*/ 1 w 56"/>
                  <a:gd name="T17" fmla="*/ 1 h 100"/>
                  <a:gd name="T18" fmla="*/ 1 w 56"/>
                  <a:gd name="T19" fmla="*/ 1 h 1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6"/>
                  <a:gd name="T31" fmla="*/ 0 h 100"/>
                  <a:gd name="T32" fmla="*/ 56 w 56"/>
                  <a:gd name="T33" fmla="*/ 100 h 1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6" h="100">
                    <a:moveTo>
                      <a:pt x="39" y="4"/>
                    </a:moveTo>
                    <a:lnTo>
                      <a:pt x="40" y="0"/>
                    </a:lnTo>
                    <a:lnTo>
                      <a:pt x="0" y="94"/>
                    </a:lnTo>
                    <a:lnTo>
                      <a:pt x="16" y="100"/>
                    </a:lnTo>
                    <a:lnTo>
                      <a:pt x="56" y="7"/>
                    </a:lnTo>
                    <a:lnTo>
                      <a:pt x="56" y="4"/>
                    </a:lnTo>
                    <a:lnTo>
                      <a:pt x="56" y="7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8" name="Freeform 601"/>
              <p:cNvSpPr>
                <a:spLocks/>
              </p:cNvSpPr>
              <p:nvPr/>
            </p:nvSpPr>
            <p:spPr bwMode="auto">
              <a:xfrm>
                <a:off x="1360" y="3059"/>
                <a:ext cx="12" cy="15"/>
              </a:xfrm>
              <a:custGeom>
                <a:avLst/>
                <a:gdLst>
                  <a:gd name="T0" fmla="*/ 0 w 17"/>
                  <a:gd name="T1" fmla="*/ 0 h 23"/>
                  <a:gd name="T2" fmla="*/ 0 w 17"/>
                  <a:gd name="T3" fmla="*/ 1 h 23"/>
                  <a:gd name="T4" fmla="*/ 0 w 17"/>
                  <a:gd name="T5" fmla="*/ 1 h 23"/>
                  <a:gd name="T6" fmla="*/ 1 w 17"/>
                  <a:gd name="T7" fmla="*/ 1 h 23"/>
                  <a:gd name="T8" fmla="*/ 1 w 17"/>
                  <a:gd name="T9" fmla="*/ 1 h 23"/>
                  <a:gd name="T10" fmla="*/ 1 w 17"/>
                  <a:gd name="T11" fmla="*/ 1 h 23"/>
                  <a:gd name="T12" fmla="*/ 0 w 17"/>
                  <a:gd name="T13" fmla="*/ 0 h 23"/>
                  <a:gd name="T14" fmla="*/ 0 w 17"/>
                  <a:gd name="T15" fmla="*/ 1 h 23"/>
                  <a:gd name="T16" fmla="*/ 0 w 17"/>
                  <a:gd name="T17" fmla="*/ 0 h 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23"/>
                  <a:gd name="T29" fmla="*/ 17 w 17"/>
                  <a:gd name="T30" fmla="*/ 23 h 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23">
                    <a:moveTo>
                      <a:pt x="0" y="0"/>
                    </a:moveTo>
                    <a:lnTo>
                      <a:pt x="0" y="1"/>
                    </a:lnTo>
                    <a:lnTo>
                      <a:pt x="0" y="23"/>
                    </a:lnTo>
                    <a:lnTo>
                      <a:pt x="17" y="23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9" name="Freeform 602"/>
              <p:cNvSpPr>
                <a:spLocks/>
              </p:cNvSpPr>
              <p:nvPr/>
            </p:nvSpPr>
            <p:spPr bwMode="auto">
              <a:xfrm>
                <a:off x="1360" y="3022"/>
                <a:ext cx="18" cy="41"/>
              </a:xfrm>
              <a:custGeom>
                <a:avLst/>
                <a:gdLst>
                  <a:gd name="T0" fmla="*/ 1 w 30"/>
                  <a:gd name="T1" fmla="*/ 0 h 67"/>
                  <a:gd name="T2" fmla="*/ 0 w 30"/>
                  <a:gd name="T3" fmla="*/ 1 h 67"/>
                  <a:gd name="T4" fmla="*/ 1 w 30"/>
                  <a:gd name="T5" fmla="*/ 1 h 67"/>
                  <a:gd name="T6" fmla="*/ 1 w 30"/>
                  <a:gd name="T7" fmla="*/ 1 h 67"/>
                  <a:gd name="T8" fmla="*/ 1 w 30"/>
                  <a:gd name="T9" fmla="*/ 0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67"/>
                  <a:gd name="T17" fmla="*/ 30 w 30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67">
                    <a:moveTo>
                      <a:pt x="15" y="0"/>
                    </a:moveTo>
                    <a:lnTo>
                      <a:pt x="0" y="64"/>
                    </a:lnTo>
                    <a:lnTo>
                      <a:pt x="17" y="67"/>
                    </a:lnTo>
                    <a:lnTo>
                      <a:pt x="30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0" name="Freeform 603"/>
              <p:cNvSpPr>
                <a:spLocks/>
              </p:cNvSpPr>
              <p:nvPr/>
            </p:nvSpPr>
            <p:spPr bwMode="auto">
              <a:xfrm>
                <a:off x="1370" y="2995"/>
                <a:ext cx="17" cy="28"/>
              </a:xfrm>
              <a:custGeom>
                <a:avLst/>
                <a:gdLst>
                  <a:gd name="T0" fmla="*/ 1 w 25"/>
                  <a:gd name="T1" fmla="*/ 1 h 46"/>
                  <a:gd name="T2" fmla="*/ 1 w 25"/>
                  <a:gd name="T3" fmla="*/ 0 h 46"/>
                  <a:gd name="T4" fmla="*/ 0 w 25"/>
                  <a:gd name="T5" fmla="*/ 1 h 46"/>
                  <a:gd name="T6" fmla="*/ 1 w 25"/>
                  <a:gd name="T7" fmla="*/ 1 h 46"/>
                  <a:gd name="T8" fmla="*/ 1 w 25"/>
                  <a:gd name="T9" fmla="*/ 1 h 46"/>
                  <a:gd name="T10" fmla="*/ 1 w 25"/>
                  <a:gd name="T11" fmla="*/ 1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46"/>
                  <a:gd name="T20" fmla="*/ 25 w 25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46">
                    <a:moveTo>
                      <a:pt x="17" y="2"/>
                    </a:moveTo>
                    <a:lnTo>
                      <a:pt x="10" y="0"/>
                    </a:lnTo>
                    <a:lnTo>
                      <a:pt x="0" y="42"/>
                    </a:lnTo>
                    <a:lnTo>
                      <a:pt x="15" y="46"/>
                    </a:lnTo>
                    <a:lnTo>
                      <a:pt x="25" y="4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1" name="Freeform 604"/>
              <p:cNvSpPr>
                <a:spLocks/>
              </p:cNvSpPr>
              <p:nvPr/>
            </p:nvSpPr>
            <p:spPr bwMode="auto">
              <a:xfrm>
                <a:off x="1730" y="3352"/>
                <a:ext cx="12" cy="11"/>
              </a:xfrm>
              <a:custGeom>
                <a:avLst/>
                <a:gdLst>
                  <a:gd name="T0" fmla="*/ 0 w 18"/>
                  <a:gd name="T1" fmla="*/ 1 h 19"/>
                  <a:gd name="T2" fmla="*/ 1 w 18"/>
                  <a:gd name="T3" fmla="*/ 1 h 19"/>
                  <a:gd name="T4" fmla="*/ 1 w 18"/>
                  <a:gd name="T5" fmla="*/ 1 h 19"/>
                  <a:gd name="T6" fmla="*/ 1 w 18"/>
                  <a:gd name="T7" fmla="*/ 0 h 19"/>
                  <a:gd name="T8" fmla="*/ 0 w 18"/>
                  <a:gd name="T9" fmla="*/ 1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9"/>
                  <a:gd name="T17" fmla="*/ 18 w 1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9">
                    <a:moveTo>
                      <a:pt x="0" y="11"/>
                    </a:moveTo>
                    <a:lnTo>
                      <a:pt x="8" y="19"/>
                    </a:lnTo>
                    <a:lnTo>
                      <a:pt x="18" y="5"/>
                    </a:lnTo>
                    <a:lnTo>
                      <a:pt x="1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2" name="Freeform 605"/>
              <p:cNvSpPr>
                <a:spLocks/>
              </p:cNvSpPr>
              <p:nvPr/>
            </p:nvSpPr>
            <p:spPr bwMode="auto">
              <a:xfrm>
                <a:off x="1714" y="3338"/>
                <a:ext cx="22" cy="20"/>
              </a:xfrm>
              <a:custGeom>
                <a:avLst/>
                <a:gdLst>
                  <a:gd name="T0" fmla="*/ 0 w 34"/>
                  <a:gd name="T1" fmla="*/ 1 h 32"/>
                  <a:gd name="T2" fmla="*/ 1 w 34"/>
                  <a:gd name="T3" fmla="*/ 1 h 32"/>
                  <a:gd name="T4" fmla="*/ 1 w 34"/>
                  <a:gd name="T5" fmla="*/ 1 h 32"/>
                  <a:gd name="T6" fmla="*/ 1 w 34"/>
                  <a:gd name="T7" fmla="*/ 0 h 32"/>
                  <a:gd name="T8" fmla="*/ 1 w 34"/>
                  <a:gd name="T9" fmla="*/ 0 h 32"/>
                  <a:gd name="T10" fmla="*/ 0 w 34"/>
                  <a:gd name="T11" fmla="*/ 1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4"/>
                  <a:gd name="T19" fmla="*/ 0 h 32"/>
                  <a:gd name="T20" fmla="*/ 34 w 34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4" h="32">
                    <a:moveTo>
                      <a:pt x="0" y="11"/>
                    </a:moveTo>
                    <a:lnTo>
                      <a:pt x="24" y="32"/>
                    </a:lnTo>
                    <a:lnTo>
                      <a:pt x="34" y="21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3" name="Freeform 606"/>
              <p:cNvSpPr>
                <a:spLocks/>
              </p:cNvSpPr>
              <p:nvPr/>
            </p:nvSpPr>
            <p:spPr bwMode="auto">
              <a:xfrm>
                <a:off x="1696" y="3320"/>
                <a:ext cx="25" cy="25"/>
              </a:xfrm>
              <a:custGeom>
                <a:avLst/>
                <a:gdLst>
                  <a:gd name="T0" fmla="*/ 0 w 40"/>
                  <a:gd name="T1" fmla="*/ 1 h 40"/>
                  <a:gd name="T2" fmla="*/ 1 w 40"/>
                  <a:gd name="T3" fmla="*/ 1 h 40"/>
                  <a:gd name="T4" fmla="*/ 1 w 40"/>
                  <a:gd name="T5" fmla="*/ 1 h 40"/>
                  <a:gd name="T6" fmla="*/ 1 w 40"/>
                  <a:gd name="T7" fmla="*/ 0 h 40"/>
                  <a:gd name="T8" fmla="*/ 0 w 40"/>
                  <a:gd name="T9" fmla="*/ 1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0"/>
                  <a:gd name="T17" fmla="*/ 40 w 4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0">
                    <a:moveTo>
                      <a:pt x="0" y="11"/>
                    </a:moveTo>
                    <a:lnTo>
                      <a:pt x="29" y="40"/>
                    </a:lnTo>
                    <a:lnTo>
                      <a:pt x="40" y="29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4" name="Freeform 607"/>
              <p:cNvSpPr>
                <a:spLocks/>
              </p:cNvSpPr>
              <p:nvPr/>
            </p:nvSpPr>
            <p:spPr bwMode="auto">
              <a:xfrm>
                <a:off x="1672" y="3295"/>
                <a:ext cx="30" cy="30"/>
              </a:xfrm>
              <a:custGeom>
                <a:avLst/>
                <a:gdLst>
                  <a:gd name="T0" fmla="*/ 0 w 46"/>
                  <a:gd name="T1" fmla="*/ 1 h 52"/>
                  <a:gd name="T2" fmla="*/ 1 w 46"/>
                  <a:gd name="T3" fmla="*/ 1 h 52"/>
                  <a:gd name="T4" fmla="*/ 1 w 46"/>
                  <a:gd name="T5" fmla="*/ 1 h 52"/>
                  <a:gd name="T6" fmla="*/ 1 w 46"/>
                  <a:gd name="T7" fmla="*/ 0 h 52"/>
                  <a:gd name="T8" fmla="*/ 0 w 46"/>
                  <a:gd name="T9" fmla="*/ 1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52"/>
                  <a:gd name="T17" fmla="*/ 46 w 46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52">
                    <a:moveTo>
                      <a:pt x="0" y="10"/>
                    </a:moveTo>
                    <a:lnTo>
                      <a:pt x="35" y="52"/>
                    </a:lnTo>
                    <a:lnTo>
                      <a:pt x="46" y="41"/>
                    </a:lnTo>
                    <a:lnTo>
                      <a:pt x="1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5" name="Freeform 608"/>
              <p:cNvSpPr>
                <a:spLocks/>
              </p:cNvSpPr>
              <p:nvPr/>
            </p:nvSpPr>
            <p:spPr bwMode="auto">
              <a:xfrm>
                <a:off x="1663" y="3282"/>
                <a:ext cx="17" cy="20"/>
              </a:xfrm>
              <a:custGeom>
                <a:avLst/>
                <a:gdLst>
                  <a:gd name="T0" fmla="*/ 1 w 27"/>
                  <a:gd name="T1" fmla="*/ 1 h 31"/>
                  <a:gd name="T2" fmla="*/ 0 w 27"/>
                  <a:gd name="T3" fmla="*/ 1 h 31"/>
                  <a:gd name="T4" fmla="*/ 1 w 27"/>
                  <a:gd name="T5" fmla="*/ 1 h 31"/>
                  <a:gd name="T6" fmla="*/ 1 w 27"/>
                  <a:gd name="T7" fmla="*/ 1 h 31"/>
                  <a:gd name="T8" fmla="*/ 1 w 27"/>
                  <a:gd name="T9" fmla="*/ 1 h 31"/>
                  <a:gd name="T10" fmla="*/ 1 w 27"/>
                  <a:gd name="T11" fmla="*/ 0 h 31"/>
                  <a:gd name="T12" fmla="*/ 1 w 27"/>
                  <a:gd name="T13" fmla="*/ 1 h 31"/>
                  <a:gd name="T14" fmla="*/ 1 w 27"/>
                  <a:gd name="T15" fmla="*/ 0 h 31"/>
                  <a:gd name="T16" fmla="*/ 1 w 27"/>
                  <a:gd name="T17" fmla="*/ 0 h 31"/>
                  <a:gd name="T18" fmla="*/ 1 w 27"/>
                  <a:gd name="T19" fmla="*/ 1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31"/>
                  <a:gd name="T32" fmla="*/ 27 w 27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31">
                    <a:moveTo>
                      <a:pt x="4" y="16"/>
                    </a:moveTo>
                    <a:lnTo>
                      <a:pt x="0" y="12"/>
                    </a:lnTo>
                    <a:lnTo>
                      <a:pt x="15" y="31"/>
                    </a:lnTo>
                    <a:lnTo>
                      <a:pt x="27" y="2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6" name="Freeform 609"/>
              <p:cNvSpPr>
                <a:spLocks/>
              </p:cNvSpPr>
              <p:nvPr/>
            </p:nvSpPr>
            <p:spPr bwMode="auto">
              <a:xfrm>
                <a:off x="1651" y="3279"/>
                <a:ext cx="16" cy="13"/>
              </a:xfrm>
              <a:custGeom>
                <a:avLst/>
                <a:gdLst>
                  <a:gd name="T0" fmla="*/ 0 w 25"/>
                  <a:gd name="T1" fmla="*/ 1 h 20"/>
                  <a:gd name="T2" fmla="*/ 1 w 25"/>
                  <a:gd name="T3" fmla="*/ 1 h 20"/>
                  <a:gd name="T4" fmla="*/ 1 w 25"/>
                  <a:gd name="T5" fmla="*/ 1 h 20"/>
                  <a:gd name="T6" fmla="*/ 1 w 25"/>
                  <a:gd name="T7" fmla="*/ 0 h 20"/>
                  <a:gd name="T8" fmla="*/ 0 w 25"/>
                  <a:gd name="T9" fmla="*/ 1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0"/>
                  <a:gd name="T17" fmla="*/ 25 w 25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0">
                    <a:moveTo>
                      <a:pt x="0" y="16"/>
                    </a:moveTo>
                    <a:lnTo>
                      <a:pt x="23" y="20"/>
                    </a:lnTo>
                    <a:lnTo>
                      <a:pt x="25" y="4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7" name="Freeform 610"/>
              <p:cNvSpPr>
                <a:spLocks/>
              </p:cNvSpPr>
              <p:nvPr/>
            </p:nvSpPr>
            <p:spPr bwMode="auto">
              <a:xfrm>
                <a:off x="1635" y="3279"/>
                <a:ext cx="17" cy="10"/>
              </a:xfrm>
              <a:custGeom>
                <a:avLst/>
                <a:gdLst>
                  <a:gd name="T0" fmla="*/ 0 w 25"/>
                  <a:gd name="T1" fmla="*/ 1 h 17"/>
                  <a:gd name="T2" fmla="*/ 1 w 25"/>
                  <a:gd name="T3" fmla="*/ 1 h 17"/>
                  <a:gd name="T4" fmla="*/ 1 w 25"/>
                  <a:gd name="T5" fmla="*/ 1 h 17"/>
                  <a:gd name="T6" fmla="*/ 1 w 25"/>
                  <a:gd name="T7" fmla="*/ 1 h 17"/>
                  <a:gd name="T8" fmla="*/ 1 w 25"/>
                  <a:gd name="T9" fmla="*/ 0 h 17"/>
                  <a:gd name="T10" fmla="*/ 1 w 25"/>
                  <a:gd name="T11" fmla="*/ 0 h 17"/>
                  <a:gd name="T12" fmla="*/ 0 w 25"/>
                  <a:gd name="T13" fmla="*/ 1 h 17"/>
                  <a:gd name="T14" fmla="*/ 1 w 25"/>
                  <a:gd name="T15" fmla="*/ 1 h 17"/>
                  <a:gd name="T16" fmla="*/ 0 w 25"/>
                  <a:gd name="T17" fmla="*/ 1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17"/>
                  <a:gd name="T29" fmla="*/ 25 w 25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17">
                    <a:moveTo>
                      <a:pt x="0" y="15"/>
                    </a:moveTo>
                    <a:lnTo>
                      <a:pt x="2" y="15"/>
                    </a:lnTo>
                    <a:lnTo>
                      <a:pt x="23" y="17"/>
                    </a:lnTo>
                    <a:lnTo>
                      <a:pt x="25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8" name="Freeform 611"/>
              <p:cNvSpPr>
                <a:spLocks/>
              </p:cNvSpPr>
              <p:nvPr/>
            </p:nvSpPr>
            <p:spPr bwMode="auto">
              <a:xfrm>
                <a:off x="1620" y="3273"/>
                <a:ext cx="18" cy="15"/>
              </a:xfrm>
              <a:custGeom>
                <a:avLst/>
                <a:gdLst>
                  <a:gd name="T0" fmla="*/ 0 w 30"/>
                  <a:gd name="T1" fmla="*/ 1 h 23"/>
                  <a:gd name="T2" fmla="*/ 1 w 30"/>
                  <a:gd name="T3" fmla="*/ 1 h 23"/>
                  <a:gd name="T4" fmla="*/ 1 w 30"/>
                  <a:gd name="T5" fmla="*/ 1 h 23"/>
                  <a:gd name="T6" fmla="*/ 1 w 30"/>
                  <a:gd name="T7" fmla="*/ 0 h 23"/>
                  <a:gd name="T8" fmla="*/ 0 w 30"/>
                  <a:gd name="T9" fmla="*/ 1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3"/>
                  <a:gd name="T17" fmla="*/ 30 w 3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3">
                    <a:moveTo>
                      <a:pt x="0" y="15"/>
                    </a:moveTo>
                    <a:lnTo>
                      <a:pt x="27" y="23"/>
                    </a:lnTo>
                    <a:lnTo>
                      <a:pt x="30" y="8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9" name="Freeform 612"/>
              <p:cNvSpPr>
                <a:spLocks/>
              </p:cNvSpPr>
              <p:nvPr/>
            </p:nvSpPr>
            <p:spPr bwMode="auto">
              <a:xfrm>
                <a:off x="1596" y="3267"/>
                <a:ext cx="25" cy="16"/>
              </a:xfrm>
              <a:custGeom>
                <a:avLst/>
                <a:gdLst>
                  <a:gd name="T0" fmla="*/ 1 w 37"/>
                  <a:gd name="T1" fmla="*/ 1 h 25"/>
                  <a:gd name="T2" fmla="*/ 0 w 37"/>
                  <a:gd name="T3" fmla="*/ 1 h 25"/>
                  <a:gd name="T4" fmla="*/ 1 w 37"/>
                  <a:gd name="T5" fmla="*/ 1 h 25"/>
                  <a:gd name="T6" fmla="*/ 1 w 37"/>
                  <a:gd name="T7" fmla="*/ 1 h 25"/>
                  <a:gd name="T8" fmla="*/ 1 w 37"/>
                  <a:gd name="T9" fmla="*/ 1 h 25"/>
                  <a:gd name="T10" fmla="*/ 0 w 37"/>
                  <a:gd name="T11" fmla="*/ 0 h 25"/>
                  <a:gd name="T12" fmla="*/ 1 w 37"/>
                  <a:gd name="T13" fmla="*/ 1 h 25"/>
                  <a:gd name="T14" fmla="*/ 1 w 37"/>
                  <a:gd name="T15" fmla="*/ 0 h 25"/>
                  <a:gd name="T16" fmla="*/ 0 w 37"/>
                  <a:gd name="T17" fmla="*/ 0 h 25"/>
                  <a:gd name="T18" fmla="*/ 1 w 37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25"/>
                  <a:gd name="T32" fmla="*/ 37 w 37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25">
                    <a:moveTo>
                      <a:pt x="2" y="18"/>
                    </a:moveTo>
                    <a:lnTo>
                      <a:pt x="0" y="18"/>
                    </a:lnTo>
                    <a:lnTo>
                      <a:pt x="33" y="25"/>
                    </a:lnTo>
                    <a:lnTo>
                      <a:pt x="37" y="10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0" name="Freeform 613"/>
              <p:cNvSpPr>
                <a:spLocks/>
              </p:cNvSpPr>
              <p:nvPr/>
            </p:nvSpPr>
            <p:spPr bwMode="auto">
              <a:xfrm>
                <a:off x="1576" y="3267"/>
                <a:ext cx="23" cy="13"/>
              </a:xfrm>
              <a:custGeom>
                <a:avLst/>
                <a:gdLst>
                  <a:gd name="T0" fmla="*/ 0 w 34"/>
                  <a:gd name="T1" fmla="*/ 1 h 21"/>
                  <a:gd name="T2" fmla="*/ 1 w 34"/>
                  <a:gd name="T3" fmla="*/ 1 h 21"/>
                  <a:gd name="T4" fmla="*/ 1 w 34"/>
                  <a:gd name="T5" fmla="*/ 1 h 21"/>
                  <a:gd name="T6" fmla="*/ 1 w 34"/>
                  <a:gd name="T7" fmla="*/ 0 h 21"/>
                  <a:gd name="T8" fmla="*/ 0 w 34"/>
                  <a:gd name="T9" fmla="*/ 1 h 21"/>
                  <a:gd name="T10" fmla="*/ 1 w 34"/>
                  <a:gd name="T11" fmla="*/ 1 h 21"/>
                  <a:gd name="T12" fmla="*/ 0 w 34"/>
                  <a:gd name="T13" fmla="*/ 1 h 21"/>
                  <a:gd name="T14" fmla="*/ 1 w 34"/>
                  <a:gd name="T15" fmla="*/ 1 h 21"/>
                  <a:gd name="T16" fmla="*/ 0 w 34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4"/>
                  <a:gd name="T28" fmla="*/ 0 h 21"/>
                  <a:gd name="T29" fmla="*/ 34 w 34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4" h="21">
                    <a:moveTo>
                      <a:pt x="0" y="21"/>
                    </a:moveTo>
                    <a:lnTo>
                      <a:pt x="1" y="21"/>
                    </a:lnTo>
                    <a:lnTo>
                      <a:pt x="34" y="18"/>
                    </a:lnTo>
                    <a:lnTo>
                      <a:pt x="32" y="0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21"/>
                    </a:lnTo>
                    <a:lnTo>
                      <a:pt x="1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1" name="Freeform 614"/>
              <p:cNvSpPr>
                <a:spLocks/>
              </p:cNvSpPr>
              <p:nvPr/>
            </p:nvSpPr>
            <p:spPr bwMode="auto">
              <a:xfrm>
                <a:off x="1550" y="3267"/>
                <a:ext cx="28" cy="13"/>
              </a:xfrm>
              <a:custGeom>
                <a:avLst/>
                <a:gdLst>
                  <a:gd name="T0" fmla="*/ 0 w 40"/>
                  <a:gd name="T1" fmla="*/ 1 h 21"/>
                  <a:gd name="T2" fmla="*/ 1 w 40"/>
                  <a:gd name="T3" fmla="*/ 1 h 21"/>
                  <a:gd name="T4" fmla="*/ 1 w 40"/>
                  <a:gd name="T5" fmla="*/ 1 h 21"/>
                  <a:gd name="T6" fmla="*/ 1 w 40"/>
                  <a:gd name="T7" fmla="*/ 0 h 21"/>
                  <a:gd name="T8" fmla="*/ 0 w 40"/>
                  <a:gd name="T9" fmla="*/ 0 h 21"/>
                  <a:gd name="T10" fmla="*/ 1 w 40"/>
                  <a:gd name="T11" fmla="*/ 0 h 21"/>
                  <a:gd name="T12" fmla="*/ 0 w 40"/>
                  <a:gd name="T13" fmla="*/ 0 h 21"/>
                  <a:gd name="T14" fmla="*/ 0 w 40"/>
                  <a:gd name="T15" fmla="*/ 1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21"/>
                  <a:gd name="T26" fmla="*/ 40 w 40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21">
                    <a:moveTo>
                      <a:pt x="0" y="16"/>
                    </a:moveTo>
                    <a:lnTo>
                      <a:pt x="39" y="21"/>
                    </a:lnTo>
                    <a:lnTo>
                      <a:pt x="40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2" name="Freeform 615"/>
              <p:cNvSpPr>
                <a:spLocks/>
              </p:cNvSpPr>
              <p:nvPr/>
            </p:nvSpPr>
            <p:spPr bwMode="auto">
              <a:xfrm>
                <a:off x="1516" y="3267"/>
                <a:ext cx="34" cy="11"/>
              </a:xfrm>
              <a:custGeom>
                <a:avLst/>
                <a:gdLst>
                  <a:gd name="T0" fmla="*/ 0 w 54"/>
                  <a:gd name="T1" fmla="*/ 1 h 20"/>
                  <a:gd name="T2" fmla="*/ 1 w 54"/>
                  <a:gd name="T3" fmla="*/ 1 h 20"/>
                  <a:gd name="T4" fmla="*/ 1 w 54"/>
                  <a:gd name="T5" fmla="*/ 1 h 20"/>
                  <a:gd name="T6" fmla="*/ 0 w 54"/>
                  <a:gd name="T7" fmla="*/ 0 h 20"/>
                  <a:gd name="T8" fmla="*/ 1 w 54"/>
                  <a:gd name="T9" fmla="*/ 0 h 20"/>
                  <a:gd name="T10" fmla="*/ 0 w 54"/>
                  <a:gd name="T11" fmla="*/ 1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20"/>
                  <a:gd name="T20" fmla="*/ 54 w 54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20">
                    <a:moveTo>
                      <a:pt x="0" y="18"/>
                    </a:moveTo>
                    <a:lnTo>
                      <a:pt x="54" y="20"/>
                    </a:lnTo>
                    <a:lnTo>
                      <a:pt x="54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3" name="Freeform 616"/>
              <p:cNvSpPr>
                <a:spLocks/>
              </p:cNvSpPr>
              <p:nvPr/>
            </p:nvSpPr>
            <p:spPr bwMode="auto">
              <a:xfrm>
                <a:off x="1479" y="3263"/>
                <a:ext cx="38" cy="14"/>
              </a:xfrm>
              <a:custGeom>
                <a:avLst/>
                <a:gdLst>
                  <a:gd name="T0" fmla="*/ 0 w 59"/>
                  <a:gd name="T1" fmla="*/ 1 h 23"/>
                  <a:gd name="T2" fmla="*/ 1 w 59"/>
                  <a:gd name="T3" fmla="*/ 1 h 23"/>
                  <a:gd name="T4" fmla="*/ 1 w 59"/>
                  <a:gd name="T5" fmla="*/ 1 h 23"/>
                  <a:gd name="T6" fmla="*/ 1 w 59"/>
                  <a:gd name="T7" fmla="*/ 0 h 23"/>
                  <a:gd name="T8" fmla="*/ 0 w 59"/>
                  <a:gd name="T9" fmla="*/ 1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23"/>
                  <a:gd name="T17" fmla="*/ 59 w 59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23">
                    <a:moveTo>
                      <a:pt x="0" y="17"/>
                    </a:moveTo>
                    <a:lnTo>
                      <a:pt x="57" y="23"/>
                    </a:lnTo>
                    <a:lnTo>
                      <a:pt x="59" y="5"/>
                    </a:lnTo>
                    <a:lnTo>
                      <a:pt x="2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4" name="Freeform 617"/>
              <p:cNvSpPr>
                <a:spLocks/>
              </p:cNvSpPr>
              <p:nvPr/>
            </p:nvSpPr>
            <p:spPr bwMode="auto">
              <a:xfrm>
                <a:off x="1449" y="3258"/>
                <a:ext cx="32" cy="15"/>
              </a:xfrm>
              <a:custGeom>
                <a:avLst/>
                <a:gdLst>
                  <a:gd name="T0" fmla="*/ 1 w 50"/>
                  <a:gd name="T1" fmla="*/ 1 h 23"/>
                  <a:gd name="T2" fmla="*/ 0 w 50"/>
                  <a:gd name="T3" fmla="*/ 1 h 23"/>
                  <a:gd name="T4" fmla="*/ 1 w 50"/>
                  <a:gd name="T5" fmla="*/ 1 h 23"/>
                  <a:gd name="T6" fmla="*/ 1 w 50"/>
                  <a:gd name="T7" fmla="*/ 1 h 23"/>
                  <a:gd name="T8" fmla="*/ 1 w 50"/>
                  <a:gd name="T9" fmla="*/ 0 h 23"/>
                  <a:gd name="T10" fmla="*/ 1 w 50"/>
                  <a:gd name="T11" fmla="*/ 1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23"/>
                  <a:gd name="T20" fmla="*/ 50 w 50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23">
                    <a:moveTo>
                      <a:pt x="2" y="17"/>
                    </a:moveTo>
                    <a:lnTo>
                      <a:pt x="0" y="17"/>
                    </a:lnTo>
                    <a:lnTo>
                      <a:pt x="48" y="23"/>
                    </a:lnTo>
                    <a:lnTo>
                      <a:pt x="50" y="6"/>
                    </a:lnTo>
                    <a:lnTo>
                      <a:pt x="2" y="0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5" name="Freeform 618"/>
              <p:cNvSpPr>
                <a:spLocks/>
              </p:cNvSpPr>
              <p:nvPr/>
            </p:nvSpPr>
            <p:spPr bwMode="auto">
              <a:xfrm>
                <a:off x="1424" y="3258"/>
                <a:ext cx="25" cy="11"/>
              </a:xfrm>
              <a:custGeom>
                <a:avLst/>
                <a:gdLst>
                  <a:gd name="T0" fmla="*/ 0 w 39"/>
                  <a:gd name="T1" fmla="*/ 1 h 17"/>
                  <a:gd name="T2" fmla="*/ 1 w 39"/>
                  <a:gd name="T3" fmla="*/ 1 h 17"/>
                  <a:gd name="T4" fmla="*/ 1 w 39"/>
                  <a:gd name="T5" fmla="*/ 1 h 17"/>
                  <a:gd name="T6" fmla="*/ 1 w 39"/>
                  <a:gd name="T7" fmla="*/ 0 h 17"/>
                  <a:gd name="T8" fmla="*/ 1 w 39"/>
                  <a:gd name="T9" fmla="*/ 0 h 17"/>
                  <a:gd name="T10" fmla="*/ 1 w 39"/>
                  <a:gd name="T11" fmla="*/ 1 h 17"/>
                  <a:gd name="T12" fmla="*/ 0 w 39"/>
                  <a:gd name="T13" fmla="*/ 1 h 17"/>
                  <a:gd name="T14" fmla="*/ 1 w 39"/>
                  <a:gd name="T15" fmla="*/ 1 h 17"/>
                  <a:gd name="T16" fmla="*/ 1 w 39"/>
                  <a:gd name="T17" fmla="*/ 1 h 17"/>
                  <a:gd name="T18" fmla="*/ 0 w 39"/>
                  <a:gd name="T19" fmla="*/ 1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7"/>
                  <a:gd name="T32" fmla="*/ 39 w 39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7">
                    <a:moveTo>
                      <a:pt x="0" y="13"/>
                    </a:moveTo>
                    <a:lnTo>
                      <a:pt x="8" y="17"/>
                    </a:lnTo>
                    <a:lnTo>
                      <a:pt x="39" y="17"/>
                    </a:lnTo>
                    <a:lnTo>
                      <a:pt x="39" y="0"/>
                    </a:lnTo>
                    <a:lnTo>
                      <a:pt x="8" y="0"/>
                    </a:lnTo>
                    <a:lnTo>
                      <a:pt x="14" y="4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8" y="1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6" name="Freeform 619"/>
              <p:cNvSpPr>
                <a:spLocks/>
              </p:cNvSpPr>
              <p:nvPr/>
            </p:nvSpPr>
            <p:spPr bwMode="auto">
              <a:xfrm>
                <a:off x="1418" y="3253"/>
                <a:ext cx="15" cy="14"/>
              </a:xfrm>
              <a:custGeom>
                <a:avLst/>
                <a:gdLst>
                  <a:gd name="T0" fmla="*/ 1 w 25"/>
                  <a:gd name="T1" fmla="*/ 1 h 23"/>
                  <a:gd name="T2" fmla="*/ 0 w 25"/>
                  <a:gd name="T3" fmla="*/ 1 h 23"/>
                  <a:gd name="T4" fmla="*/ 1 w 25"/>
                  <a:gd name="T5" fmla="*/ 1 h 23"/>
                  <a:gd name="T6" fmla="*/ 1 w 25"/>
                  <a:gd name="T7" fmla="*/ 1 h 23"/>
                  <a:gd name="T8" fmla="*/ 1 w 25"/>
                  <a:gd name="T9" fmla="*/ 0 h 23"/>
                  <a:gd name="T10" fmla="*/ 1 w 25"/>
                  <a:gd name="T11" fmla="*/ 1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23"/>
                  <a:gd name="T20" fmla="*/ 25 w 25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23">
                    <a:moveTo>
                      <a:pt x="8" y="6"/>
                    </a:moveTo>
                    <a:lnTo>
                      <a:pt x="0" y="10"/>
                    </a:lnTo>
                    <a:lnTo>
                      <a:pt x="11" y="23"/>
                    </a:lnTo>
                    <a:lnTo>
                      <a:pt x="25" y="14"/>
                    </a:lnTo>
                    <a:lnTo>
                      <a:pt x="13" y="0"/>
                    </a:lnTo>
                    <a:lnTo>
                      <a:pt x="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7" name="Freeform 620"/>
              <p:cNvSpPr>
                <a:spLocks/>
              </p:cNvSpPr>
              <p:nvPr/>
            </p:nvSpPr>
            <p:spPr bwMode="auto">
              <a:xfrm>
                <a:off x="1932" y="3468"/>
                <a:ext cx="12" cy="10"/>
              </a:xfrm>
              <a:custGeom>
                <a:avLst/>
                <a:gdLst>
                  <a:gd name="T0" fmla="*/ 0 w 18"/>
                  <a:gd name="T1" fmla="*/ 1 h 17"/>
                  <a:gd name="T2" fmla="*/ 1 w 18"/>
                  <a:gd name="T3" fmla="*/ 1 h 17"/>
                  <a:gd name="T4" fmla="*/ 1 w 18"/>
                  <a:gd name="T5" fmla="*/ 1 h 17"/>
                  <a:gd name="T6" fmla="*/ 1 w 18"/>
                  <a:gd name="T7" fmla="*/ 0 h 17"/>
                  <a:gd name="T8" fmla="*/ 1 w 18"/>
                  <a:gd name="T9" fmla="*/ 1 h 17"/>
                  <a:gd name="T10" fmla="*/ 1 w 18"/>
                  <a:gd name="T11" fmla="*/ 1 h 17"/>
                  <a:gd name="T12" fmla="*/ 0 w 18"/>
                  <a:gd name="T13" fmla="*/ 1 h 17"/>
                  <a:gd name="T14" fmla="*/ 1 w 18"/>
                  <a:gd name="T15" fmla="*/ 1 h 17"/>
                  <a:gd name="T16" fmla="*/ 1 w 18"/>
                  <a:gd name="T17" fmla="*/ 1 h 17"/>
                  <a:gd name="T18" fmla="*/ 0 w 18"/>
                  <a:gd name="T19" fmla="*/ 1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17"/>
                  <a:gd name="T32" fmla="*/ 18 w 18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17">
                    <a:moveTo>
                      <a:pt x="0" y="17"/>
                    </a:moveTo>
                    <a:lnTo>
                      <a:pt x="4" y="17"/>
                    </a:lnTo>
                    <a:lnTo>
                      <a:pt x="18" y="15"/>
                    </a:lnTo>
                    <a:lnTo>
                      <a:pt x="14" y="0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8" name="Freeform 621"/>
              <p:cNvSpPr>
                <a:spLocks/>
              </p:cNvSpPr>
              <p:nvPr/>
            </p:nvSpPr>
            <p:spPr bwMode="auto">
              <a:xfrm>
                <a:off x="1920" y="3465"/>
                <a:ext cx="16" cy="13"/>
              </a:xfrm>
              <a:custGeom>
                <a:avLst/>
                <a:gdLst>
                  <a:gd name="T0" fmla="*/ 0 w 23"/>
                  <a:gd name="T1" fmla="*/ 1 h 21"/>
                  <a:gd name="T2" fmla="*/ 1 w 23"/>
                  <a:gd name="T3" fmla="*/ 1 h 21"/>
                  <a:gd name="T4" fmla="*/ 1 w 23"/>
                  <a:gd name="T5" fmla="*/ 1 h 21"/>
                  <a:gd name="T6" fmla="*/ 1 w 23"/>
                  <a:gd name="T7" fmla="*/ 1 h 21"/>
                  <a:gd name="T8" fmla="*/ 1 w 23"/>
                  <a:gd name="T9" fmla="*/ 0 h 21"/>
                  <a:gd name="T10" fmla="*/ 0 w 23"/>
                  <a:gd name="T11" fmla="*/ 1 h 21"/>
                  <a:gd name="T12" fmla="*/ 0 w 23"/>
                  <a:gd name="T13" fmla="*/ 1 h 21"/>
                  <a:gd name="T14" fmla="*/ 1 w 23"/>
                  <a:gd name="T15" fmla="*/ 1 h 21"/>
                  <a:gd name="T16" fmla="*/ 0 w 23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21"/>
                  <a:gd name="T29" fmla="*/ 23 w 23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21">
                    <a:moveTo>
                      <a:pt x="0" y="13"/>
                    </a:moveTo>
                    <a:lnTo>
                      <a:pt x="2" y="15"/>
                    </a:lnTo>
                    <a:lnTo>
                      <a:pt x="17" y="21"/>
                    </a:lnTo>
                    <a:lnTo>
                      <a:pt x="23" y="6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9" name="Freeform 622"/>
              <p:cNvSpPr>
                <a:spLocks/>
              </p:cNvSpPr>
              <p:nvPr/>
            </p:nvSpPr>
            <p:spPr bwMode="auto">
              <a:xfrm>
                <a:off x="1911" y="3458"/>
                <a:ext cx="16" cy="15"/>
              </a:xfrm>
              <a:custGeom>
                <a:avLst/>
                <a:gdLst>
                  <a:gd name="T0" fmla="*/ 0 w 23"/>
                  <a:gd name="T1" fmla="*/ 1 h 23"/>
                  <a:gd name="T2" fmla="*/ 1 w 23"/>
                  <a:gd name="T3" fmla="*/ 1 h 23"/>
                  <a:gd name="T4" fmla="*/ 1 w 23"/>
                  <a:gd name="T5" fmla="*/ 1 h 23"/>
                  <a:gd name="T6" fmla="*/ 1 w 23"/>
                  <a:gd name="T7" fmla="*/ 0 h 23"/>
                  <a:gd name="T8" fmla="*/ 1 w 23"/>
                  <a:gd name="T9" fmla="*/ 0 h 23"/>
                  <a:gd name="T10" fmla="*/ 0 w 23"/>
                  <a:gd name="T11" fmla="*/ 1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23"/>
                  <a:gd name="T20" fmla="*/ 23 w 23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23">
                    <a:moveTo>
                      <a:pt x="0" y="14"/>
                    </a:moveTo>
                    <a:lnTo>
                      <a:pt x="15" y="23"/>
                    </a:lnTo>
                    <a:lnTo>
                      <a:pt x="23" y="1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0" name="Freeform 623"/>
              <p:cNvSpPr>
                <a:spLocks/>
              </p:cNvSpPr>
              <p:nvPr/>
            </p:nvSpPr>
            <p:spPr bwMode="auto">
              <a:xfrm>
                <a:off x="1897" y="3449"/>
                <a:ext cx="19" cy="19"/>
              </a:xfrm>
              <a:custGeom>
                <a:avLst/>
                <a:gdLst>
                  <a:gd name="T0" fmla="*/ 0 w 32"/>
                  <a:gd name="T1" fmla="*/ 1 h 29"/>
                  <a:gd name="T2" fmla="*/ 1 w 32"/>
                  <a:gd name="T3" fmla="*/ 1 h 29"/>
                  <a:gd name="T4" fmla="*/ 1 w 32"/>
                  <a:gd name="T5" fmla="*/ 1 h 29"/>
                  <a:gd name="T6" fmla="*/ 1 w 32"/>
                  <a:gd name="T7" fmla="*/ 1 h 29"/>
                  <a:gd name="T8" fmla="*/ 1 w 32"/>
                  <a:gd name="T9" fmla="*/ 0 h 29"/>
                  <a:gd name="T10" fmla="*/ 1 w 32"/>
                  <a:gd name="T11" fmla="*/ 1 h 29"/>
                  <a:gd name="T12" fmla="*/ 0 w 32"/>
                  <a:gd name="T13" fmla="*/ 1 h 29"/>
                  <a:gd name="T14" fmla="*/ 1 w 32"/>
                  <a:gd name="T15" fmla="*/ 1 h 29"/>
                  <a:gd name="T16" fmla="*/ 0 w 32"/>
                  <a:gd name="T17" fmla="*/ 1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29"/>
                  <a:gd name="T29" fmla="*/ 32 w 32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29">
                    <a:moveTo>
                      <a:pt x="0" y="13"/>
                    </a:moveTo>
                    <a:lnTo>
                      <a:pt x="2" y="13"/>
                    </a:lnTo>
                    <a:lnTo>
                      <a:pt x="23" y="29"/>
                    </a:lnTo>
                    <a:lnTo>
                      <a:pt x="32" y="15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1" name="Freeform 624"/>
              <p:cNvSpPr>
                <a:spLocks/>
              </p:cNvSpPr>
              <p:nvPr/>
            </p:nvSpPr>
            <p:spPr bwMode="auto">
              <a:xfrm>
                <a:off x="1886" y="3438"/>
                <a:ext cx="17" cy="20"/>
              </a:xfrm>
              <a:custGeom>
                <a:avLst/>
                <a:gdLst>
                  <a:gd name="T0" fmla="*/ 1 w 27"/>
                  <a:gd name="T1" fmla="*/ 1 h 32"/>
                  <a:gd name="T2" fmla="*/ 0 w 27"/>
                  <a:gd name="T3" fmla="*/ 1 h 32"/>
                  <a:gd name="T4" fmla="*/ 1 w 27"/>
                  <a:gd name="T5" fmla="*/ 1 h 32"/>
                  <a:gd name="T6" fmla="*/ 1 w 27"/>
                  <a:gd name="T7" fmla="*/ 1 h 32"/>
                  <a:gd name="T8" fmla="*/ 1 w 27"/>
                  <a:gd name="T9" fmla="*/ 1 h 32"/>
                  <a:gd name="T10" fmla="*/ 1 w 27"/>
                  <a:gd name="T11" fmla="*/ 0 h 32"/>
                  <a:gd name="T12" fmla="*/ 1 w 27"/>
                  <a:gd name="T13" fmla="*/ 1 h 32"/>
                  <a:gd name="T14" fmla="*/ 1 w 27"/>
                  <a:gd name="T15" fmla="*/ 1 h 32"/>
                  <a:gd name="T16" fmla="*/ 1 w 27"/>
                  <a:gd name="T17" fmla="*/ 0 h 32"/>
                  <a:gd name="T18" fmla="*/ 1 w 27"/>
                  <a:gd name="T19" fmla="*/ 1 h 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32"/>
                  <a:gd name="T32" fmla="*/ 27 w 27"/>
                  <a:gd name="T33" fmla="*/ 32 h 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32">
                    <a:moveTo>
                      <a:pt x="4" y="17"/>
                    </a:moveTo>
                    <a:lnTo>
                      <a:pt x="0" y="13"/>
                    </a:lnTo>
                    <a:lnTo>
                      <a:pt x="16" y="32"/>
                    </a:lnTo>
                    <a:lnTo>
                      <a:pt x="27" y="21"/>
                    </a:lnTo>
                    <a:lnTo>
                      <a:pt x="12" y="4"/>
                    </a:lnTo>
                    <a:lnTo>
                      <a:pt x="8" y="0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2" name="Freeform 625"/>
              <p:cNvSpPr>
                <a:spLocks/>
              </p:cNvSpPr>
              <p:nvPr/>
            </p:nvSpPr>
            <p:spPr bwMode="auto">
              <a:xfrm>
                <a:off x="1873" y="3434"/>
                <a:ext cx="18" cy="14"/>
              </a:xfrm>
              <a:custGeom>
                <a:avLst/>
                <a:gdLst>
                  <a:gd name="T0" fmla="*/ 1 w 29"/>
                  <a:gd name="T1" fmla="*/ 1 h 23"/>
                  <a:gd name="T2" fmla="*/ 1 w 29"/>
                  <a:gd name="T3" fmla="*/ 1 h 23"/>
                  <a:gd name="T4" fmla="*/ 1 w 29"/>
                  <a:gd name="T5" fmla="*/ 1 h 23"/>
                  <a:gd name="T6" fmla="*/ 1 w 29"/>
                  <a:gd name="T7" fmla="*/ 1 h 23"/>
                  <a:gd name="T8" fmla="*/ 1 w 29"/>
                  <a:gd name="T9" fmla="*/ 0 h 23"/>
                  <a:gd name="T10" fmla="*/ 0 w 29"/>
                  <a:gd name="T11" fmla="*/ 0 h 23"/>
                  <a:gd name="T12" fmla="*/ 1 w 29"/>
                  <a:gd name="T13" fmla="*/ 0 h 23"/>
                  <a:gd name="T14" fmla="*/ 1 w 29"/>
                  <a:gd name="T15" fmla="*/ 0 h 23"/>
                  <a:gd name="T16" fmla="*/ 0 w 29"/>
                  <a:gd name="T17" fmla="*/ 0 h 23"/>
                  <a:gd name="T18" fmla="*/ 1 w 29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23"/>
                  <a:gd name="T32" fmla="*/ 29 w 29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23">
                    <a:moveTo>
                      <a:pt x="6" y="15"/>
                    </a:moveTo>
                    <a:lnTo>
                      <a:pt x="2" y="15"/>
                    </a:lnTo>
                    <a:lnTo>
                      <a:pt x="25" y="23"/>
                    </a:lnTo>
                    <a:lnTo>
                      <a:pt x="29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3" name="Freeform 626"/>
              <p:cNvSpPr>
                <a:spLocks/>
              </p:cNvSpPr>
              <p:nvPr/>
            </p:nvSpPr>
            <p:spPr bwMode="auto">
              <a:xfrm>
                <a:off x="1856" y="3434"/>
                <a:ext cx="22" cy="15"/>
              </a:xfrm>
              <a:custGeom>
                <a:avLst/>
                <a:gdLst>
                  <a:gd name="T0" fmla="*/ 1 w 31"/>
                  <a:gd name="T1" fmla="*/ 1 h 25"/>
                  <a:gd name="T2" fmla="*/ 1 w 31"/>
                  <a:gd name="T3" fmla="*/ 1 h 25"/>
                  <a:gd name="T4" fmla="*/ 1 w 31"/>
                  <a:gd name="T5" fmla="*/ 1 h 25"/>
                  <a:gd name="T6" fmla="*/ 1 w 31"/>
                  <a:gd name="T7" fmla="*/ 0 h 25"/>
                  <a:gd name="T8" fmla="*/ 1 w 31"/>
                  <a:gd name="T9" fmla="*/ 1 h 25"/>
                  <a:gd name="T10" fmla="*/ 0 w 31"/>
                  <a:gd name="T11" fmla="*/ 1 h 25"/>
                  <a:gd name="T12" fmla="*/ 1 w 31"/>
                  <a:gd name="T13" fmla="*/ 1 h 25"/>
                  <a:gd name="T14" fmla="*/ 0 w 31"/>
                  <a:gd name="T15" fmla="*/ 1 h 25"/>
                  <a:gd name="T16" fmla="*/ 1 w 31"/>
                  <a:gd name="T17" fmla="*/ 1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25"/>
                  <a:gd name="T29" fmla="*/ 31 w 31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25">
                    <a:moveTo>
                      <a:pt x="10" y="25"/>
                    </a:moveTo>
                    <a:lnTo>
                      <a:pt x="8" y="25"/>
                    </a:lnTo>
                    <a:lnTo>
                      <a:pt x="31" y="15"/>
                    </a:lnTo>
                    <a:lnTo>
                      <a:pt x="25" y="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10" y="2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4" name="Freeform 627"/>
              <p:cNvSpPr>
                <a:spLocks/>
              </p:cNvSpPr>
              <p:nvPr/>
            </p:nvSpPr>
            <p:spPr bwMode="auto">
              <a:xfrm>
                <a:off x="1853" y="3439"/>
                <a:ext cx="9" cy="15"/>
              </a:xfrm>
              <a:custGeom>
                <a:avLst/>
                <a:gdLst>
                  <a:gd name="T0" fmla="*/ 0 w 17"/>
                  <a:gd name="T1" fmla="*/ 1 h 22"/>
                  <a:gd name="T2" fmla="*/ 1 w 17"/>
                  <a:gd name="T3" fmla="*/ 1 h 22"/>
                  <a:gd name="T4" fmla="*/ 1 w 17"/>
                  <a:gd name="T5" fmla="*/ 1 h 22"/>
                  <a:gd name="T6" fmla="*/ 1 w 17"/>
                  <a:gd name="T7" fmla="*/ 0 h 22"/>
                  <a:gd name="T8" fmla="*/ 0 w 17"/>
                  <a:gd name="T9" fmla="*/ 1 h 22"/>
                  <a:gd name="T10" fmla="*/ 1 w 17"/>
                  <a:gd name="T11" fmla="*/ 1 h 22"/>
                  <a:gd name="T12" fmla="*/ 0 w 17"/>
                  <a:gd name="T13" fmla="*/ 1 h 22"/>
                  <a:gd name="T14" fmla="*/ 1 w 17"/>
                  <a:gd name="T15" fmla="*/ 1 h 22"/>
                  <a:gd name="T16" fmla="*/ 1 w 17"/>
                  <a:gd name="T17" fmla="*/ 1 h 22"/>
                  <a:gd name="T18" fmla="*/ 0 w 17"/>
                  <a:gd name="T19" fmla="*/ 1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0" y="20"/>
                    </a:moveTo>
                    <a:lnTo>
                      <a:pt x="9" y="18"/>
                    </a:lnTo>
                    <a:lnTo>
                      <a:pt x="17" y="14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0" y="20"/>
                    </a:lnTo>
                    <a:lnTo>
                      <a:pt x="5" y="22"/>
                    </a:lnTo>
                    <a:lnTo>
                      <a:pt x="9" y="18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5" name="Freeform 628"/>
              <p:cNvSpPr>
                <a:spLocks/>
              </p:cNvSpPr>
              <p:nvPr/>
            </p:nvSpPr>
            <p:spPr bwMode="auto">
              <a:xfrm>
                <a:off x="1845" y="3439"/>
                <a:ext cx="11" cy="14"/>
              </a:xfrm>
              <a:custGeom>
                <a:avLst/>
                <a:gdLst>
                  <a:gd name="T0" fmla="*/ 0 w 17"/>
                  <a:gd name="T1" fmla="*/ 1 h 20"/>
                  <a:gd name="T2" fmla="*/ 1 w 17"/>
                  <a:gd name="T3" fmla="*/ 1 h 20"/>
                  <a:gd name="T4" fmla="*/ 1 w 17"/>
                  <a:gd name="T5" fmla="*/ 1 h 20"/>
                  <a:gd name="T6" fmla="*/ 1 w 17"/>
                  <a:gd name="T7" fmla="*/ 1 h 20"/>
                  <a:gd name="T8" fmla="*/ 1 w 17"/>
                  <a:gd name="T9" fmla="*/ 0 h 20"/>
                  <a:gd name="T10" fmla="*/ 1 w 17"/>
                  <a:gd name="T11" fmla="*/ 1 h 20"/>
                  <a:gd name="T12" fmla="*/ 0 w 17"/>
                  <a:gd name="T13" fmla="*/ 1 h 20"/>
                  <a:gd name="T14" fmla="*/ 1 w 17"/>
                  <a:gd name="T15" fmla="*/ 1 h 20"/>
                  <a:gd name="T16" fmla="*/ 1 w 17"/>
                  <a:gd name="T17" fmla="*/ 1 h 20"/>
                  <a:gd name="T18" fmla="*/ 0 w 17"/>
                  <a:gd name="T19" fmla="*/ 1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0"/>
                  <a:gd name="T32" fmla="*/ 17 w 17"/>
                  <a:gd name="T33" fmla="*/ 20 h 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0">
                    <a:moveTo>
                      <a:pt x="0" y="12"/>
                    </a:moveTo>
                    <a:lnTo>
                      <a:pt x="4" y="16"/>
                    </a:lnTo>
                    <a:lnTo>
                      <a:pt x="10" y="20"/>
                    </a:lnTo>
                    <a:lnTo>
                      <a:pt x="17" y="4"/>
                    </a:lnTo>
                    <a:lnTo>
                      <a:pt x="11" y="0"/>
                    </a:lnTo>
                    <a:lnTo>
                      <a:pt x="15" y="4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6" name="Freeform 629"/>
              <p:cNvSpPr>
                <a:spLocks/>
              </p:cNvSpPr>
              <p:nvPr/>
            </p:nvSpPr>
            <p:spPr bwMode="auto">
              <a:xfrm>
                <a:off x="1841" y="3434"/>
                <a:ext cx="14" cy="14"/>
              </a:xfrm>
              <a:custGeom>
                <a:avLst/>
                <a:gdLst>
                  <a:gd name="T0" fmla="*/ 1 w 21"/>
                  <a:gd name="T1" fmla="*/ 1 h 23"/>
                  <a:gd name="T2" fmla="*/ 0 w 21"/>
                  <a:gd name="T3" fmla="*/ 1 h 23"/>
                  <a:gd name="T4" fmla="*/ 1 w 21"/>
                  <a:gd name="T5" fmla="*/ 1 h 23"/>
                  <a:gd name="T6" fmla="*/ 1 w 21"/>
                  <a:gd name="T7" fmla="*/ 1 h 23"/>
                  <a:gd name="T8" fmla="*/ 1 w 21"/>
                  <a:gd name="T9" fmla="*/ 1 h 23"/>
                  <a:gd name="T10" fmla="*/ 1 w 21"/>
                  <a:gd name="T11" fmla="*/ 0 h 23"/>
                  <a:gd name="T12" fmla="*/ 1 w 21"/>
                  <a:gd name="T13" fmla="*/ 1 h 23"/>
                  <a:gd name="T14" fmla="*/ 1 w 21"/>
                  <a:gd name="T15" fmla="*/ 1 h 23"/>
                  <a:gd name="T16" fmla="*/ 1 w 21"/>
                  <a:gd name="T17" fmla="*/ 0 h 23"/>
                  <a:gd name="T18" fmla="*/ 1 w 21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3"/>
                  <a:gd name="T32" fmla="*/ 21 w 21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3">
                    <a:moveTo>
                      <a:pt x="4" y="15"/>
                    </a:moveTo>
                    <a:lnTo>
                      <a:pt x="0" y="11"/>
                    </a:lnTo>
                    <a:lnTo>
                      <a:pt x="6" y="23"/>
                    </a:lnTo>
                    <a:lnTo>
                      <a:pt x="21" y="15"/>
                    </a:lnTo>
                    <a:lnTo>
                      <a:pt x="16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7" name="Freeform 630"/>
              <p:cNvSpPr>
                <a:spLocks/>
              </p:cNvSpPr>
              <p:nvPr/>
            </p:nvSpPr>
            <p:spPr bwMode="auto">
              <a:xfrm>
                <a:off x="1832" y="3428"/>
                <a:ext cx="17" cy="15"/>
              </a:xfrm>
              <a:custGeom>
                <a:avLst/>
                <a:gdLst>
                  <a:gd name="T0" fmla="*/ 0 w 27"/>
                  <a:gd name="T1" fmla="*/ 1 h 25"/>
                  <a:gd name="T2" fmla="*/ 1 w 27"/>
                  <a:gd name="T3" fmla="*/ 1 h 25"/>
                  <a:gd name="T4" fmla="*/ 1 w 27"/>
                  <a:gd name="T5" fmla="*/ 1 h 25"/>
                  <a:gd name="T6" fmla="*/ 1 w 27"/>
                  <a:gd name="T7" fmla="*/ 0 h 25"/>
                  <a:gd name="T8" fmla="*/ 0 w 27"/>
                  <a:gd name="T9" fmla="*/ 1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5"/>
                  <a:gd name="T17" fmla="*/ 27 w 27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5">
                    <a:moveTo>
                      <a:pt x="0" y="14"/>
                    </a:moveTo>
                    <a:lnTo>
                      <a:pt x="19" y="25"/>
                    </a:lnTo>
                    <a:lnTo>
                      <a:pt x="27" y="10"/>
                    </a:lnTo>
                    <a:lnTo>
                      <a:pt x="8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8" name="Freeform 631"/>
              <p:cNvSpPr>
                <a:spLocks/>
              </p:cNvSpPr>
              <p:nvPr/>
            </p:nvSpPr>
            <p:spPr bwMode="auto">
              <a:xfrm>
                <a:off x="1818" y="3420"/>
                <a:ext cx="20" cy="17"/>
              </a:xfrm>
              <a:custGeom>
                <a:avLst/>
                <a:gdLst>
                  <a:gd name="T0" fmla="*/ 0 w 29"/>
                  <a:gd name="T1" fmla="*/ 1 h 25"/>
                  <a:gd name="T2" fmla="*/ 1 w 29"/>
                  <a:gd name="T3" fmla="*/ 1 h 25"/>
                  <a:gd name="T4" fmla="*/ 1 w 29"/>
                  <a:gd name="T5" fmla="*/ 1 h 25"/>
                  <a:gd name="T6" fmla="*/ 1 w 29"/>
                  <a:gd name="T7" fmla="*/ 1 h 25"/>
                  <a:gd name="T8" fmla="*/ 1 w 29"/>
                  <a:gd name="T9" fmla="*/ 0 h 25"/>
                  <a:gd name="T10" fmla="*/ 1 w 29"/>
                  <a:gd name="T11" fmla="*/ 0 h 25"/>
                  <a:gd name="T12" fmla="*/ 0 w 29"/>
                  <a:gd name="T13" fmla="*/ 1 h 25"/>
                  <a:gd name="T14" fmla="*/ 1 w 29"/>
                  <a:gd name="T15" fmla="*/ 1 h 25"/>
                  <a:gd name="T16" fmla="*/ 0 w 29"/>
                  <a:gd name="T17" fmla="*/ 1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9"/>
                  <a:gd name="T28" fmla="*/ 0 h 25"/>
                  <a:gd name="T29" fmla="*/ 29 w 29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9" h="25">
                    <a:moveTo>
                      <a:pt x="0" y="11"/>
                    </a:moveTo>
                    <a:lnTo>
                      <a:pt x="2" y="13"/>
                    </a:lnTo>
                    <a:lnTo>
                      <a:pt x="21" y="25"/>
                    </a:lnTo>
                    <a:lnTo>
                      <a:pt x="29" y="11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9" name="Freeform 632"/>
              <p:cNvSpPr>
                <a:spLocks/>
              </p:cNvSpPr>
              <p:nvPr/>
            </p:nvSpPr>
            <p:spPr bwMode="auto">
              <a:xfrm>
                <a:off x="1806" y="3405"/>
                <a:ext cx="20" cy="23"/>
              </a:xfrm>
              <a:custGeom>
                <a:avLst/>
                <a:gdLst>
                  <a:gd name="T0" fmla="*/ 0 w 30"/>
                  <a:gd name="T1" fmla="*/ 1 h 34"/>
                  <a:gd name="T2" fmla="*/ 1 w 30"/>
                  <a:gd name="T3" fmla="*/ 1 h 34"/>
                  <a:gd name="T4" fmla="*/ 1 w 30"/>
                  <a:gd name="T5" fmla="*/ 1 h 34"/>
                  <a:gd name="T6" fmla="*/ 1 w 30"/>
                  <a:gd name="T7" fmla="*/ 0 h 34"/>
                  <a:gd name="T8" fmla="*/ 0 w 30"/>
                  <a:gd name="T9" fmla="*/ 1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34"/>
                  <a:gd name="T17" fmla="*/ 30 w 30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34">
                    <a:moveTo>
                      <a:pt x="0" y="9"/>
                    </a:moveTo>
                    <a:lnTo>
                      <a:pt x="19" y="34"/>
                    </a:lnTo>
                    <a:lnTo>
                      <a:pt x="30" y="23"/>
                    </a:lnTo>
                    <a:lnTo>
                      <a:pt x="1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0" name="Freeform 633"/>
              <p:cNvSpPr>
                <a:spLocks/>
              </p:cNvSpPr>
              <p:nvPr/>
            </p:nvSpPr>
            <p:spPr bwMode="auto">
              <a:xfrm>
                <a:off x="1794" y="3393"/>
                <a:ext cx="19" cy="20"/>
              </a:xfrm>
              <a:custGeom>
                <a:avLst/>
                <a:gdLst>
                  <a:gd name="T0" fmla="*/ 1 w 29"/>
                  <a:gd name="T1" fmla="*/ 1 h 32"/>
                  <a:gd name="T2" fmla="*/ 0 w 29"/>
                  <a:gd name="T3" fmla="*/ 1 h 32"/>
                  <a:gd name="T4" fmla="*/ 1 w 29"/>
                  <a:gd name="T5" fmla="*/ 1 h 32"/>
                  <a:gd name="T6" fmla="*/ 1 w 29"/>
                  <a:gd name="T7" fmla="*/ 1 h 32"/>
                  <a:gd name="T8" fmla="*/ 1 w 29"/>
                  <a:gd name="T9" fmla="*/ 1 h 32"/>
                  <a:gd name="T10" fmla="*/ 1 w 29"/>
                  <a:gd name="T11" fmla="*/ 0 h 32"/>
                  <a:gd name="T12" fmla="*/ 1 w 29"/>
                  <a:gd name="T13" fmla="*/ 1 h 32"/>
                  <a:gd name="T14" fmla="*/ 1 w 29"/>
                  <a:gd name="T15" fmla="*/ 0 h 32"/>
                  <a:gd name="T16" fmla="*/ 1 w 29"/>
                  <a:gd name="T17" fmla="*/ 0 h 32"/>
                  <a:gd name="T18" fmla="*/ 1 w 29"/>
                  <a:gd name="T19" fmla="*/ 1 h 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32"/>
                  <a:gd name="T32" fmla="*/ 29 w 29"/>
                  <a:gd name="T33" fmla="*/ 32 h 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32">
                    <a:moveTo>
                      <a:pt x="4" y="15"/>
                    </a:moveTo>
                    <a:lnTo>
                      <a:pt x="0" y="13"/>
                    </a:lnTo>
                    <a:lnTo>
                      <a:pt x="18" y="32"/>
                    </a:lnTo>
                    <a:lnTo>
                      <a:pt x="29" y="23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1" name="Freeform 634"/>
              <p:cNvSpPr>
                <a:spLocks/>
              </p:cNvSpPr>
              <p:nvPr/>
            </p:nvSpPr>
            <p:spPr bwMode="auto">
              <a:xfrm>
                <a:off x="1780" y="3390"/>
                <a:ext cx="19" cy="10"/>
              </a:xfrm>
              <a:custGeom>
                <a:avLst/>
                <a:gdLst>
                  <a:gd name="T0" fmla="*/ 0 w 29"/>
                  <a:gd name="T1" fmla="*/ 1 h 19"/>
                  <a:gd name="T2" fmla="*/ 1 w 29"/>
                  <a:gd name="T3" fmla="*/ 1 h 19"/>
                  <a:gd name="T4" fmla="*/ 1 w 29"/>
                  <a:gd name="T5" fmla="*/ 1 h 19"/>
                  <a:gd name="T6" fmla="*/ 1 w 29"/>
                  <a:gd name="T7" fmla="*/ 1 h 19"/>
                  <a:gd name="T8" fmla="*/ 1 w 29"/>
                  <a:gd name="T9" fmla="*/ 0 h 19"/>
                  <a:gd name="T10" fmla="*/ 1 w 29"/>
                  <a:gd name="T11" fmla="*/ 0 h 19"/>
                  <a:gd name="T12" fmla="*/ 0 w 29"/>
                  <a:gd name="T13" fmla="*/ 1 h 19"/>
                  <a:gd name="T14" fmla="*/ 1 w 29"/>
                  <a:gd name="T15" fmla="*/ 1 h 19"/>
                  <a:gd name="T16" fmla="*/ 0 w 29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9"/>
                  <a:gd name="T28" fmla="*/ 0 h 19"/>
                  <a:gd name="T29" fmla="*/ 29 w 29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9" h="19">
                    <a:moveTo>
                      <a:pt x="0" y="13"/>
                    </a:moveTo>
                    <a:lnTo>
                      <a:pt x="2" y="15"/>
                    </a:lnTo>
                    <a:lnTo>
                      <a:pt x="25" y="19"/>
                    </a:lnTo>
                    <a:lnTo>
                      <a:pt x="29" y="4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2" name="Freeform 635"/>
              <p:cNvSpPr>
                <a:spLocks/>
              </p:cNvSpPr>
              <p:nvPr/>
            </p:nvSpPr>
            <p:spPr bwMode="auto">
              <a:xfrm>
                <a:off x="1768" y="3383"/>
                <a:ext cx="20" cy="15"/>
              </a:xfrm>
              <a:custGeom>
                <a:avLst/>
                <a:gdLst>
                  <a:gd name="T0" fmla="*/ 0 w 29"/>
                  <a:gd name="T1" fmla="*/ 1 h 25"/>
                  <a:gd name="T2" fmla="*/ 1 w 29"/>
                  <a:gd name="T3" fmla="*/ 1 h 25"/>
                  <a:gd name="T4" fmla="*/ 1 w 29"/>
                  <a:gd name="T5" fmla="*/ 1 h 25"/>
                  <a:gd name="T6" fmla="*/ 1 w 29"/>
                  <a:gd name="T7" fmla="*/ 1 h 25"/>
                  <a:gd name="T8" fmla="*/ 1 w 29"/>
                  <a:gd name="T9" fmla="*/ 0 h 25"/>
                  <a:gd name="T10" fmla="*/ 1 w 29"/>
                  <a:gd name="T11" fmla="*/ 1 h 25"/>
                  <a:gd name="T12" fmla="*/ 0 w 29"/>
                  <a:gd name="T13" fmla="*/ 1 h 25"/>
                  <a:gd name="T14" fmla="*/ 1 w 29"/>
                  <a:gd name="T15" fmla="*/ 1 h 25"/>
                  <a:gd name="T16" fmla="*/ 0 w 29"/>
                  <a:gd name="T17" fmla="*/ 1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9"/>
                  <a:gd name="T28" fmla="*/ 0 h 25"/>
                  <a:gd name="T29" fmla="*/ 29 w 29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9" h="25">
                    <a:moveTo>
                      <a:pt x="0" y="14"/>
                    </a:moveTo>
                    <a:lnTo>
                      <a:pt x="2" y="16"/>
                    </a:lnTo>
                    <a:lnTo>
                      <a:pt x="21" y="25"/>
                    </a:lnTo>
                    <a:lnTo>
                      <a:pt x="29" y="12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3" name="Freeform 636"/>
              <p:cNvSpPr>
                <a:spLocks/>
              </p:cNvSpPr>
              <p:nvPr/>
            </p:nvSpPr>
            <p:spPr bwMode="auto">
              <a:xfrm>
                <a:off x="1751" y="3369"/>
                <a:ext cx="25" cy="24"/>
              </a:xfrm>
              <a:custGeom>
                <a:avLst/>
                <a:gdLst>
                  <a:gd name="T0" fmla="*/ 0 w 37"/>
                  <a:gd name="T1" fmla="*/ 1 h 37"/>
                  <a:gd name="T2" fmla="*/ 0 w 37"/>
                  <a:gd name="T3" fmla="*/ 1 h 37"/>
                  <a:gd name="T4" fmla="*/ 1 w 37"/>
                  <a:gd name="T5" fmla="*/ 1 h 37"/>
                  <a:gd name="T6" fmla="*/ 1 w 37"/>
                  <a:gd name="T7" fmla="*/ 1 h 37"/>
                  <a:gd name="T8" fmla="*/ 1 w 37"/>
                  <a:gd name="T9" fmla="*/ 0 h 37"/>
                  <a:gd name="T10" fmla="*/ 0 w 37"/>
                  <a:gd name="T11" fmla="*/ 1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37"/>
                  <a:gd name="T20" fmla="*/ 37 w 37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37">
                    <a:moveTo>
                      <a:pt x="0" y="14"/>
                    </a:moveTo>
                    <a:lnTo>
                      <a:pt x="0" y="12"/>
                    </a:lnTo>
                    <a:lnTo>
                      <a:pt x="25" y="37"/>
                    </a:lnTo>
                    <a:lnTo>
                      <a:pt x="37" y="25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4" name="Freeform 637"/>
              <p:cNvSpPr>
                <a:spLocks/>
              </p:cNvSpPr>
              <p:nvPr/>
            </p:nvSpPr>
            <p:spPr bwMode="auto">
              <a:xfrm>
                <a:off x="1734" y="3354"/>
                <a:ext cx="25" cy="24"/>
              </a:xfrm>
              <a:custGeom>
                <a:avLst/>
                <a:gdLst>
                  <a:gd name="T0" fmla="*/ 1 w 37"/>
                  <a:gd name="T1" fmla="*/ 1 h 37"/>
                  <a:gd name="T2" fmla="*/ 0 w 37"/>
                  <a:gd name="T3" fmla="*/ 1 h 37"/>
                  <a:gd name="T4" fmla="*/ 1 w 37"/>
                  <a:gd name="T5" fmla="*/ 1 h 37"/>
                  <a:gd name="T6" fmla="*/ 1 w 37"/>
                  <a:gd name="T7" fmla="*/ 1 h 37"/>
                  <a:gd name="T8" fmla="*/ 1 w 37"/>
                  <a:gd name="T9" fmla="*/ 0 h 37"/>
                  <a:gd name="T10" fmla="*/ 1 w 37"/>
                  <a:gd name="T11" fmla="*/ 1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37"/>
                  <a:gd name="T20" fmla="*/ 37 w 37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37">
                    <a:moveTo>
                      <a:pt x="4" y="6"/>
                    </a:moveTo>
                    <a:lnTo>
                      <a:pt x="0" y="14"/>
                    </a:lnTo>
                    <a:lnTo>
                      <a:pt x="25" y="37"/>
                    </a:lnTo>
                    <a:lnTo>
                      <a:pt x="37" y="23"/>
                    </a:lnTo>
                    <a:lnTo>
                      <a:pt x="10" y="0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5" name="Freeform 638"/>
              <p:cNvSpPr>
                <a:spLocks/>
              </p:cNvSpPr>
              <p:nvPr/>
            </p:nvSpPr>
            <p:spPr bwMode="auto">
              <a:xfrm>
                <a:off x="2184" y="3352"/>
                <a:ext cx="8" cy="10"/>
              </a:xfrm>
              <a:custGeom>
                <a:avLst/>
                <a:gdLst>
                  <a:gd name="T0" fmla="*/ 0 w 12"/>
                  <a:gd name="T1" fmla="*/ 1 h 17"/>
                  <a:gd name="T2" fmla="*/ 1 w 12"/>
                  <a:gd name="T3" fmla="*/ 1 h 17"/>
                  <a:gd name="T4" fmla="*/ 1 w 12"/>
                  <a:gd name="T5" fmla="*/ 1 h 17"/>
                  <a:gd name="T6" fmla="*/ 1 w 12"/>
                  <a:gd name="T7" fmla="*/ 0 h 17"/>
                  <a:gd name="T8" fmla="*/ 1 w 12"/>
                  <a:gd name="T9" fmla="*/ 0 h 17"/>
                  <a:gd name="T10" fmla="*/ 0 w 12"/>
                  <a:gd name="T11" fmla="*/ 1 h 17"/>
                  <a:gd name="T12" fmla="*/ 1 w 12"/>
                  <a:gd name="T13" fmla="*/ 1 h 17"/>
                  <a:gd name="T14" fmla="*/ 0 w 12"/>
                  <a:gd name="T15" fmla="*/ 1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"/>
                  <a:gd name="T25" fmla="*/ 0 h 17"/>
                  <a:gd name="T26" fmla="*/ 12 w 12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" h="17">
                    <a:moveTo>
                      <a:pt x="0" y="17"/>
                    </a:moveTo>
                    <a:lnTo>
                      <a:pt x="2" y="17"/>
                    </a:lnTo>
                    <a:lnTo>
                      <a:pt x="12" y="15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0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6" name="Freeform 639"/>
              <p:cNvSpPr>
                <a:spLocks/>
              </p:cNvSpPr>
              <p:nvPr/>
            </p:nvSpPr>
            <p:spPr bwMode="auto">
              <a:xfrm>
                <a:off x="2150" y="3349"/>
                <a:ext cx="34" cy="13"/>
              </a:xfrm>
              <a:custGeom>
                <a:avLst/>
                <a:gdLst>
                  <a:gd name="T0" fmla="*/ 0 w 52"/>
                  <a:gd name="T1" fmla="*/ 1 h 19"/>
                  <a:gd name="T2" fmla="*/ 1 w 52"/>
                  <a:gd name="T3" fmla="*/ 1 h 19"/>
                  <a:gd name="T4" fmla="*/ 1 w 52"/>
                  <a:gd name="T5" fmla="*/ 1 h 19"/>
                  <a:gd name="T6" fmla="*/ 1 w 52"/>
                  <a:gd name="T7" fmla="*/ 0 h 19"/>
                  <a:gd name="T8" fmla="*/ 1 w 52"/>
                  <a:gd name="T9" fmla="*/ 0 h 19"/>
                  <a:gd name="T10" fmla="*/ 0 w 52"/>
                  <a:gd name="T11" fmla="*/ 1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"/>
                  <a:gd name="T19" fmla="*/ 0 h 19"/>
                  <a:gd name="T20" fmla="*/ 52 w 52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" h="19">
                    <a:moveTo>
                      <a:pt x="0" y="15"/>
                    </a:moveTo>
                    <a:lnTo>
                      <a:pt x="50" y="19"/>
                    </a:lnTo>
                    <a:lnTo>
                      <a:pt x="5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7" name="Freeform 640"/>
              <p:cNvSpPr>
                <a:spLocks/>
              </p:cNvSpPr>
              <p:nvPr/>
            </p:nvSpPr>
            <p:spPr bwMode="auto">
              <a:xfrm>
                <a:off x="2091" y="3335"/>
                <a:ext cx="62" cy="24"/>
              </a:xfrm>
              <a:custGeom>
                <a:avLst/>
                <a:gdLst>
                  <a:gd name="T0" fmla="*/ 1 w 98"/>
                  <a:gd name="T1" fmla="*/ 1 h 38"/>
                  <a:gd name="T2" fmla="*/ 0 w 98"/>
                  <a:gd name="T3" fmla="*/ 1 h 38"/>
                  <a:gd name="T4" fmla="*/ 1 w 98"/>
                  <a:gd name="T5" fmla="*/ 1 h 38"/>
                  <a:gd name="T6" fmla="*/ 1 w 98"/>
                  <a:gd name="T7" fmla="*/ 1 h 38"/>
                  <a:gd name="T8" fmla="*/ 1 w 98"/>
                  <a:gd name="T9" fmla="*/ 0 h 38"/>
                  <a:gd name="T10" fmla="*/ 0 w 98"/>
                  <a:gd name="T11" fmla="*/ 0 h 38"/>
                  <a:gd name="T12" fmla="*/ 1 w 98"/>
                  <a:gd name="T13" fmla="*/ 0 h 38"/>
                  <a:gd name="T14" fmla="*/ 1 w 98"/>
                  <a:gd name="T15" fmla="*/ 0 h 38"/>
                  <a:gd name="T16" fmla="*/ 0 w 98"/>
                  <a:gd name="T17" fmla="*/ 0 h 38"/>
                  <a:gd name="T18" fmla="*/ 1 w 98"/>
                  <a:gd name="T19" fmla="*/ 1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8"/>
                  <a:gd name="T31" fmla="*/ 0 h 38"/>
                  <a:gd name="T32" fmla="*/ 98 w 98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8" h="38">
                    <a:moveTo>
                      <a:pt x="4" y="15"/>
                    </a:moveTo>
                    <a:lnTo>
                      <a:pt x="0" y="15"/>
                    </a:lnTo>
                    <a:lnTo>
                      <a:pt x="94" y="38"/>
                    </a:lnTo>
                    <a:lnTo>
                      <a:pt x="98" y="2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8" name="Freeform 641"/>
              <p:cNvSpPr>
                <a:spLocks/>
              </p:cNvSpPr>
              <p:nvPr/>
            </p:nvSpPr>
            <p:spPr bwMode="auto">
              <a:xfrm>
                <a:off x="2069" y="3335"/>
                <a:ext cx="24" cy="17"/>
              </a:xfrm>
              <a:custGeom>
                <a:avLst/>
                <a:gdLst>
                  <a:gd name="T0" fmla="*/ 1 w 37"/>
                  <a:gd name="T1" fmla="*/ 1 h 25"/>
                  <a:gd name="T2" fmla="*/ 1 w 37"/>
                  <a:gd name="T3" fmla="*/ 1 h 25"/>
                  <a:gd name="T4" fmla="*/ 1 w 37"/>
                  <a:gd name="T5" fmla="*/ 1 h 25"/>
                  <a:gd name="T6" fmla="*/ 1 w 37"/>
                  <a:gd name="T7" fmla="*/ 0 h 25"/>
                  <a:gd name="T8" fmla="*/ 0 w 37"/>
                  <a:gd name="T9" fmla="*/ 1 h 25"/>
                  <a:gd name="T10" fmla="*/ 0 w 37"/>
                  <a:gd name="T11" fmla="*/ 1 h 25"/>
                  <a:gd name="T12" fmla="*/ 0 w 37"/>
                  <a:gd name="T13" fmla="*/ 1 h 25"/>
                  <a:gd name="T14" fmla="*/ 0 w 37"/>
                  <a:gd name="T15" fmla="*/ 1 h 25"/>
                  <a:gd name="T16" fmla="*/ 1 w 37"/>
                  <a:gd name="T17" fmla="*/ 1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7"/>
                  <a:gd name="T28" fmla="*/ 0 h 25"/>
                  <a:gd name="T29" fmla="*/ 37 w 37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7" h="25">
                    <a:moveTo>
                      <a:pt x="6" y="23"/>
                    </a:moveTo>
                    <a:lnTo>
                      <a:pt x="4" y="25"/>
                    </a:lnTo>
                    <a:lnTo>
                      <a:pt x="37" y="15"/>
                    </a:lnTo>
                    <a:lnTo>
                      <a:pt x="33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6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9" name="Freeform 642"/>
              <p:cNvSpPr>
                <a:spLocks/>
              </p:cNvSpPr>
              <p:nvPr/>
            </p:nvSpPr>
            <p:spPr bwMode="auto">
              <a:xfrm>
                <a:off x="2045" y="3342"/>
                <a:ext cx="27" cy="17"/>
              </a:xfrm>
              <a:custGeom>
                <a:avLst/>
                <a:gdLst>
                  <a:gd name="T0" fmla="*/ 1 w 42"/>
                  <a:gd name="T1" fmla="*/ 1 h 29"/>
                  <a:gd name="T2" fmla="*/ 1 w 42"/>
                  <a:gd name="T3" fmla="*/ 1 h 29"/>
                  <a:gd name="T4" fmla="*/ 1 w 42"/>
                  <a:gd name="T5" fmla="*/ 1 h 29"/>
                  <a:gd name="T6" fmla="*/ 1 w 42"/>
                  <a:gd name="T7" fmla="*/ 0 h 29"/>
                  <a:gd name="T8" fmla="*/ 1 w 42"/>
                  <a:gd name="T9" fmla="*/ 1 h 29"/>
                  <a:gd name="T10" fmla="*/ 0 w 42"/>
                  <a:gd name="T11" fmla="*/ 1 h 29"/>
                  <a:gd name="T12" fmla="*/ 1 w 42"/>
                  <a:gd name="T13" fmla="*/ 1 h 29"/>
                  <a:gd name="T14" fmla="*/ 0 w 42"/>
                  <a:gd name="T15" fmla="*/ 1 h 29"/>
                  <a:gd name="T16" fmla="*/ 1 w 42"/>
                  <a:gd name="T17" fmla="*/ 1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"/>
                  <a:gd name="T28" fmla="*/ 0 h 29"/>
                  <a:gd name="T29" fmla="*/ 42 w 42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" h="29">
                    <a:moveTo>
                      <a:pt x="10" y="27"/>
                    </a:moveTo>
                    <a:lnTo>
                      <a:pt x="8" y="29"/>
                    </a:lnTo>
                    <a:lnTo>
                      <a:pt x="42" y="14"/>
                    </a:lnTo>
                    <a:lnTo>
                      <a:pt x="36" y="0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10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0" name="Freeform 643"/>
              <p:cNvSpPr>
                <a:spLocks/>
              </p:cNvSpPr>
              <p:nvPr/>
            </p:nvSpPr>
            <p:spPr bwMode="auto">
              <a:xfrm>
                <a:off x="2025" y="3352"/>
                <a:ext cx="28" cy="21"/>
              </a:xfrm>
              <a:custGeom>
                <a:avLst/>
                <a:gdLst>
                  <a:gd name="T0" fmla="*/ 1 w 39"/>
                  <a:gd name="T1" fmla="*/ 1 h 36"/>
                  <a:gd name="T2" fmla="*/ 1 w 39"/>
                  <a:gd name="T3" fmla="*/ 1 h 36"/>
                  <a:gd name="T4" fmla="*/ 1 w 39"/>
                  <a:gd name="T5" fmla="*/ 1 h 36"/>
                  <a:gd name="T6" fmla="*/ 1 w 39"/>
                  <a:gd name="T7" fmla="*/ 0 h 36"/>
                  <a:gd name="T8" fmla="*/ 1 w 39"/>
                  <a:gd name="T9" fmla="*/ 1 h 36"/>
                  <a:gd name="T10" fmla="*/ 0 w 39"/>
                  <a:gd name="T11" fmla="*/ 1 h 36"/>
                  <a:gd name="T12" fmla="*/ 1 w 39"/>
                  <a:gd name="T13" fmla="*/ 1 h 36"/>
                  <a:gd name="T14" fmla="*/ 0 w 39"/>
                  <a:gd name="T15" fmla="*/ 1 h 36"/>
                  <a:gd name="T16" fmla="*/ 1 w 39"/>
                  <a:gd name="T17" fmla="*/ 1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36"/>
                  <a:gd name="T29" fmla="*/ 39 w 39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36">
                    <a:moveTo>
                      <a:pt x="14" y="34"/>
                    </a:moveTo>
                    <a:lnTo>
                      <a:pt x="12" y="36"/>
                    </a:lnTo>
                    <a:lnTo>
                      <a:pt x="39" y="11"/>
                    </a:lnTo>
                    <a:lnTo>
                      <a:pt x="29" y="0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1" name="Freeform 644"/>
              <p:cNvSpPr>
                <a:spLocks/>
              </p:cNvSpPr>
              <p:nvPr/>
            </p:nvSpPr>
            <p:spPr bwMode="auto">
              <a:xfrm>
                <a:off x="2019" y="3367"/>
                <a:ext cx="18" cy="18"/>
              </a:xfrm>
              <a:custGeom>
                <a:avLst/>
                <a:gdLst>
                  <a:gd name="T0" fmla="*/ 1 w 29"/>
                  <a:gd name="T1" fmla="*/ 1 h 30"/>
                  <a:gd name="T2" fmla="*/ 1 w 29"/>
                  <a:gd name="T3" fmla="*/ 1 h 30"/>
                  <a:gd name="T4" fmla="*/ 1 w 29"/>
                  <a:gd name="T5" fmla="*/ 1 h 30"/>
                  <a:gd name="T6" fmla="*/ 1 w 29"/>
                  <a:gd name="T7" fmla="*/ 0 h 30"/>
                  <a:gd name="T8" fmla="*/ 1 w 29"/>
                  <a:gd name="T9" fmla="*/ 1 h 30"/>
                  <a:gd name="T10" fmla="*/ 0 w 29"/>
                  <a:gd name="T11" fmla="*/ 1 h 30"/>
                  <a:gd name="T12" fmla="*/ 1 w 29"/>
                  <a:gd name="T13" fmla="*/ 1 h 30"/>
                  <a:gd name="T14" fmla="*/ 0 w 29"/>
                  <a:gd name="T15" fmla="*/ 1 h 30"/>
                  <a:gd name="T16" fmla="*/ 0 w 29"/>
                  <a:gd name="T17" fmla="*/ 1 h 30"/>
                  <a:gd name="T18" fmla="*/ 1 w 29"/>
                  <a:gd name="T19" fmla="*/ 1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30"/>
                  <a:gd name="T32" fmla="*/ 29 w 29"/>
                  <a:gd name="T33" fmla="*/ 30 h 3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30">
                    <a:moveTo>
                      <a:pt x="15" y="25"/>
                    </a:moveTo>
                    <a:lnTo>
                      <a:pt x="13" y="30"/>
                    </a:lnTo>
                    <a:lnTo>
                      <a:pt x="29" y="9"/>
                    </a:lnTo>
                    <a:lnTo>
                      <a:pt x="15" y="0"/>
                    </a:lnTo>
                    <a:lnTo>
                      <a:pt x="2" y="21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15" y="2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2" name="Freeform 645"/>
              <p:cNvSpPr>
                <a:spLocks/>
              </p:cNvSpPr>
              <p:nvPr/>
            </p:nvSpPr>
            <p:spPr bwMode="auto">
              <a:xfrm>
                <a:off x="2019" y="3380"/>
                <a:ext cx="9" cy="24"/>
              </a:xfrm>
              <a:custGeom>
                <a:avLst/>
                <a:gdLst>
                  <a:gd name="T0" fmla="*/ 1 w 17"/>
                  <a:gd name="T1" fmla="*/ 1 h 36"/>
                  <a:gd name="T2" fmla="*/ 1 w 17"/>
                  <a:gd name="T3" fmla="*/ 0 h 36"/>
                  <a:gd name="T4" fmla="*/ 0 w 17"/>
                  <a:gd name="T5" fmla="*/ 0 h 36"/>
                  <a:gd name="T6" fmla="*/ 1 w 17"/>
                  <a:gd name="T7" fmla="*/ 1 h 36"/>
                  <a:gd name="T8" fmla="*/ 1 w 17"/>
                  <a:gd name="T9" fmla="*/ 1 h 36"/>
                  <a:gd name="T10" fmla="*/ 1 w 17"/>
                  <a:gd name="T11" fmla="*/ 1 h 36"/>
                  <a:gd name="T12" fmla="*/ 1 w 17"/>
                  <a:gd name="T13" fmla="*/ 1 h 36"/>
                  <a:gd name="T14" fmla="*/ 1 w 17"/>
                  <a:gd name="T15" fmla="*/ 1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36"/>
                  <a:gd name="T26" fmla="*/ 17 w 17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36">
                    <a:moveTo>
                      <a:pt x="17" y="34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17" y="3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3" name="Freeform 646"/>
              <p:cNvSpPr>
                <a:spLocks/>
              </p:cNvSpPr>
              <p:nvPr/>
            </p:nvSpPr>
            <p:spPr bwMode="auto">
              <a:xfrm>
                <a:off x="2019" y="3403"/>
                <a:ext cx="14" cy="29"/>
              </a:xfrm>
              <a:custGeom>
                <a:avLst/>
                <a:gdLst>
                  <a:gd name="T0" fmla="*/ 1 w 23"/>
                  <a:gd name="T1" fmla="*/ 1 h 46"/>
                  <a:gd name="T2" fmla="*/ 1 w 23"/>
                  <a:gd name="T3" fmla="*/ 1 h 46"/>
                  <a:gd name="T4" fmla="*/ 1 w 23"/>
                  <a:gd name="T5" fmla="*/ 0 h 46"/>
                  <a:gd name="T6" fmla="*/ 0 w 23"/>
                  <a:gd name="T7" fmla="*/ 1 h 46"/>
                  <a:gd name="T8" fmla="*/ 1 w 23"/>
                  <a:gd name="T9" fmla="*/ 1 h 46"/>
                  <a:gd name="T10" fmla="*/ 1 w 23"/>
                  <a:gd name="T11" fmla="*/ 1 h 46"/>
                  <a:gd name="T12" fmla="*/ 1 w 23"/>
                  <a:gd name="T13" fmla="*/ 1 h 46"/>
                  <a:gd name="T14" fmla="*/ 1 w 23"/>
                  <a:gd name="T15" fmla="*/ 1 h 46"/>
                  <a:gd name="T16" fmla="*/ 1 w 23"/>
                  <a:gd name="T17" fmla="*/ 1 h 46"/>
                  <a:gd name="T18" fmla="*/ 1 w 23"/>
                  <a:gd name="T19" fmla="*/ 1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46"/>
                  <a:gd name="T32" fmla="*/ 23 w 23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46">
                    <a:moveTo>
                      <a:pt x="21" y="46"/>
                    </a:moveTo>
                    <a:lnTo>
                      <a:pt x="21" y="44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21" y="46"/>
                    </a:lnTo>
                    <a:lnTo>
                      <a:pt x="23" y="44"/>
                    </a:lnTo>
                    <a:lnTo>
                      <a:pt x="21" y="44"/>
                    </a:lnTo>
                    <a:lnTo>
                      <a:pt x="21" y="4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4" name="Freeform 647"/>
              <p:cNvSpPr>
                <a:spLocks/>
              </p:cNvSpPr>
              <p:nvPr/>
            </p:nvSpPr>
            <p:spPr bwMode="auto">
              <a:xfrm>
                <a:off x="2021" y="3429"/>
                <a:ext cx="11" cy="24"/>
              </a:xfrm>
              <a:custGeom>
                <a:avLst/>
                <a:gdLst>
                  <a:gd name="T0" fmla="*/ 1 w 17"/>
                  <a:gd name="T1" fmla="*/ 1 h 37"/>
                  <a:gd name="T2" fmla="*/ 1 w 17"/>
                  <a:gd name="T3" fmla="*/ 1 h 37"/>
                  <a:gd name="T4" fmla="*/ 1 w 17"/>
                  <a:gd name="T5" fmla="*/ 1 h 37"/>
                  <a:gd name="T6" fmla="*/ 1 w 17"/>
                  <a:gd name="T7" fmla="*/ 0 h 37"/>
                  <a:gd name="T8" fmla="*/ 0 w 17"/>
                  <a:gd name="T9" fmla="*/ 1 h 37"/>
                  <a:gd name="T10" fmla="*/ 0 w 17"/>
                  <a:gd name="T11" fmla="*/ 1 h 37"/>
                  <a:gd name="T12" fmla="*/ 1 w 17"/>
                  <a:gd name="T13" fmla="*/ 1 h 37"/>
                  <a:gd name="T14" fmla="*/ 1 w 17"/>
                  <a:gd name="T15" fmla="*/ 1 h 37"/>
                  <a:gd name="T16" fmla="*/ 1 w 17"/>
                  <a:gd name="T17" fmla="*/ 1 h 37"/>
                  <a:gd name="T18" fmla="*/ 1 w 17"/>
                  <a:gd name="T19" fmla="*/ 1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37"/>
                  <a:gd name="T32" fmla="*/ 17 w 17"/>
                  <a:gd name="T33" fmla="*/ 37 h 3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37">
                    <a:moveTo>
                      <a:pt x="13" y="37"/>
                    </a:moveTo>
                    <a:lnTo>
                      <a:pt x="15" y="33"/>
                    </a:lnTo>
                    <a:lnTo>
                      <a:pt x="17" y="2"/>
                    </a:lnTo>
                    <a:lnTo>
                      <a:pt x="2" y="0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13" y="37"/>
                    </a:lnTo>
                    <a:lnTo>
                      <a:pt x="15" y="35"/>
                    </a:lnTo>
                    <a:lnTo>
                      <a:pt x="15" y="33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5" name="Freeform 648"/>
              <p:cNvSpPr>
                <a:spLocks/>
              </p:cNvSpPr>
              <p:nvPr/>
            </p:nvSpPr>
            <p:spPr bwMode="auto">
              <a:xfrm>
                <a:off x="2016" y="3448"/>
                <a:ext cx="13" cy="15"/>
              </a:xfrm>
              <a:custGeom>
                <a:avLst/>
                <a:gdLst>
                  <a:gd name="T0" fmla="*/ 1 w 21"/>
                  <a:gd name="T1" fmla="*/ 1 h 25"/>
                  <a:gd name="T2" fmla="*/ 1 w 21"/>
                  <a:gd name="T3" fmla="*/ 1 h 25"/>
                  <a:gd name="T4" fmla="*/ 1 w 21"/>
                  <a:gd name="T5" fmla="*/ 1 h 25"/>
                  <a:gd name="T6" fmla="*/ 1 w 21"/>
                  <a:gd name="T7" fmla="*/ 0 h 25"/>
                  <a:gd name="T8" fmla="*/ 0 w 21"/>
                  <a:gd name="T9" fmla="*/ 1 h 25"/>
                  <a:gd name="T10" fmla="*/ 1 w 21"/>
                  <a:gd name="T11" fmla="*/ 1 h 25"/>
                  <a:gd name="T12" fmla="*/ 1 w 21"/>
                  <a:gd name="T13" fmla="*/ 1 h 25"/>
                  <a:gd name="T14" fmla="*/ 1 w 21"/>
                  <a:gd name="T15" fmla="*/ 1 h 25"/>
                  <a:gd name="T16" fmla="*/ 1 w 21"/>
                  <a:gd name="T17" fmla="*/ 1 h 25"/>
                  <a:gd name="T18" fmla="*/ 1 w 21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5"/>
                  <a:gd name="T32" fmla="*/ 21 w 21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5">
                    <a:moveTo>
                      <a:pt x="8" y="25"/>
                    </a:moveTo>
                    <a:lnTo>
                      <a:pt x="11" y="21"/>
                    </a:lnTo>
                    <a:lnTo>
                      <a:pt x="21" y="10"/>
                    </a:lnTo>
                    <a:lnTo>
                      <a:pt x="8" y="0"/>
                    </a:lnTo>
                    <a:lnTo>
                      <a:pt x="0" y="12"/>
                    </a:lnTo>
                    <a:lnTo>
                      <a:pt x="4" y="10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1" y="21"/>
                    </a:lnTo>
                    <a:lnTo>
                      <a:pt x="8" y="2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6" name="Freeform 649"/>
              <p:cNvSpPr>
                <a:spLocks/>
              </p:cNvSpPr>
              <p:nvPr/>
            </p:nvSpPr>
            <p:spPr bwMode="auto">
              <a:xfrm>
                <a:off x="1999" y="3453"/>
                <a:ext cx="22" cy="14"/>
              </a:xfrm>
              <a:custGeom>
                <a:avLst/>
                <a:gdLst>
                  <a:gd name="T0" fmla="*/ 1 w 35"/>
                  <a:gd name="T1" fmla="*/ 1 h 21"/>
                  <a:gd name="T2" fmla="*/ 1 w 35"/>
                  <a:gd name="T3" fmla="*/ 1 h 21"/>
                  <a:gd name="T4" fmla="*/ 1 w 35"/>
                  <a:gd name="T5" fmla="*/ 0 h 21"/>
                  <a:gd name="T6" fmla="*/ 0 w 35"/>
                  <a:gd name="T7" fmla="*/ 1 h 21"/>
                  <a:gd name="T8" fmla="*/ 1 w 35"/>
                  <a:gd name="T9" fmla="*/ 1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1"/>
                  <a:gd name="T17" fmla="*/ 35 w 35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1">
                    <a:moveTo>
                      <a:pt x="2" y="21"/>
                    </a:moveTo>
                    <a:lnTo>
                      <a:pt x="35" y="15"/>
                    </a:lnTo>
                    <a:lnTo>
                      <a:pt x="31" y="0"/>
                    </a:lnTo>
                    <a:lnTo>
                      <a:pt x="0" y="5"/>
                    </a:lnTo>
                    <a:lnTo>
                      <a:pt x="2" y="2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7" name="Freeform 650"/>
              <p:cNvSpPr>
                <a:spLocks/>
              </p:cNvSpPr>
              <p:nvPr/>
            </p:nvSpPr>
            <p:spPr bwMode="auto">
              <a:xfrm>
                <a:off x="1977" y="3455"/>
                <a:ext cx="23" cy="13"/>
              </a:xfrm>
              <a:custGeom>
                <a:avLst/>
                <a:gdLst>
                  <a:gd name="T0" fmla="*/ 1 w 35"/>
                  <a:gd name="T1" fmla="*/ 1 h 18"/>
                  <a:gd name="T2" fmla="*/ 1 w 35"/>
                  <a:gd name="T3" fmla="*/ 1 h 18"/>
                  <a:gd name="T4" fmla="*/ 1 w 35"/>
                  <a:gd name="T5" fmla="*/ 1 h 18"/>
                  <a:gd name="T6" fmla="*/ 1 w 35"/>
                  <a:gd name="T7" fmla="*/ 0 h 18"/>
                  <a:gd name="T8" fmla="*/ 1 w 35"/>
                  <a:gd name="T9" fmla="*/ 1 h 18"/>
                  <a:gd name="T10" fmla="*/ 0 w 35"/>
                  <a:gd name="T11" fmla="*/ 1 h 18"/>
                  <a:gd name="T12" fmla="*/ 1 w 35"/>
                  <a:gd name="T13" fmla="*/ 1 h 18"/>
                  <a:gd name="T14" fmla="*/ 0 w 35"/>
                  <a:gd name="T15" fmla="*/ 1 h 18"/>
                  <a:gd name="T16" fmla="*/ 1 w 35"/>
                  <a:gd name="T17" fmla="*/ 1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5"/>
                  <a:gd name="T28" fmla="*/ 0 h 18"/>
                  <a:gd name="T29" fmla="*/ 35 w 35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5" h="18">
                    <a:moveTo>
                      <a:pt x="4" y="18"/>
                    </a:moveTo>
                    <a:lnTo>
                      <a:pt x="2" y="18"/>
                    </a:lnTo>
                    <a:lnTo>
                      <a:pt x="35" y="16"/>
                    </a:lnTo>
                    <a:lnTo>
                      <a:pt x="33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8" name="Freeform 651"/>
              <p:cNvSpPr>
                <a:spLocks/>
              </p:cNvSpPr>
              <p:nvPr/>
            </p:nvSpPr>
            <p:spPr bwMode="auto">
              <a:xfrm>
                <a:off x="1954" y="3458"/>
                <a:ext cx="24" cy="15"/>
              </a:xfrm>
              <a:custGeom>
                <a:avLst/>
                <a:gdLst>
                  <a:gd name="T0" fmla="*/ 1 w 38"/>
                  <a:gd name="T1" fmla="*/ 1 h 27"/>
                  <a:gd name="T2" fmla="*/ 1 w 38"/>
                  <a:gd name="T3" fmla="*/ 1 h 27"/>
                  <a:gd name="T4" fmla="*/ 1 w 38"/>
                  <a:gd name="T5" fmla="*/ 1 h 27"/>
                  <a:gd name="T6" fmla="*/ 1 w 38"/>
                  <a:gd name="T7" fmla="*/ 0 h 27"/>
                  <a:gd name="T8" fmla="*/ 0 w 38"/>
                  <a:gd name="T9" fmla="*/ 1 h 27"/>
                  <a:gd name="T10" fmla="*/ 1 w 38"/>
                  <a:gd name="T11" fmla="*/ 1 h 27"/>
                  <a:gd name="T12" fmla="*/ 1 w 38"/>
                  <a:gd name="T13" fmla="*/ 1 h 27"/>
                  <a:gd name="T14" fmla="*/ 1 w 38"/>
                  <a:gd name="T15" fmla="*/ 1 h 27"/>
                  <a:gd name="T16" fmla="*/ 1 w 38"/>
                  <a:gd name="T17" fmla="*/ 1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27"/>
                  <a:gd name="T29" fmla="*/ 38 w 38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27">
                    <a:moveTo>
                      <a:pt x="4" y="27"/>
                    </a:moveTo>
                    <a:lnTo>
                      <a:pt x="6" y="27"/>
                    </a:lnTo>
                    <a:lnTo>
                      <a:pt x="38" y="16"/>
                    </a:lnTo>
                    <a:lnTo>
                      <a:pt x="34" y="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27"/>
                    </a:lnTo>
                    <a:lnTo>
                      <a:pt x="6" y="27"/>
                    </a:lnTo>
                    <a:lnTo>
                      <a:pt x="4" y="2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9" name="Freeform 652"/>
              <p:cNvSpPr>
                <a:spLocks/>
              </p:cNvSpPr>
              <p:nvPr/>
            </p:nvSpPr>
            <p:spPr bwMode="auto">
              <a:xfrm>
                <a:off x="1941" y="3465"/>
                <a:ext cx="16" cy="12"/>
              </a:xfrm>
              <a:custGeom>
                <a:avLst/>
                <a:gdLst>
                  <a:gd name="T0" fmla="*/ 1 w 25"/>
                  <a:gd name="T1" fmla="*/ 1 h 19"/>
                  <a:gd name="T2" fmla="*/ 1 w 25"/>
                  <a:gd name="T3" fmla="*/ 1 h 19"/>
                  <a:gd name="T4" fmla="*/ 1 w 25"/>
                  <a:gd name="T5" fmla="*/ 1 h 19"/>
                  <a:gd name="T6" fmla="*/ 1 w 25"/>
                  <a:gd name="T7" fmla="*/ 0 h 19"/>
                  <a:gd name="T8" fmla="*/ 0 w 25"/>
                  <a:gd name="T9" fmla="*/ 1 h 19"/>
                  <a:gd name="T10" fmla="*/ 1 w 25"/>
                  <a:gd name="T11" fmla="*/ 1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19"/>
                  <a:gd name="T20" fmla="*/ 25 w 25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19">
                    <a:moveTo>
                      <a:pt x="2" y="11"/>
                    </a:moveTo>
                    <a:lnTo>
                      <a:pt x="4" y="19"/>
                    </a:lnTo>
                    <a:lnTo>
                      <a:pt x="25" y="15"/>
                    </a:lnTo>
                    <a:lnTo>
                      <a:pt x="23" y="0"/>
                    </a:lnTo>
                    <a:lnTo>
                      <a:pt x="0" y="4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0" name="Freeform 653"/>
              <p:cNvSpPr>
                <a:spLocks/>
              </p:cNvSpPr>
              <p:nvPr/>
            </p:nvSpPr>
            <p:spPr bwMode="auto">
              <a:xfrm>
                <a:off x="2272" y="3380"/>
                <a:ext cx="16" cy="18"/>
              </a:xfrm>
              <a:custGeom>
                <a:avLst/>
                <a:gdLst>
                  <a:gd name="T0" fmla="*/ 0 w 23"/>
                  <a:gd name="T1" fmla="*/ 1 h 26"/>
                  <a:gd name="T2" fmla="*/ 1 w 23"/>
                  <a:gd name="T3" fmla="*/ 1 h 26"/>
                  <a:gd name="T4" fmla="*/ 1 w 23"/>
                  <a:gd name="T5" fmla="*/ 1 h 26"/>
                  <a:gd name="T6" fmla="*/ 1 w 23"/>
                  <a:gd name="T7" fmla="*/ 1 h 26"/>
                  <a:gd name="T8" fmla="*/ 1 w 23"/>
                  <a:gd name="T9" fmla="*/ 0 h 26"/>
                  <a:gd name="T10" fmla="*/ 1 w 23"/>
                  <a:gd name="T11" fmla="*/ 1 h 26"/>
                  <a:gd name="T12" fmla="*/ 1 w 23"/>
                  <a:gd name="T13" fmla="*/ 0 h 26"/>
                  <a:gd name="T14" fmla="*/ 0 w 23"/>
                  <a:gd name="T15" fmla="*/ 1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26"/>
                  <a:gd name="T26" fmla="*/ 23 w 23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26">
                    <a:moveTo>
                      <a:pt x="0" y="9"/>
                    </a:moveTo>
                    <a:lnTo>
                      <a:pt x="10" y="26"/>
                    </a:lnTo>
                    <a:lnTo>
                      <a:pt x="23" y="19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0" y="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1" name="Freeform 654"/>
              <p:cNvSpPr>
                <a:spLocks/>
              </p:cNvSpPr>
              <p:nvPr/>
            </p:nvSpPr>
            <p:spPr bwMode="auto">
              <a:xfrm>
                <a:off x="2259" y="3358"/>
                <a:ext cx="23" cy="29"/>
              </a:xfrm>
              <a:custGeom>
                <a:avLst/>
                <a:gdLst>
                  <a:gd name="T0" fmla="*/ 1 w 35"/>
                  <a:gd name="T1" fmla="*/ 1 h 46"/>
                  <a:gd name="T2" fmla="*/ 0 w 35"/>
                  <a:gd name="T3" fmla="*/ 1 h 46"/>
                  <a:gd name="T4" fmla="*/ 1 w 35"/>
                  <a:gd name="T5" fmla="*/ 1 h 46"/>
                  <a:gd name="T6" fmla="*/ 1 w 35"/>
                  <a:gd name="T7" fmla="*/ 1 h 46"/>
                  <a:gd name="T8" fmla="*/ 1 w 35"/>
                  <a:gd name="T9" fmla="*/ 1 h 46"/>
                  <a:gd name="T10" fmla="*/ 1 w 35"/>
                  <a:gd name="T11" fmla="*/ 0 h 46"/>
                  <a:gd name="T12" fmla="*/ 1 w 35"/>
                  <a:gd name="T13" fmla="*/ 1 h 46"/>
                  <a:gd name="T14" fmla="*/ 1 w 35"/>
                  <a:gd name="T15" fmla="*/ 0 h 46"/>
                  <a:gd name="T16" fmla="*/ 1 w 35"/>
                  <a:gd name="T17" fmla="*/ 0 h 46"/>
                  <a:gd name="T18" fmla="*/ 1 w 35"/>
                  <a:gd name="T19" fmla="*/ 1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"/>
                  <a:gd name="T31" fmla="*/ 0 h 46"/>
                  <a:gd name="T32" fmla="*/ 35 w 35"/>
                  <a:gd name="T33" fmla="*/ 46 h 4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" h="46">
                    <a:moveTo>
                      <a:pt x="2" y="14"/>
                    </a:moveTo>
                    <a:lnTo>
                      <a:pt x="0" y="12"/>
                    </a:lnTo>
                    <a:lnTo>
                      <a:pt x="21" y="46"/>
                    </a:lnTo>
                    <a:lnTo>
                      <a:pt x="35" y="37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2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2" name="Freeform 655"/>
              <p:cNvSpPr>
                <a:spLocks/>
              </p:cNvSpPr>
              <p:nvPr/>
            </p:nvSpPr>
            <p:spPr bwMode="auto">
              <a:xfrm>
                <a:off x="2248" y="3352"/>
                <a:ext cx="17" cy="15"/>
              </a:xfrm>
              <a:custGeom>
                <a:avLst/>
                <a:gdLst>
                  <a:gd name="T0" fmla="*/ 1 w 27"/>
                  <a:gd name="T1" fmla="*/ 1 h 25"/>
                  <a:gd name="T2" fmla="*/ 0 w 27"/>
                  <a:gd name="T3" fmla="*/ 1 h 25"/>
                  <a:gd name="T4" fmla="*/ 1 w 27"/>
                  <a:gd name="T5" fmla="*/ 1 h 25"/>
                  <a:gd name="T6" fmla="*/ 1 w 27"/>
                  <a:gd name="T7" fmla="*/ 1 h 25"/>
                  <a:gd name="T8" fmla="*/ 1 w 27"/>
                  <a:gd name="T9" fmla="*/ 1 h 25"/>
                  <a:gd name="T10" fmla="*/ 1 w 27"/>
                  <a:gd name="T11" fmla="*/ 0 h 25"/>
                  <a:gd name="T12" fmla="*/ 1 w 27"/>
                  <a:gd name="T13" fmla="*/ 1 h 25"/>
                  <a:gd name="T14" fmla="*/ 1 w 27"/>
                  <a:gd name="T15" fmla="*/ 0 h 25"/>
                  <a:gd name="T16" fmla="*/ 1 w 27"/>
                  <a:gd name="T17" fmla="*/ 0 h 25"/>
                  <a:gd name="T18" fmla="*/ 1 w 27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5"/>
                  <a:gd name="T32" fmla="*/ 27 w 27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5">
                    <a:moveTo>
                      <a:pt x="4" y="17"/>
                    </a:moveTo>
                    <a:lnTo>
                      <a:pt x="0" y="15"/>
                    </a:lnTo>
                    <a:lnTo>
                      <a:pt x="19" y="25"/>
                    </a:lnTo>
                    <a:lnTo>
                      <a:pt x="27" y="11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3" name="Freeform 656"/>
              <p:cNvSpPr>
                <a:spLocks/>
              </p:cNvSpPr>
              <p:nvPr/>
            </p:nvSpPr>
            <p:spPr bwMode="auto">
              <a:xfrm>
                <a:off x="2221" y="3349"/>
                <a:ext cx="30" cy="13"/>
              </a:xfrm>
              <a:custGeom>
                <a:avLst/>
                <a:gdLst>
                  <a:gd name="T0" fmla="*/ 0 w 48"/>
                  <a:gd name="T1" fmla="*/ 1 h 19"/>
                  <a:gd name="T2" fmla="*/ 1 w 48"/>
                  <a:gd name="T3" fmla="*/ 1 h 19"/>
                  <a:gd name="T4" fmla="*/ 1 w 48"/>
                  <a:gd name="T5" fmla="*/ 1 h 19"/>
                  <a:gd name="T6" fmla="*/ 0 w 48"/>
                  <a:gd name="T7" fmla="*/ 0 h 19"/>
                  <a:gd name="T8" fmla="*/ 0 w 48"/>
                  <a:gd name="T9" fmla="*/ 1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9"/>
                  <a:gd name="T17" fmla="*/ 48 w 4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9">
                    <a:moveTo>
                      <a:pt x="0" y="17"/>
                    </a:moveTo>
                    <a:lnTo>
                      <a:pt x="48" y="19"/>
                    </a:lnTo>
                    <a:lnTo>
                      <a:pt x="48" y="2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4" name="Freeform 657"/>
              <p:cNvSpPr>
                <a:spLocks/>
              </p:cNvSpPr>
              <p:nvPr/>
            </p:nvSpPr>
            <p:spPr bwMode="auto">
              <a:xfrm>
                <a:off x="2192" y="3349"/>
                <a:ext cx="29" cy="11"/>
              </a:xfrm>
              <a:custGeom>
                <a:avLst/>
                <a:gdLst>
                  <a:gd name="T0" fmla="*/ 0 w 44"/>
                  <a:gd name="T1" fmla="*/ 1 h 17"/>
                  <a:gd name="T2" fmla="*/ 1 w 44"/>
                  <a:gd name="T3" fmla="*/ 1 h 17"/>
                  <a:gd name="T4" fmla="*/ 1 w 44"/>
                  <a:gd name="T5" fmla="*/ 1 h 17"/>
                  <a:gd name="T6" fmla="*/ 1 w 44"/>
                  <a:gd name="T7" fmla="*/ 0 h 17"/>
                  <a:gd name="T8" fmla="*/ 0 w 44"/>
                  <a:gd name="T9" fmla="*/ 1 h 17"/>
                  <a:gd name="T10" fmla="*/ 0 w 44"/>
                  <a:gd name="T11" fmla="*/ 1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"/>
                  <a:gd name="T19" fmla="*/ 0 h 17"/>
                  <a:gd name="T20" fmla="*/ 44 w 4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" h="17">
                    <a:moveTo>
                      <a:pt x="0" y="9"/>
                    </a:moveTo>
                    <a:lnTo>
                      <a:pt x="1" y="17"/>
                    </a:lnTo>
                    <a:lnTo>
                      <a:pt x="44" y="17"/>
                    </a:lnTo>
                    <a:lnTo>
                      <a:pt x="44" y="0"/>
                    </a:lnTo>
                    <a:lnTo>
                      <a:pt x="0" y="2"/>
                    </a:lnTo>
                    <a:lnTo>
                      <a:pt x="0" y="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5" name="Freeform 658"/>
              <p:cNvSpPr>
                <a:spLocks/>
              </p:cNvSpPr>
              <p:nvPr/>
            </p:nvSpPr>
            <p:spPr bwMode="auto">
              <a:xfrm>
                <a:off x="2284" y="3398"/>
                <a:ext cx="43" cy="30"/>
              </a:xfrm>
              <a:custGeom>
                <a:avLst/>
                <a:gdLst>
                  <a:gd name="T0" fmla="*/ 0 w 69"/>
                  <a:gd name="T1" fmla="*/ 1 h 50"/>
                  <a:gd name="T2" fmla="*/ 1 w 69"/>
                  <a:gd name="T3" fmla="*/ 1 h 50"/>
                  <a:gd name="T4" fmla="*/ 1 w 69"/>
                  <a:gd name="T5" fmla="*/ 1 h 50"/>
                  <a:gd name="T6" fmla="*/ 1 w 69"/>
                  <a:gd name="T7" fmla="*/ 1 h 50"/>
                  <a:gd name="T8" fmla="*/ 1 w 69"/>
                  <a:gd name="T9" fmla="*/ 0 h 50"/>
                  <a:gd name="T10" fmla="*/ 1 w 69"/>
                  <a:gd name="T11" fmla="*/ 1 h 50"/>
                  <a:gd name="T12" fmla="*/ 0 w 69"/>
                  <a:gd name="T13" fmla="*/ 1 h 50"/>
                  <a:gd name="T14" fmla="*/ 1 w 69"/>
                  <a:gd name="T15" fmla="*/ 1 h 50"/>
                  <a:gd name="T16" fmla="*/ 0 w 69"/>
                  <a:gd name="T17" fmla="*/ 1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9"/>
                  <a:gd name="T28" fmla="*/ 0 h 50"/>
                  <a:gd name="T29" fmla="*/ 69 w 69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9" h="50">
                    <a:moveTo>
                      <a:pt x="0" y="12"/>
                    </a:moveTo>
                    <a:lnTo>
                      <a:pt x="1" y="14"/>
                    </a:lnTo>
                    <a:lnTo>
                      <a:pt x="59" y="50"/>
                    </a:lnTo>
                    <a:lnTo>
                      <a:pt x="69" y="37"/>
                    </a:lnTo>
                    <a:lnTo>
                      <a:pt x="11" y="0"/>
                    </a:lnTo>
                    <a:lnTo>
                      <a:pt x="13" y="4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0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6" name="Freeform 659"/>
              <p:cNvSpPr>
                <a:spLocks/>
              </p:cNvSpPr>
              <p:nvPr/>
            </p:nvSpPr>
            <p:spPr bwMode="auto">
              <a:xfrm>
                <a:off x="2279" y="3393"/>
                <a:ext cx="11" cy="11"/>
              </a:xfrm>
              <a:custGeom>
                <a:avLst/>
                <a:gdLst>
                  <a:gd name="T0" fmla="*/ 1 w 19"/>
                  <a:gd name="T1" fmla="*/ 1 h 19"/>
                  <a:gd name="T2" fmla="*/ 0 w 19"/>
                  <a:gd name="T3" fmla="*/ 1 h 19"/>
                  <a:gd name="T4" fmla="*/ 1 w 19"/>
                  <a:gd name="T5" fmla="*/ 1 h 19"/>
                  <a:gd name="T6" fmla="*/ 1 w 19"/>
                  <a:gd name="T7" fmla="*/ 1 h 19"/>
                  <a:gd name="T8" fmla="*/ 1 w 19"/>
                  <a:gd name="T9" fmla="*/ 0 h 19"/>
                  <a:gd name="T10" fmla="*/ 1 w 19"/>
                  <a:gd name="T11" fmla="*/ 1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19"/>
                  <a:gd name="T20" fmla="*/ 19 w 19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19">
                    <a:moveTo>
                      <a:pt x="7" y="4"/>
                    </a:moveTo>
                    <a:lnTo>
                      <a:pt x="0" y="7"/>
                    </a:lnTo>
                    <a:lnTo>
                      <a:pt x="6" y="19"/>
                    </a:lnTo>
                    <a:lnTo>
                      <a:pt x="19" y="11"/>
                    </a:lnTo>
                    <a:lnTo>
                      <a:pt x="13" y="0"/>
                    </a:lnTo>
                    <a:lnTo>
                      <a:pt x="7" y="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7" name="Freeform 660"/>
              <p:cNvSpPr>
                <a:spLocks/>
              </p:cNvSpPr>
              <p:nvPr/>
            </p:nvSpPr>
            <p:spPr bwMode="auto">
              <a:xfrm>
                <a:off x="2517" y="3487"/>
                <a:ext cx="48" cy="41"/>
              </a:xfrm>
              <a:custGeom>
                <a:avLst/>
                <a:gdLst>
                  <a:gd name="T0" fmla="*/ 1 w 73"/>
                  <a:gd name="T1" fmla="*/ 1 h 66"/>
                  <a:gd name="T2" fmla="*/ 0 w 73"/>
                  <a:gd name="T3" fmla="*/ 1 h 66"/>
                  <a:gd name="T4" fmla="*/ 1 w 73"/>
                  <a:gd name="T5" fmla="*/ 1 h 66"/>
                  <a:gd name="T6" fmla="*/ 1 w 73"/>
                  <a:gd name="T7" fmla="*/ 1 h 66"/>
                  <a:gd name="T8" fmla="*/ 1 w 73"/>
                  <a:gd name="T9" fmla="*/ 1 h 66"/>
                  <a:gd name="T10" fmla="*/ 1 w 73"/>
                  <a:gd name="T11" fmla="*/ 0 h 66"/>
                  <a:gd name="T12" fmla="*/ 1 w 73"/>
                  <a:gd name="T13" fmla="*/ 1 h 66"/>
                  <a:gd name="T14" fmla="*/ 1 w 73"/>
                  <a:gd name="T15" fmla="*/ 0 h 66"/>
                  <a:gd name="T16" fmla="*/ 1 w 73"/>
                  <a:gd name="T17" fmla="*/ 0 h 66"/>
                  <a:gd name="T18" fmla="*/ 1 w 73"/>
                  <a:gd name="T19" fmla="*/ 1 h 6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3"/>
                  <a:gd name="T31" fmla="*/ 0 h 66"/>
                  <a:gd name="T32" fmla="*/ 73 w 73"/>
                  <a:gd name="T33" fmla="*/ 66 h 6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3" h="66">
                    <a:moveTo>
                      <a:pt x="6" y="18"/>
                    </a:moveTo>
                    <a:lnTo>
                      <a:pt x="0" y="16"/>
                    </a:lnTo>
                    <a:lnTo>
                      <a:pt x="62" y="66"/>
                    </a:lnTo>
                    <a:lnTo>
                      <a:pt x="73" y="54"/>
                    </a:lnTo>
                    <a:lnTo>
                      <a:pt x="10" y="2"/>
                    </a:lnTo>
                    <a:lnTo>
                      <a:pt x="4" y="0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8" name="Freeform 661"/>
              <p:cNvSpPr>
                <a:spLocks/>
              </p:cNvSpPr>
              <p:nvPr/>
            </p:nvSpPr>
            <p:spPr bwMode="auto">
              <a:xfrm>
                <a:off x="2496" y="3487"/>
                <a:ext cx="24" cy="13"/>
              </a:xfrm>
              <a:custGeom>
                <a:avLst/>
                <a:gdLst>
                  <a:gd name="T0" fmla="*/ 0 w 38"/>
                  <a:gd name="T1" fmla="*/ 1 h 21"/>
                  <a:gd name="T2" fmla="*/ 1 w 38"/>
                  <a:gd name="T3" fmla="*/ 1 h 21"/>
                  <a:gd name="T4" fmla="*/ 1 w 38"/>
                  <a:gd name="T5" fmla="*/ 1 h 21"/>
                  <a:gd name="T6" fmla="*/ 1 w 38"/>
                  <a:gd name="T7" fmla="*/ 0 h 21"/>
                  <a:gd name="T8" fmla="*/ 0 w 38"/>
                  <a:gd name="T9" fmla="*/ 1 h 21"/>
                  <a:gd name="T10" fmla="*/ 0 w 38"/>
                  <a:gd name="T11" fmla="*/ 1 h 21"/>
                  <a:gd name="T12" fmla="*/ 1 w 38"/>
                  <a:gd name="T13" fmla="*/ 1 h 21"/>
                  <a:gd name="T14" fmla="*/ 0 w 38"/>
                  <a:gd name="T15" fmla="*/ 1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8"/>
                  <a:gd name="T25" fmla="*/ 0 h 21"/>
                  <a:gd name="T26" fmla="*/ 38 w 38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8" h="21">
                    <a:moveTo>
                      <a:pt x="0" y="21"/>
                    </a:moveTo>
                    <a:lnTo>
                      <a:pt x="2" y="21"/>
                    </a:lnTo>
                    <a:lnTo>
                      <a:pt x="38" y="18"/>
                    </a:lnTo>
                    <a:lnTo>
                      <a:pt x="36" y="0"/>
                    </a:lnTo>
                    <a:lnTo>
                      <a:pt x="0" y="6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0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9" name="Freeform 662"/>
              <p:cNvSpPr>
                <a:spLocks/>
              </p:cNvSpPr>
              <p:nvPr/>
            </p:nvSpPr>
            <p:spPr bwMode="auto">
              <a:xfrm>
                <a:off x="2468" y="3490"/>
                <a:ext cx="28" cy="13"/>
              </a:xfrm>
              <a:custGeom>
                <a:avLst/>
                <a:gdLst>
                  <a:gd name="T0" fmla="*/ 0 w 46"/>
                  <a:gd name="T1" fmla="*/ 1 h 19"/>
                  <a:gd name="T2" fmla="*/ 1 w 46"/>
                  <a:gd name="T3" fmla="*/ 1 h 19"/>
                  <a:gd name="T4" fmla="*/ 1 w 46"/>
                  <a:gd name="T5" fmla="*/ 1 h 19"/>
                  <a:gd name="T6" fmla="*/ 1 w 46"/>
                  <a:gd name="T7" fmla="*/ 0 h 19"/>
                  <a:gd name="T8" fmla="*/ 1 w 46"/>
                  <a:gd name="T9" fmla="*/ 1 h 19"/>
                  <a:gd name="T10" fmla="*/ 1 w 46"/>
                  <a:gd name="T11" fmla="*/ 1 h 19"/>
                  <a:gd name="T12" fmla="*/ 0 w 46"/>
                  <a:gd name="T13" fmla="*/ 1 h 19"/>
                  <a:gd name="T14" fmla="*/ 1 w 46"/>
                  <a:gd name="T15" fmla="*/ 1 h 19"/>
                  <a:gd name="T16" fmla="*/ 0 w 46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"/>
                  <a:gd name="T28" fmla="*/ 0 h 19"/>
                  <a:gd name="T29" fmla="*/ 46 w 46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" h="19">
                    <a:moveTo>
                      <a:pt x="0" y="19"/>
                    </a:moveTo>
                    <a:lnTo>
                      <a:pt x="2" y="19"/>
                    </a:lnTo>
                    <a:lnTo>
                      <a:pt x="46" y="15"/>
                    </a:lnTo>
                    <a:lnTo>
                      <a:pt x="46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0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0" name="Freeform 663"/>
              <p:cNvSpPr>
                <a:spLocks/>
              </p:cNvSpPr>
              <p:nvPr/>
            </p:nvSpPr>
            <p:spPr bwMode="auto">
              <a:xfrm>
                <a:off x="2428" y="3483"/>
                <a:ext cx="40" cy="20"/>
              </a:xfrm>
              <a:custGeom>
                <a:avLst/>
                <a:gdLst>
                  <a:gd name="T0" fmla="*/ 0 w 63"/>
                  <a:gd name="T1" fmla="*/ 1 h 30"/>
                  <a:gd name="T2" fmla="*/ 1 w 63"/>
                  <a:gd name="T3" fmla="*/ 1 h 30"/>
                  <a:gd name="T4" fmla="*/ 1 w 63"/>
                  <a:gd name="T5" fmla="*/ 1 h 30"/>
                  <a:gd name="T6" fmla="*/ 1 w 63"/>
                  <a:gd name="T7" fmla="*/ 1 h 30"/>
                  <a:gd name="T8" fmla="*/ 1 w 63"/>
                  <a:gd name="T9" fmla="*/ 0 h 30"/>
                  <a:gd name="T10" fmla="*/ 1 w 63"/>
                  <a:gd name="T11" fmla="*/ 1 h 30"/>
                  <a:gd name="T12" fmla="*/ 0 w 63"/>
                  <a:gd name="T13" fmla="*/ 1 h 30"/>
                  <a:gd name="T14" fmla="*/ 1 w 63"/>
                  <a:gd name="T15" fmla="*/ 1 h 30"/>
                  <a:gd name="T16" fmla="*/ 1 w 63"/>
                  <a:gd name="T17" fmla="*/ 1 h 30"/>
                  <a:gd name="T18" fmla="*/ 0 w 63"/>
                  <a:gd name="T19" fmla="*/ 1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3"/>
                  <a:gd name="T31" fmla="*/ 0 h 30"/>
                  <a:gd name="T32" fmla="*/ 63 w 63"/>
                  <a:gd name="T33" fmla="*/ 30 h 3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3" h="30">
                    <a:moveTo>
                      <a:pt x="0" y="13"/>
                    </a:moveTo>
                    <a:lnTo>
                      <a:pt x="6" y="15"/>
                    </a:lnTo>
                    <a:lnTo>
                      <a:pt x="60" y="30"/>
                    </a:lnTo>
                    <a:lnTo>
                      <a:pt x="63" y="13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0" y="13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0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1" name="Freeform 664"/>
              <p:cNvSpPr>
                <a:spLocks/>
              </p:cNvSpPr>
              <p:nvPr/>
            </p:nvSpPr>
            <p:spPr bwMode="auto">
              <a:xfrm>
                <a:off x="2422" y="3477"/>
                <a:ext cx="15" cy="13"/>
              </a:xfrm>
              <a:custGeom>
                <a:avLst/>
                <a:gdLst>
                  <a:gd name="T0" fmla="*/ 1 w 24"/>
                  <a:gd name="T1" fmla="*/ 1 h 25"/>
                  <a:gd name="T2" fmla="*/ 0 w 24"/>
                  <a:gd name="T3" fmla="*/ 1 h 25"/>
                  <a:gd name="T4" fmla="*/ 1 w 24"/>
                  <a:gd name="T5" fmla="*/ 1 h 25"/>
                  <a:gd name="T6" fmla="*/ 1 w 24"/>
                  <a:gd name="T7" fmla="*/ 1 h 25"/>
                  <a:gd name="T8" fmla="*/ 1 w 24"/>
                  <a:gd name="T9" fmla="*/ 1 h 25"/>
                  <a:gd name="T10" fmla="*/ 1 w 24"/>
                  <a:gd name="T11" fmla="*/ 0 h 25"/>
                  <a:gd name="T12" fmla="*/ 1 w 24"/>
                  <a:gd name="T13" fmla="*/ 1 h 25"/>
                  <a:gd name="T14" fmla="*/ 1 w 24"/>
                  <a:gd name="T15" fmla="*/ 0 h 25"/>
                  <a:gd name="T16" fmla="*/ 1 w 24"/>
                  <a:gd name="T17" fmla="*/ 0 h 25"/>
                  <a:gd name="T18" fmla="*/ 1 w 24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"/>
                  <a:gd name="T31" fmla="*/ 0 h 25"/>
                  <a:gd name="T32" fmla="*/ 24 w 24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" h="25">
                    <a:moveTo>
                      <a:pt x="2" y="13"/>
                    </a:moveTo>
                    <a:lnTo>
                      <a:pt x="0" y="12"/>
                    </a:lnTo>
                    <a:lnTo>
                      <a:pt x="10" y="25"/>
                    </a:lnTo>
                    <a:lnTo>
                      <a:pt x="24" y="1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2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2" name="Freeform 665"/>
              <p:cNvSpPr>
                <a:spLocks/>
              </p:cNvSpPr>
              <p:nvPr/>
            </p:nvSpPr>
            <p:spPr bwMode="auto">
              <a:xfrm>
                <a:off x="2406" y="3467"/>
                <a:ext cx="22" cy="18"/>
              </a:xfrm>
              <a:custGeom>
                <a:avLst/>
                <a:gdLst>
                  <a:gd name="T0" fmla="*/ 0 w 34"/>
                  <a:gd name="T1" fmla="*/ 1 h 30"/>
                  <a:gd name="T2" fmla="*/ 0 w 34"/>
                  <a:gd name="T3" fmla="*/ 1 h 30"/>
                  <a:gd name="T4" fmla="*/ 1 w 34"/>
                  <a:gd name="T5" fmla="*/ 1 h 30"/>
                  <a:gd name="T6" fmla="*/ 1 w 34"/>
                  <a:gd name="T7" fmla="*/ 1 h 30"/>
                  <a:gd name="T8" fmla="*/ 1 w 34"/>
                  <a:gd name="T9" fmla="*/ 0 h 30"/>
                  <a:gd name="T10" fmla="*/ 0 w 34"/>
                  <a:gd name="T11" fmla="*/ 1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4"/>
                  <a:gd name="T19" fmla="*/ 0 h 30"/>
                  <a:gd name="T20" fmla="*/ 34 w 34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4" h="30">
                    <a:moveTo>
                      <a:pt x="0" y="13"/>
                    </a:moveTo>
                    <a:lnTo>
                      <a:pt x="0" y="11"/>
                    </a:lnTo>
                    <a:lnTo>
                      <a:pt x="26" y="30"/>
                    </a:lnTo>
                    <a:lnTo>
                      <a:pt x="34" y="17"/>
                    </a:lnTo>
                    <a:lnTo>
                      <a:pt x="9" y="0"/>
                    </a:lnTo>
                    <a:lnTo>
                      <a:pt x="0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3" name="Freeform 666"/>
              <p:cNvSpPr>
                <a:spLocks/>
              </p:cNvSpPr>
              <p:nvPr/>
            </p:nvSpPr>
            <p:spPr bwMode="auto">
              <a:xfrm>
                <a:off x="2389" y="3454"/>
                <a:ext cx="22" cy="19"/>
              </a:xfrm>
              <a:custGeom>
                <a:avLst/>
                <a:gdLst>
                  <a:gd name="T0" fmla="*/ 0 w 36"/>
                  <a:gd name="T1" fmla="*/ 1 h 32"/>
                  <a:gd name="T2" fmla="*/ 1 w 36"/>
                  <a:gd name="T3" fmla="*/ 1 h 32"/>
                  <a:gd name="T4" fmla="*/ 1 w 36"/>
                  <a:gd name="T5" fmla="*/ 1 h 32"/>
                  <a:gd name="T6" fmla="*/ 1 w 36"/>
                  <a:gd name="T7" fmla="*/ 0 h 32"/>
                  <a:gd name="T8" fmla="*/ 1 w 36"/>
                  <a:gd name="T9" fmla="*/ 0 h 32"/>
                  <a:gd name="T10" fmla="*/ 1 w 36"/>
                  <a:gd name="T11" fmla="*/ 0 h 32"/>
                  <a:gd name="T12" fmla="*/ 1 w 36"/>
                  <a:gd name="T13" fmla="*/ 0 h 32"/>
                  <a:gd name="T14" fmla="*/ 0 w 36"/>
                  <a:gd name="T15" fmla="*/ 1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"/>
                  <a:gd name="T25" fmla="*/ 0 h 32"/>
                  <a:gd name="T26" fmla="*/ 36 w 36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" h="32">
                    <a:moveTo>
                      <a:pt x="0" y="13"/>
                    </a:moveTo>
                    <a:lnTo>
                      <a:pt x="27" y="32"/>
                    </a:lnTo>
                    <a:lnTo>
                      <a:pt x="36" y="19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0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4" name="Freeform 667"/>
              <p:cNvSpPr>
                <a:spLocks/>
              </p:cNvSpPr>
              <p:nvPr/>
            </p:nvSpPr>
            <p:spPr bwMode="auto">
              <a:xfrm>
                <a:off x="2363" y="3439"/>
                <a:ext cx="30" cy="24"/>
              </a:xfrm>
              <a:custGeom>
                <a:avLst/>
                <a:gdLst>
                  <a:gd name="T0" fmla="*/ 0 w 48"/>
                  <a:gd name="T1" fmla="*/ 1 h 36"/>
                  <a:gd name="T2" fmla="*/ 1 w 48"/>
                  <a:gd name="T3" fmla="*/ 1 h 36"/>
                  <a:gd name="T4" fmla="*/ 1 w 48"/>
                  <a:gd name="T5" fmla="*/ 1 h 36"/>
                  <a:gd name="T6" fmla="*/ 1 w 48"/>
                  <a:gd name="T7" fmla="*/ 0 h 36"/>
                  <a:gd name="T8" fmla="*/ 0 w 48"/>
                  <a:gd name="T9" fmla="*/ 1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36"/>
                  <a:gd name="T17" fmla="*/ 48 w 48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36">
                    <a:moveTo>
                      <a:pt x="0" y="13"/>
                    </a:moveTo>
                    <a:lnTo>
                      <a:pt x="41" y="36"/>
                    </a:lnTo>
                    <a:lnTo>
                      <a:pt x="48" y="23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5" name="Freeform 668"/>
              <p:cNvSpPr>
                <a:spLocks/>
              </p:cNvSpPr>
              <p:nvPr/>
            </p:nvSpPr>
            <p:spPr bwMode="auto">
              <a:xfrm>
                <a:off x="2330" y="3424"/>
                <a:ext cx="38" cy="24"/>
              </a:xfrm>
              <a:custGeom>
                <a:avLst/>
                <a:gdLst>
                  <a:gd name="T0" fmla="*/ 0 w 58"/>
                  <a:gd name="T1" fmla="*/ 1 h 38"/>
                  <a:gd name="T2" fmla="*/ 1 w 58"/>
                  <a:gd name="T3" fmla="*/ 1 h 38"/>
                  <a:gd name="T4" fmla="*/ 1 w 58"/>
                  <a:gd name="T5" fmla="*/ 1 h 38"/>
                  <a:gd name="T6" fmla="*/ 1 w 58"/>
                  <a:gd name="T7" fmla="*/ 0 h 38"/>
                  <a:gd name="T8" fmla="*/ 0 w 58"/>
                  <a:gd name="T9" fmla="*/ 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38"/>
                  <a:gd name="T17" fmla="*/ 58 w 5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38">
                    <a:moveTo>
                      <a:pt x="0" y="13"/>
                    </a:moveTo>
                    <a:lnTo>
                      <a:pt x="50" y="38"/>
                    </a:lnTo>
                    <a:lnTo>
                      <a:pt x="58" y="25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6" name="Freeform 669"/>
              <p:cNvSpPr>
                <a:spLocks/>
              </p:cNvSpPr>
              <p:nvPr/>
            </p:nvSpPr>
            <p:spPr bwMode="auto">
              <a:xfrm>
                <a:off x="2321" y="3419"/>
                <a:ext cx="13" cy="13"/>
              </a:xfrm>
              <a:custGeom>
                <a:avLst/>
                <a:gdLst>
                  <a:gd name="T0" fmla="*/ 1 w 21"/>
                  <a:gd name="T1" fmla="*/ 1 h 21"/>
                  <a:gd name="T2" fmla="*/ 0 w 21"/>
                  <a:gd name="T3" fmla="*/ 1 h 21"/>
                  <a:gd name="T4" fmla="*/ 1 w 21"/>
                  <a:gd name="T5" fmla="*/ 1 h 21"/>
                  <a:gd name="T6" fmla="*/ 1 w 21"/>
                  <a:gd name="T7" fmla="*/ 1 h 21"/>
                  <a:gd name="T8" fmla="*/ 1 w 21"/>
                  <a:gd name="T9" fmla="*/ 0 h 21"/>
                  <a:gd name="T10" fmla="*/ 1 w 21"/>
                  <a:gd name="T11" fmla="*/ 1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21"/>
                  <a:gd name="T20" fmla="*/ 21 w 21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21">
                    <a:moveTo>
                      <a:pt x="6" y="6"/>
                    </a:moveTo>
                    <a:lnTo>
                      <a:pt x="0" y="13"/>
                    </a:lnTo>
                    <a:lnTo>
                      <a:pt x="13" y="21"/>
                    </a:lnTo>
                    <a:lnTo>
                      <a:pt x="21" y="8"/>
                    </a:lnTo>
                    <a:lnTo>
                      <a:pt x="10" y="0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7" name="Freeform 670"/>
              <p:cNvSpPr>
                <a:spLocks/>
              </p:cNvSpPr>
              <p:nvPr/>
            </p:nvSpPr>
            <p:spPr bwMode="auto">
              <a:xfrm>
                <a:off x="3508" y="3534"/>
                <a:ext cx="20" cy="23"/>
              </a:xfrm>
              <a:custGeom>
                <a:avLst/>
                <a:gdLst>
                  <a:gd name="T0" fmla="*/ 1 w 32"/>
                  <a:gd name="T1" fmla="*/ 1 h 37"/>
                  <a:gd name="T2" fmla="*/ 1 w 32"/>
                  <a:gd name="T3" fmla="*/ 1 h 37"/>
                  <a:gd name="T4" fmla="*/ 1 w 32"/>
                  <a:gd name="T5" fmla="*/ 0 h 37"/>
                  <a:gd name="T6" fmla="*/ 0 w 32"/>
                  <a:gd name="T7" fmla="*/ 1 h 37"/>
                  <a:gd name="T8" fmla="*/ 1 w 32"/>
                  <a:gd name="T9" fmla="*/ 1 h 37"/>
                  <a:gd name="T10" fmla="*/ 1 w 32"/>
                  <a:gd name="T11" fmla="*/ 1 h 37"/>
                  <a:gd name="T12" fmla="*/ 1 w 32"/>
                  <a:gd name="T13" fmla="*/ 1 h 37"/>
                  <a:gd name="T14" fmla="*/ 1 w 32"/>
                  <a:gd name="T15" fmla="*/ 1 h 37"/>
                  <a:gd name="T16" fmla="*/ 1 w 32"/>
                  <a:gd name="T17" fmla="*/ 1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37"/>
                  <a:gd name="T29" fmla="*/ 32 w 32"/>
                  <a:gd name="T30" fmla="*/ 37 h 3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37">
                    <a:moveTo>
                      <a:pt x="32" y="23"/>
                    </a:moveTo>
                    <a:lnTo>
                      <a:pt x="32" y="25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21" y="35"/>
                    </a:lnTo>
                    <a:lnTo>
                      <a:pt x="23" y="37"/>
                    </a:lnTo>
                    <a:lnTo>
                      <a:pt x="21" y="35"/>
                    </a:lnTo>
                    <a:lnTo>
                      <a:pt x="23" y="37"/>
                    </a:lnTo>
                    <a:lnTo>
                      <a:pt x="32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8" name="Freeform 671"/>
              <p:cNvSpPr>
                <a:spLocks/>
              </p:cNvSpPr>
              <p:nvPr/>
            </p:nvSpPr>
            <p:spPr bwMode="auto">
              <a:xfrm>
                <a:off x="3523" y="3548"/>
                <a:ext cx="23" cy="21"/>
              </a:xfrm>
              <a:custGeom>
                <a:avLst/>
                <a:gdLst>
                  <a:gd name="T0" fmla="*/ 1 w 36"/>
                  <a:gd name="T1" fmla="*/ 1 h 35"/>
                  <a:gd name="T2" fmla="*/ 1 w 36"/>
                  <a:gd name="T3" fmla="*/ 0 h 35"/>
                  <a:gd name="T4" fmla="*/ 0 w 36"/>
                  <a:gd name="T5" fmla="*/ 1 h 35"/>
                  <a:gd name="T6" fmla="*/ 1 w 36"/>
                  <a:gd name="T7" fmla="*/ 1 h 35"/>
                  <a:gd name="T8" fmla="*/ 1 w 36"/>
                  <a:gd name="T9" fmla="*/ 1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5"/>
                  <a:gd name="T17" fmla="*/ 36 w 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5">
                    <a:moveTo>
                      <a:pt x="36" y="23"/>
                    </a:moveTo>
                    <a:lnTo>
                      <a:pt x="9" y="0"/>
                    </a:lnTo>
                    <a:lnTo>
                      <a:pt x="0" y="14"/>
                    </a:lnTo>
                    <a:lnTo>
                      <a:pt x="27" y="35"/>
                    </a:lnTo>
                    <a:lnTo>
                      <a:pt x="36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9" name="Freeform 672"/>
              <p:cNvSpPr>
                <a:spLocks/>
              </p:cNvSpPr>
              <p:nvPr/>
            </p:nvSpPr>
            <p:spPr bwMode="auto">
              <a:xfrm>
                <a:off x="3532" y="3598"/>
                <a:ext cx="17" cy="16"/>
              </a:xfrm>
              <a:custGeom>
                <a:avLst/>
                <a:gdLst>
                  <a:gd name="T0" fmla="*/ 1 w 27"/>
                  <a:gd name="T1" fmla="*/ 1 h 27"/>
                  <a:gd name="T2" fmla="*/ 1 w 27"/>
                  <a:gd name="T3" fmla="*/ 1 h 27"/>
                  <a:gd name="T4" fmla="*/ 1 w 27"/>
                  <a:gd name="T5" fmla="*/ 1 h 27"/>
                  <a:gd name="T6" fmla="*/ 1 w 27"/>
                  <a:gd name="T7" fmla="*/ 0 h 27"/>
                  <a:gd name="T8" fmla="*/ 1 w 27"/>
                  <a:gd name="T9" fmla="*/ 1 h 27"/>
                  <a:gd name="T10" fmla="*/ 0 w 27"/>
                  <a:gd name="T11" fmla="*/ 1 h 27"/>
                  <a:gd name="T12" fmla="*/ 1 w 27"/>
                  <a:gd name="T13" fmla="*/ 1 h 27"/>
                  <a:gd name="T14" fmla="*/ 0 w 27"/>
                  <a:gd name="T15" fmla="*/ 1 h 27"/>
                  <a:gd name="T16" fmla="*/ 0 w 27"/>
                  <a:gd name="T17" fmla="*/ 1 h 27"/>
                  <a:gd name="T18" fmla="*/ 1 w 27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7"/>
                  <a:gd name="T32" fmla="*/ 27 w 27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7">
                    <a:moveTo>
                      <a:pt x="14" y="25"/>
                    </a:moveTo>
                    <a:lnTo>
                      <a:pt x="14" y="27"/>
                    </a:lnTo>
                    <a:lnTo>
                      <a:pt x="27" y="11"/>
                    </a:lnTo>
                    <a:lnTo>
                      <a:pt x="16" y="0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14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0" name="Freeform 673"/>
              <p:cNvSpPr>
                <a:spLocks/>
              </p:cNvSpPr>
              <p:nvPr/>
            </p:nvSpPr>
            <p:spPr bwMode="auto">
              <a:xfrm>
                <a:off x="3527" y="3608"/>
                <a:ext cx="14" cy="15"/>
              </a:xfrm>
              <a:custGeom>
                <a:avLst/>
                <a:gdLst>
                  <a:gd name="T0" fmla="*/ 1 w 21"/>
                  <a:gd name="T1" fmla="*/ 1 h 23"/>
                  <a:gd name="T2" fmla="*/ 1 w 21"/>
                  <a:gd name="T3" fmla="*/ 1 h 23"/>
                  <a:gd name="T4" fmla="*/ 1 w 21"/>
                  <a:gd name="T5" fmla="*/ 1 h 23"/>
                  <a:gd name="T6" fmla="*/ 1 w 21"/>
                  <a:gd name="T7" fmla="*/ 0 h 23"/>
                  <a:gd name="T8" fmla="*/ 0 w 21"/>
                  <a:gd name="T9" fmla="*/ 1 h 23"/>
                  <a:gd name="T10" fmla="*/ 1 w 21"/>
                  <a:gd name="T11" fmla="*/ 1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23"/>
                  <a:gd name="T20" fmla="*/ 21 w 21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23">
                    <a:moveTo>
                      <a:pt x="5" y="17"/>
                    </a:moveTo>
                    <a:lnTo>
                      <a:pt x="13" y="23"/>
                    </a:lnTo>
                    <a:lnTo>
                      <a:pt x="21" y="8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5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1" name="Freeform 674"/>
              <p:cNvSpPr>
                <a:spLocks/>
              </p:cNvSpPr>
              <p:nvPr/>
            </p:nvSpPr>
            <p:spPr bwMode="auto">
              <a:xfrm>
                <a:off x="2552" y="3522"/>
                <a:ext cx="13" cy="41"/>
              </a:xfrm>
              <a:custGeom>
                <a:avLst/>
                <a:gdLst>
                  <a:gd name="T0" fmla="*/ 1 w 23"/>
                  <a:gd name="T1" fmla="*/ 1 h 65"/>
                  <a:gd name="T2" fmla="*/ 1 w 23"/>
                  <a:gd name="T3" fmla="*/ 1 h 65"/>
                  <a:gd name="T4" fmla="*/ 1 w 23"/>
                  <a:gd name="T5" fmla="*/ 1 h 65"/>
                  <a:gd name="T6" fmla="*/ 1 w 23"/>
                  <a:gd name="T7" fmla="*/ 0 h 65"/>
                  <a:gd name="T8" fmla="*/ 1 w 23"/>
                  <a:gd name="T9" fmla="*/ 1 h 65"/>
                  <a:gd name="T10" fmla="*/ 1 w 23"/>
                  <a:gd name="T11" fmla="*/ 1 h 65"/>
                  <a:gd name="T12" fmla="*/ 1 w 23"/>
                  <a:gd name="T13" fmla="*/ 1 h 65"/>
                  <a:gd name="T14" fmla="*/ 0 w 23"/>
                  <a:gd name="T15" fmla="*/ 1 h 65"/>
                  <a:gd name="T16" fmla="*/ 1 w 23"/>
                  <a:gd name="T17" fmla="*/ 1 h 65"/>
                  <a:gd name="T18" fmla="*/ 1 w 23"/>
                  <a:gd name="T19" fmla="*/ 1 h 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65"/>
                  <a:gd name="T32" fmla="*/ 23 w 23"/>
                  <a:gd name="T33" fmla="*/ 65 h 6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65">
                    <a:moveTo>
                      <a:pt x="15" y="57"/>
                    </a:moveTo>
                    <a:lnTo>
                      <a:pt x="17" y="61"/>
                    </a:lnTo>
                    <a:lnTo>
                      <a:pt x="23" y="2"/>
                    </a:lnTo>
                    <a:lnTo>
                      <a:pt x="8" y="0"/>
                    </a:lnTo>
                    <a:lnTo>
                      <a:pt x="2" y="59"/>
                    </a:lnTo>
                    <a:lnTo>
                      <a:pt x="2" y="65"/>
                    </a:lnTo>
                    <a:lnTo>
                      <a:pt x="2" y="59"/>
                    </a:lnTo>
                    <a:lnTo>
                      <a:pt x="0" y="63"/>
                    </a:lnTo>
                    <a:lnTo>
                      <a:pt x="2" y="65"/>
                    </a:lnTo>
                    <a:lnTo>
                      <a:pt x="15" y="5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2" name="Freeform 675"/>
              <p:cNvSpPr>
                <a:spLocks/>
              </p:cNvSpPr>
              <p:nvPr/>
            </p:nvSpPr>
            <p:spPr bwMode="auto">
              <a:xfrm>
                <a:off x="2552" y="3558"/>
                <a:ext cx="30" cy="46"/>
              </a:xfrm>
              <a:custGeom>
                <a:avLst/>
                <a:gdLst>
                  <a:gd name="T0" fmla="*/ 1 w 46"/>
                  <a:gd name="T1" fmla="*/ 1 h 75"/>
                  <a:gd name="T2" fmla="*/ 1 w 46"/>
                  <a:gd name="T3" fmla="*/ 0 h 75"/>
                  <a:gd name="T4" fmla="*/ 0 w 46"/>
                  <a:gd name="T5" fmla="*/ 1 h 75"/>
                  <a:gd name="T6" fmla="*/ 1 w 46"/>
                  <a:gd name="T7" fmla="*/ 1 h 75"/>
                  <a:gd name="T8" fmla="*/ 1 w 46"/>
                  <a:gd name="T9" fmla="*/ 1 h 75"/>
                  <a:gd name="T10" fmla="*/ 1 w 46"/>
                  <a:gd name="T11" fmla="*/ 1 h 75"/>
                  <a:gd name="T12" fmla="*/ 1 w 46"/>
                  <a:gd name="T13" fmla="*/ 1 h 75"/>
                  <a:gd name="T14" fmla="*/ 1 w 46"/>
                  <a:gd name="T15" fmla="*/ 1 h 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"/>
                  <a:gd name="T25" fmla="*/ 0 h 75"/>
                  <a:gd name="T26" fmla="*/ 46 w 46"/>
                  <a:gd name="T27" fmla="*/ 75 h 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" h="75">
                    <a:moveTo>
                      <a:pt x="46" y="68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31" y="75"/>
                    </a:lnTo>
                    <a:lnTo>
                      <a:pt x="33" y="75"/>
                    </a:lnTo>
                    <a:lnTo>
                      <a:pt x="31" y="75"/>
                    </a:lnTo>
                    <a:lnTo>
                      <a:pt x="33" y="75"/>
                    </a:lnTo>
                    <a:lnTo>
                      <a:pt x="46" y="6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3" name="Freeform 676"/>
              <p:cNvSpPr>
                <a:spLocks/>
              </p:cNvSpPr>
              <p:nvPr/>
            </p:nvSpPr>
            <p:spPr bwMode="auto">
              <a:xfrm>
                <a:off x="2574" y="3599"/>
                <a:ext cx="17" cy="24"/>
              </a:xfrm>
              <a:custGeom>
                <a:avLst/>
                <a:gdLst>
                  <a:gd name="T0" fmla="*/ 1 w 28"/>
                  <a:gd name="T1" fmla="*/ 1 h 36"/>
                  <a:gd name="T2" fmla="*/ 1 w 28"/>
                  <a:gd name="T3" fmla="*/ 1 h 36"/>
                  <a:gd name="T4" fmla="*/ 1 w 28"/>
                  <a:gd name="T5" fmla="*/ 0 h 36"/>
                  <a:gd name="T6" fmla="*/ 0 w 28"/>
                  <a:gd name="T7" fmla="*/ 1 h 36"/>
                  <a:gd name="T8" fmla="*/ 1 w 28"/>
                  <a:gd name="T9" fmla="*/ 1 h 36"/>
                  <a:gd name="T10" fmla="*/ 1 w 28"/>
                  <a:gd name="T11" fmla="*/ 1 h 36"/>
                  <a:gd name="T12" fmla="*/ 1 w 28"/>
                  <a:gd name="T13" fmla="*/ 1 h 36"/>
                  <a:gd name="T14" fmla="*/ 1 w 28"/>
                  <a:gd name="T15" fmla="*/ 1 h 36"/>
                  <a:gd name="T16" fmla="*/ 1 w 28"/>
                  <a:gd name="T17" fmla="*/ 1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"/>
                  <a:gd name="T28" fmla="*/ 0 h 36"/>
                  <a:gd name="T29" fmla="*/ 28 w 28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" h="36">
                    <a:moveTo>
                      <a:pt x="28" y="26"/>
                    </a:moveTo>
                    <a:lnTo>
                      <a:pt x="28" y="28"/>
                    </a:lnTo>
                    <a:lnTo>
                      <a:pt x="13" y="0"/>
                    </a:lnTo>
                    <a:lnTo>
                      <a:pt x="0" y="7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28" y="2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4" name="Freeform 677"/>
              <p:cNvSpPr>
                <a:spLocks/>
              </p:cNvSpPr>
              <p:nvPr/>
            </p:nvSpPr>
            <p:spPr bwMode="auto">
              <a:xfrm>
                <a:off x="2582" y="3617"/>
                <a:ext cx="22" cy="23"/>
              </a:xfrm>
              <a:custGeom>
                <a:avLst/>
                <a:gdLst>
                  <a:gd name="T0" fmla="*/ 1 w 33"/>
                  <a:gd name="T1" fmla="*/ 1 h 39"/>
                  <a:gd name="T2" fmla="*/ 1 w 33"/>
                  <a:gd name="T3" fmla="*/ 1 h 39"/>
                  <a:gd name="T4" fmla="*/ 1 w 33"/>
                  <a:gd name="T5" fmla="*/ 0 h 39"/>
                  <a:gd name="T6" fmla="*/ 0 w 33"/>
                  <a:gd name="T7" fmla="*/ 1 h 39"/>
                  <a:gd name="T8" fmla="*/ 1 w 33"/>
                  <a:gd name="T9" fmla="*/ 1 h 39"/>
                  <a:gd name="T10" fmla="*/ 1 w 33"/>
                  <a:gd name="T11" fmla="*/ 1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39"/>
                  <a:gd name="T20" fmla="*/ 33 w 33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39">
                    <a:moveTo>
                      <a:pt x="25" y="35"/>
                    </a:moveTo>
                    <a:lnTo>
                      <a:pt x="33" y="31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17" y="39"/>
                    </a:lnTo>
                    <a:lnTo>
                      <a:pt x="25" y="3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5" name="Freeform 678"/>
              <p:cNvSpPr>
                <a:spLocks/>
              </p:cNvSpPr>
              <p:nvPr/>
            </p:nvSpPr>
            <p:spPr bwMode="auto">
              <a:xfrm>
                <a:off x="2565" y="3403"/>
                <a:ext cx="17" cy="11"/>
              </a:xfrm>
              <a:custGeom>
                <a:avLst/>
                <a:gdLst>
                  <a:gd name="T0" fmla="*/ 1 w 27"/>
                  <a:gd name="T1" fmla="*/ 1 h 19"/>
                  <a:gd name="T2" fmla="*/ 1 w 27"/>
                  <a:gd name="T3" fmla="*/ 1 h 19"/>
                  <a:gd name="T4" fmla="*/ 1 w 27"/>
                  <a:gd name="T5" fmla="*/ 1 h 19"/>
                  <a:gd name="T6" fmla="*/ 1 w 27"/>
                  <a:gd name="T7" fmla="*/ 0 h 19"/>
                  <a:gd name="T8" fmla="*/ 1 w 27"/>
                  <a:gd name="T9" fmla="*/ 1 h 19"/>
                  <a:gd name="T10" fmla="*/ 0 w 27"/>
                  <a:gd name="T11" fmla="*/ 1 h 19"/>
                  <a:gd name="T12" fmla="*/ 1 w 27"/>
                  <a:gd name="T13" fmla="*/ 1 h 19"/>
                  <a:gd name="T14" fmla="*/ 1 w 27"/>
                  <a:gd name="T15" fmla="*/ 1 h 19"/>
                  <a:gd name="T16" fmla="*/ 0 w 27"/>
                  <a:gd name="T17" fmla="*/ 1 h 19"/>
                  <a:gd name="T18" fmla="*/ 1 w 27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19"/>
                  <a:gd name="T32" fmla="*/ 27 w 27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19">
                    <a:moveTo>
                      <a:pt x="17" y="12"/>
                    </a:moveTo>
                    <a:lnTo>
                      <a:pt x="10" y="19"/>
                    </a:lnTo>
                    <a:lnTo>
                      <a:pt x="27" y="15"/>
                    </a:lnTo>
                    <a:lnTo>
                      <a:pt x="25" y="0"/>
                    </a:lnTo>
                    <a:lnTo>
                      <a:pt x="8" y="4"/>
                    </a:lnTo>
                    <a:lnTo>
                      <a:pt x="0" y="12"/>
                    </a:lnTo>
                    <a:lnTo>
                      <a:pt x="8" y="4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17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6" name="Freeform 679"/>
              <p:cNvSpPr>
                <a:spLocks/>
              </p:cNvSpPr>
              <p:nvPr/>
            </p:nvSpPr>
            <p:spPr bwMode="auto">
              <a:xfrm>
                <a:off x="2557" y="3410"/>
                <a:ext cx="18" cy="114"/>
              </a:xfrm>
              <a:custGeom>
                <a:avLst/>
                <a:gdLst>
                  <a:gd name="T0" fmla="*/ 1 w 30"/>
                  <a:gd name="T1" fmla="*/ 1 h 184"/>
                  <a:gd name="T2" fmla="*/ 1 w 30"/>
                  <a:gd name="T3" fmla="*/ 1 h 184"/>
                  <a:gd name="T4" fmla="*/ 1 w 30"/>
                  <a:gd name="T5" fmla="*/ 0 h 184"/>
                  <a:gd name="T6" fmla="*/ 1 w 30"/>
                  <a:gd name="T7" fmla="*/ 0 h 184"/>
                  <a:gd name="T8" fmla="*/ 0 w 30"/>
                  <a:gd name="T9" fmla="*/ 1 h 184"/>
                  <a:gd name="T10" fmla="*/ 1 w 30"/>
                  <a:gd name="T11" fmla="*/ 1 h 1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"/>
                  <a:gd name="T19" fmla="*/ 0 h 184"/>
                  <a:gd name="T20" fmla="*/ 30 w 30"/>
                  <a:gd name="T21" fmla="*/ 184 h 1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" h="184">
                    <a:moveTo>
                      <a:pt x="7" y="184"/>
                    </a:moveTo>
                    <a:lnTo>
                      <a:pt x="15" y="184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0" y="182"/>
                    </a:lnTo>
                    <a:lnTo>
                      <a:pt x="7" y="1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7" name="Freeform 680"/>
              <p:cNvSpPr>
                <a:spLocks/>
              </p:cNvSpPr>
              <p:nvPr/>
            </p:nvSpPr>
            <p:spPr bwMode="auto">
              <a:xfrm>
                <a:off x="2621" y="3418"/>
                <a:ext cx="88" cy="109"/>
              </a:xfrm>
              <a:custGeom>
                <a:avLst/>
                <a:gdLst>
                  <a:gd name="T0" fmla="*/ 1 w 135"/>
                  <a:gd name="T1" fmla="*/ 1 h 175"/>
                  <a:gd name="T2" fmla="*/ 0 w 135"/>
                  <a:gd name="T3" fmla="*/ 1 h 175"/>
                  <a:gd name="T4" fmla="*/ 1 w 135"/>
                  <a:gd name="T5" fmla="*/ 1 h 175"/>
                  <a:gd name="T6" fmla="*/ 1 w 135"/>
                  <a:gd name="T7" fmla="*/ 1 h 175"/>
                  <a:gd name="T8" fmla="*/ 1 w 135"/>
                  <a:gd name="T9" fmla="*/ 1 h 175"/>
                  <a:gd name="T10" fmla="*/ 1 w 135"/>
                  <a:gd name="T11" fmla="*/ 0 h 175"/>
                  <a:gd name="T12" fmla="*/ 1 w 135"/>
                  <a:gd name="T13" fmla="*/ 1 h 175"/>
                  <a:gd name="T14" fmla="*/ 1 w 135"/>
                  <a:gd name="T15" fmla="*/ 0 h 175"/>
                  <a:gd name="T16" fmla="*/ 1 w 135"/>
                  <a:gd name="T17" fmla="*/ 0 h 175"/>
                  <a:gd name="T18" fmla="*/ 1 w 135"/>
                  <a:gd name="T19" fmla="*/ 1 h 1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5"/>
                  <a:gd name="T31" fmla="*/ 0 h 175"/>
                  <a:gd name="T32" fmla="*/ 135 w 135"/>
                  <a:gd name="T33" fmla="*/ 175 h 1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5" h="175">
                    <a:moveTo>
                      <a:pt x="4" y="15"/>
                    </a:moveTo>
                    <a:lnTo>
                      <a:pt x="0" y="12"/>
                    </a:lnTo>
                    <a:lnTo>
                      <a:pt x="123" y="175"/>
                    </a:lnTo>
                    <a:lnTo>
                      <a:pt x="135" y="165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4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8" name="Freeform 681"/>
              <p:cNvSpPr>
                <a:spLocks/>
              </p:cNvSpPr>
              <p:nvPr/>
            </p:nvSpPr>
            <p:spPr bwMode="auto">
              <a:xfrm>
                <a:off x="2600" y="3410"/>
                <a:ext cx="28" cy="18"/>
              </a:xfrm>
              <a:custGeom>
                <a:avLst/>
                <a:gdLst>
                  <a:gd name="T0" fmla="*/ 0 w 42"/>
                  <a:gd name="T1" fmla="*/ 1 h 28"/>
                  <a:gd name="T2" fmla="*/ 1 w 42"/>
                  <a:gd name="T3" fmla="*/ 1 h 28"/>
                  <a:gd name="T4" fmla="*/ 1 w 42"/>
                  <a:gd name="T5" fmla="*/ 1 h 28"/>
                  <a:gd name="T6" fmla="*/ 1 w 42"/>
                  <a:gd name="T7" fmla="*/ 0 h 28"/>
                  <a:gd name="T8" fmla="*/ 0 w 42"/>
                  <a:gd name="T9" fmla="*/ 1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"/>
                  <a:gd name="T17" fmla="*/ 42 w 42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">
                    <a:moveTo>
                      <a:pt x="0" y="15"/>
                    </a:moveTo>
                    <a:lnTo>
                      <a:pt x="36" y="28"/>
                    </a:lnTo>
                    <a:lnTo>
                      <a:pt x="42" y="13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9" name="Freeform 682"/>
              <p:cNvSpPr>
                <a:spLocks/>
              </p:cNvSpPr>
              <p:nvPr/>
            </p:nvSpPr>
            <p:spPr bwMode="auto">
              <a:xfrm>
                <a:off x="2579" y="3403"/>
                <a:ext cx="25" cy="16"/>
              </a:xfrm>
              <a:custGeom>
                <a:avLst/>
                <a:gdLst>
                  <a:gd name="T0" fmla="*/ 1 w 37"/>
                  <a:gd name="T1" fmla="*/ 1 h 27"/>
                  <a:gd name="T2" fmla="*/ 0 w 37"/>
                  <a:gd name="T3" fmla="*/ 1 h 27"/>
                  <a:gd name="T4" fmla="*/ 1 w 37"/>
                  <a:gd name="T5" fmla="*/ 1 h 27"/>
                  <a:gd name="T6" fmla="*/ 1 w 37"/>
                  <a:gd name="T7" fmla="*/ 1 h 27"/>
                  <a:gd name="T8" fmla="*/ 1 w 37"/>
                  <a:gd name="T9" fmla="*/ 0 h 27"/>
                  <a:gd name="T10" fmla="*/ 1 w 37"/>
                  <a:gd name="T11" fmla="*/ 1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27"/>
                  <a:gd name="T20" fmla="*/ 37 w 37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27">
                    <a:moveTo>
                      <a:pt x="4" y="8"/>
                    </a:moveTo>
                    <a:lnTo>
                      <a:pt x="0" y="15"/>
                    </a:lnTo>
                    <a:lnTo>
                      <a:pt x="33" y="27"/>
                    </a:lnTo>
                    <a:lnTo>
                      <a:pt x="37" y="12"/>
                    </a:lnTo>
                    <a:lnTo>
                      <a:pt x="6" y="0"/>
                    </a:lnTo>
                    <a:lnTo>
                      <a:pt x="4" y="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0" name="Freeform 683"/>
              <p:cNvSpPr>
                <a:spLocks/>
              </p:cNvSpPr>
              <p:nvPr/>
            </p:nvSpPr>
            <p:spPr bwMode="auto">
              <a:xfrm>
                <a:off x="2920" y="3372"/>
                <a:ext cx="17" cy="11"/>
              </a:xfrm>
              <a:custGeom>
                <a:avLst/>
                <a:gdLst>
                  <a:gd name="T0" fmla="*/ 1 w 27"/>
                  <a:gd name="T1" fmla="*/ 1 h 17"/>
                  <a:gd name="T2" fmla="*/ 1 w 27"/>
                  <a:gd name="T3" fmla="*/ 1 h 17"/>
                  <a:gd name="T4" fmla="*/ 1 w 27"/>
                  <a:gd name="T5" fmla="*/ 1 h 17"/>
                  <a:gd name="T6" fmla="*/ 1 w 27"/>
                  <a:gd name="T7" fmla="*/ 0 h 17"/>
                  <a:gd name="T8" fmla="*/ 1 w 27"/>
                  <a:gd name="T9" fmla="*/ 1 h 17"/>
                  <a:gd name="T10" fmla="*/ 0 w 27"/>
                  <a:gd name="T11" fmla="*/ 1 h 17"/>
                  <a:gd name="T12" fmla="*/ 1 w 27"/>
                  <a:gd name="T13" fmla="*/ 1 h 17"/>
                  <a:gd name="T14" fmla="*/ 1 w 27"/>
                  <a:gd name="T15" fmla="*/ 1 h 17"/>
                  <a:gd name="T16" fmla="*/ 0 w 27"/>
                  <a:gd name="T17" fmla="*/ 1 h 17"/>
                  <a:gd name="T18" fmla="*/ 1 w 27"/>
                  <a:gd name="T19" fmla="*/ 1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17"/>
                  <a:gd name="T32" fmla="*/ 27 w 27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17">
                    <a:moveTo>
                      <a:pt x="15" y="12"/>
                    </a:moveTo>
                    <a:lnTo>
                      <a:pt x="8" y="17"/>
                    </a:lnTo>
                    <a:lnTo>
                      <a:pt x="27" y="16"/>
                    </a:lnTo>
                    <a:lnTo>
                      <a:pt x="25" y="0"/>
                    </a:lnTo>
                    <a:lnTo>
                      <a:pt x="6" y="2"/>
                    </a:lnTo>
                    <a:lnTo>
                      <a:pt x="0" y="8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8"/>
                    </a:lnTo>
                    <a:lnTo>
                      <a:pt x="15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1" name="Freeform 684"/>
              <p:cNvSpPr>
                <a:spLocks/>
              </p:cNvSpPr>
              <p:nvPr/>
            </p:nvSpPr>
            <p:spPr bwMode="auto">
              <a:xfrm>
                <a:off x="2915" y="3378"/>
                <a:ext cx="16" cy="15"/>
              </a:xfrm>
              <a:custGeom>
                <a:avLst/>
                <a:gdLst>
                  <a:gd name="T0" fmla="*/ 1 w 23"/>
                  <a:gd name="T1" fmla="*/ 1 h 23"/>
                  <a:gd name="T2" fmla="*/ 1 w 23"/>
                  <a:gd name="T3" fmla="*/ 1 h 23"/>
                  <a:gd name="T4" fmla="*/ 1 w 23"/>
                  <a:gd name="T5" fmla="*/ 1 h 23"/>
                  <a:gd name="T6" fmla="*/ 1 w 23"/>
                  <a:gd name="T7" fmla="*/ 0 h 23"/>
                  <a:gd name="T8" fmla="*/ 1 w 23"/>
                  <a:gd name="T9" fmla="*/ 1 h 23"/>
                  <a:gd name="T10" fmla="*/ 0 w 23"/>
                  <a:gd name="T11" fmla="*/ 1 h 23"/>
                  <a:gd name="T12" fmla="*/ 1 w 23"/>
                  <a:gd name="T13" fmla="*/ 1 h 23"/>
                  <a:gd name="T14" fmla="*/ 0 w 23"/>
                  <a:gd name="T15" fmla="*/ 1 h 23"/>
                  <a:gd name="T16" fmla="*/ 0 w 23"/>
                  <a:gd name="T17" fmla="*/ 1 h 23"/>
                  <a:gd name="T18" fmla="*/ 1 w 23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3"/>
                  <a:gd name="T32" fmla="*/ 23 w 23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3">
                    <a:moveTo>
                      <a:pt x="18" y="21"/>
                    </a:moveTo>
                    <a:lnTo>
                      <a:pt x="18" y="23"/>
                    </a:lnTo>
                    <a:lnTo>
                      <a:pt x="23" y="4"/>
                    </a:lnTo>
                    <a:lnTo>
                      <a:pt x="8" y="0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8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2" name="Freeform 685"/>
              <p:cNvSpPr>
                <a:spLocks/>
              </p:cNvSpPr>
              <p:nvPr/>
            </p:nvSpPr>
            <p:spPr bwMode="auto">
              <a:xfrm>
                <a:off x="2915" y="3390"/>
                <a:ext cx="13" cy="14"/>
              </a:xfrm>
              <a:custGeom>
                <a:avLst/>
                <a:gdLst>
                  <a:gd name="T0" fmla="*/ 1 w 18"/>
                  <a:gd name="T1" fmla="*/ 1 h 25"/>
                  <a:gd name="T2" fmla="*/ 1 w 18"/>
                  <a:gd name="T3" fmla="*/ 1 h 25"/>
                  <a:gd name="T4" fmla="*/ 1 w 18"/>
                  <a:gd name="T5" fmla="*/ 0 h 25"/>
                  <a:gd name="T6" fmla="*/ 0 w 18"/>
                  <a:gd name="T7" fmla="*/ 0 h 25"/>
                  <a:gd name="T8" fmla="*/ 0 w 18"/>
                  <a:gd name="T9" fmla="*/ 1 h 25"/>
                  <a:gd name="T10" fmla="*/ 1 w 18"/>
                  <a:gd name="T11" fmla="*/ 1 h 25"/>
                  <a:gd name="T12" fmla="*/ 0 w 18"/>
                  <a:gd name="T13" fmla="*/ 1 h 25"/>
                  <a:gd name="T14" fmla="*/ 0 w 18"/>
                  <a:gd name="T15" fmla="*/ 1 h 25"/>
                  <a:gd name="T16" fmla="*/ 1 w 18"/>
                  <a:gd name="T17" fmla="*/ 1 h 25"/>
                  <a:gd name="T18" fmla="*/ 1 w 18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25"/>
                  <a:gd name="T32" fmla="*/ 18 w 18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25">
                    <a:moveTo>
                      <a:pt x="18" y="19"/>
                    </a:moveTo>
                    <a:lnTo>
                      <a:pt x="18" y="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18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3" name="Freeform 686"/>
              <p:cNvSpPr>
                <a:spLocks/>
              </p:cNvSpPr>
              <p:nvPr/>
            </p:nvSpPr>
            <p:spPr bwMode="auto">
              <a:xfrm>
                <a:off x="2918" y="3400"/>
                <a:ext cx="13" cy="14"/>
              </a:xfrm>
              <a:custGeom>
                <a:avLst/>
                <a:gdLst>
                  <a:gd name="T0" fmla="*/ 1 w 21"/>
                  <a:gd name="T1" fmla="*/ 1 h 23"/>
                  <a:gd name="T2" fmla="*/ 1 w 21"/>
                  <a:gd name="T3" fmla="*/ 1 h 23"/>
                  <a:gd name="T4" fmla="*/ 1 w 21"/>
                  <a:gd name="T5" fmla="*/ 0 h 23"/>
                  <a:gd name="T6" fmla="*/ 0 w 21"/>
                  <a:gd name="T7" fmla="*/ 1 h 23"/>
                  <a:gd name="T8" fmla="*/ 1 w 21"/>
                  <a:gd name="T9" fmla="*/ 1 h 23"/>
                  <a:gd name="T10" fmla="*/ 1 w 21"/>
                  <a:gd name="T11" fmla="*/ 1 h 23"/>
                  <a:gd name="T12" fmla="*/ 1 w 21"/>
                  <a:gd name="T13" fmla="*/ 1 h 23"/>
                  <a:gd name="T14" fmla="*/ 1 w 21"/>
                  <a:gd name="T15" fmla="*/ 1 h 23"/>
                  <a:gd name="T16" fmla="*/ 1 w 21"/>
                  <a:gd name="T17" fmla="*/ 1 h 23"/>
                  <a:gd name="T18" fmla="*/ 1 w 21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3"/>
                  <a:gd name="T32" fmla="*/ 21 w 21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3">
                    <a:moveTo>
                      <a:pt x="18" y="23"/>
                    </a:moveTo>
                    <a:lnTo>
                      <a:pt x="19" y="14"/>
                    </a:lnTo>
                    <a:lnTo>
                      <a:pt x="16" y="0"/>
                    </a:lnTo>
                    <a:lnTo>
                      <a:pt x="0" y="6"/>
                    </a:lnTo>
                    <a:lnTo>
                      <a:pt x="4" y="19"/>
                    </a:lnTo>
                    <a:lnTo>
                      <a:pt x="6" y="10"/>
                    </a:lnTo>
                    <a:lnTo>
                      <a:pt x="18" y="23"/>
                    </a:lnTo>
                    <a:lnTo>
                      <a:pt x="21" y="19"/>
                    </a:lnTo>
                    <a:lnTo>
                      <a:pt x="19" y="14"/>
                    </a:lnTo>
                    <a:lnTo>
                      <a:pt x="18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4" name="Freeform 687"/>
              <p:cNvSpPr>
                <a:spLocks/>
              </p:cNvSpPr>
              <p:nvPr/>
            </p:nvSpPr>
            <p:spPr bwMode="auto">
              <a:xfrm>
                <a:off x="2915" y="3408"/>
                <a:ext cx="13" cy="11"/>
              </a:xfrm>
              <a:custGeom>
                <a:avLst/>
                <a:gdLst>
                  <a:gd name="T0" fmla="*/ 1 w 22"/>
                  <a:gd name="T1" fmla="*/ 1 h 19"/>
                  <a:gd name="T2" fmla="*/ 1 w 22"/>
                  <a:gd name="T3" fmla="*/ 1 h 19"/>
                  <a:gd name="T4" fmla="*/ 1 w 22"/>
                  <a:gd name="T5" fmla="*/ 1 h 19"/>
                  <a:gd name="T6" fmla="*/ 1 w 22"/>
                  <a:gd name="T7" fmla="*/ 0 h 19"/>
                  <a:gd name="T8" fmla="*/ 1 w 22"/>
                  <a:gd name="T9" fmla="*/ 1 h 19"/>
                  <a:gd name="T10" fmla="*/ 0 w 22"/>
                  <a:gd name="T11" fmla="*/ 1 h 19"/>
                  <a:gd name="T12" fmla="*/ 1 w 22"/>
                  <a:gd name="T13" fmla="*/ 1 h 19"/>
                  <a:gd name="T14" fmla="*/ 1 w 22"/>
                  <a:gd name="T15" fmla="*/ 1 h 19"/>
                  <a:gd name="T16" fmla="*/ 0 w 22"/>
                  <a:gd name="T17" fmla="*/ 1 h 19"/>
                  <a:gd name="T18" fmla="*/ 1 w 22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19"/>
                  <a:gd name="T32" fmla="*/ 22 w 22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19">
                    <a:moveTo>
                      <a:pt x="16" y="15"/>
                    </a:moveTo>
                    <a:lnTo>
                      <a:pt x="14" y="19"/>
                    </a:lnTo>
                    <a:lnTo>
                      <a:pt x="22" y="13"/>
                    </a:lnTo>
                    <a:lnTo>
                      <a:pt x="10" y="0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16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5" name="Freeform 688"/>
              <p:cNvSpPr>
                <a:spLocks/>
              </p:cNvSpPr>
              <p:nvPr/>
            </p:nvSpPr>
            <p:spPr bwMode="auto">
              <a:xfrm>
                <a:off x="2911" y="3414"/>
                <a:ext cx="15" cy="13"/>
              </a:xfrm>
              <a:custGeom>
                <a:avLst/>
                <a:gdLst>
                  <a:gd name="T0" fmla="*/ 1 w 21"/>
                  <a:gd name="T1" fmla="*/ 1 h 20"/>
                  <a:gd name="T2" fmla="*/ 1 w 21"/>
                  <a:gd name="T3" fmla="*/ 1 h 20"/>
                  <a:gd name="T4" fmla="*/ 1 w 21"/>
                  <a:gd name="T5" fmla="*/ 1 h 20"/>
                  <a:gd name="T6" fmla="*/ 1 w 21"/>
                  <a:gd name="T7" fmla="*/ 0 h 20"/>
                  <a:gd name="T8" fmla="*/ 0 w 21"/>
                  <a:gd name="T9" fmla="*/ 1 h 20"/>
                  <a:gd name="T10" fmla="*/ 1 w 21"/>
                  <a:gd name="T11" fmla="*/ 1 h 20"/>
                  <a:gd name="T12" fmla="*/ 1 w 21"/>
                  <a:gd name="T13" fmla="*/ 1 h 20"/>
                  <a:gd name="T14" fmla="*/ 1 w 21"/>
                  <a:gd name="T15" fmla="*/ 1 h 20"/>
                  <a:gd name="T16" fmla="*/ 1 w 21"/>
                  <a:gd name="T17" fmla="*/ 1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13" y="20"/>
                    </a:moveTo>
                    <a:lnTo>
                      <a:pt x="15" y="20"/>
                    </a:lnTo>
                    <a:lnTo>
                      <a:pt x="21" y="6"/>
                    </a:lnTo>
                    <a:lnTo>
                      <a:pt x="5" y="0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13" y="20"/>
                    </a:lnTo>
                    <a:lnTo>
                      <a:pt x="15" y="20"/>
                    </a:lnTo>
                    <a:lnTo>
                      <a:pt x="13" y="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6" name="Freeform 689"/>
              <p:cNvSpPr>
                <a:spLocks/>
              </p:cNvSpPr>
              <p:nvPr/>
            </p:nvSpPr>
            <p:spPr bwMode="auto">
              <a:xfrm>
                <a:off x="2906" y="3419"/>
                <a:ext cx="13" cy="15"/>
              </a:xfrm>
              <a:custGeom>
                <a:avLst/>
                <a:gdLst>
                  <a:gd name="T0" fmla="*/ 1 w 23"/>
                  <a:gd name="T1" fmla="*/ 1 h 25"/>
                  <a:gd name="T2" fmla="*/ 1 w 23"/>
                  <a:gd name="T3" fmla="*/ 1 h 25"/>
                  <a:gd name="T4" fmla="*/ 1 w 23"/>
                  <a:gd name="T5" fmla="*/ 1 h 25"/>
                  <a:gd name="T6" fmla="*/ 1 w 23"/>
                  <a:gd name="T7" fmla="*/ 0 h 25"/>
                  <a:gd name="T8" fmla="*/ 0 w 23"/>
                  <a:gd name="T9" fmla="*/ 1 h 25"/>
                  <a:gd name="T10" fmla="*/ 1 w 23"/>
                  <a:gd name="T11" fmla="*/ 1 h 25"/>
                  <a:gd name="T12" fmla="*/ 1 w 23"/>
                  <a:gd name="T13" fmla="*/ 1 h 25"/>
                  <a:gd name="T14" fmla="*/ 1 w 23"/>
                  <a:gd name="T15" fmla="*/ 1 h 25"/>
                  <a:gd name="T16" fmla="*/ 1 w 23"/>
                  <a:gd name="T17" fmla="*/ 1 h 25"/>
                  <a:gd name="T18" fmla="*/ 1 w 23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5"/>
                  <a:gd name="T32" fmla="*/ 23 w 23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5">
                    <a:moveTo>
                      <a:pt x="12" y="25"/>
                    </a:moveTo>
                    <a:lnTo>
                      <a:pt x="13" y="23"/>
                    </a:lnTo>
                    <a:lnTo>
                      <a:pt x="23" y="10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12" y="25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2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7" name="Freeform 690"/>
              <p:cNvSpPr>
                <a:spLocks/>
              </p:cNvSpPr>
              <p:nvPr/>
            </p:nvSpPr>
            <p:spPr bwMode="auto">
              <a:xfrm>
                <a:off x="2897" y="3427"/>
                <a:ext cx="15" cy="12"/>
              </a:xfrm>
              <a:custGeom>
                <a:avLst/>
                <a:gdLst>
                  <a:gd name="T0" fmla="*/ 1 w 25"/>
                  <a:gd name="T1" fmla="*/ 1 h 24"/>
                  <a:gd name="T2" fmla="*/ 1 w 25"/>
                  <a:gd name="T3" fmla="*/ 1 h 24"/>
                  <a:gd name="T4" fmla="*/ 1 w 25"/>
                  <a:gd name="T5" fmla="*/ 1 h 24"/>
                  <a:gd name="T6" fmla="*/ 1 w 25"/>
                  <a:gd name="T7" fmla="*/ 0 h 24"/>
                  <a:gd name="T8" fmla="*/ 0 w 25"/>
                  <a:gd name="T9" fmla="*/ 1 h 24"/>
                  <a:gd name="T10" fmla="*/ 1 w 25"/>
                  <a:gd name="T11" fmla="*/ 1 h 24"/>
                  <a:gd name="T12" fmla="*/ 1 w 25"/>
                  <a:gd name="T13" fmla="*/ 1 h 24"/>
                  <a:gd name="T14" fmla="*/ 1 w 25"/>
                  <a:gd name="T15" fmla="*/ 1 h 24"/>
                  <a:gd name="T16" fmla="*/ 1 w 25"/>
                  <a:gd name="T17" fmla="*/ 1 h 24"/>
                  <a:gd name="T18" fmla="*/ 1 w 25"/>
                  <a:gd name="T19" fmla="*/ 1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24"/>
                  <a:gd name="T32" fmla="*/ 25 w 25"/>
                  <a:gd name="T33" fmla="*/ 24 h 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24">
                    <a:moveTo>
                      <a:pt x="2" y="24"/>
                    </a:moveTo>
                    <a:lnTo>
                      <a:pt x="9" y="23"/>
                    </a:lnTo>
                    <a:lnTo>
                      <a:pt x="25" y="15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7" y="9"/>
                    </a:lnTo>
                    <a:lnTo>
                      <a:pt x="2" y="24"/>
                    </a:lnTo>
                    <a:lnTo>
                      <a:pt x="5" y="24"/>
                    </a:lnTo>
                    <a:lnTo>
                      <a:pt x="9" y="23"/>
                    </a:lnTo>
                    <a:lnTo>
                      <a:pt x="2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8" name="Freeform 691"/>
              <p:cNvSpPr>
                <a:spLocks/>
              </p:cNvSpPr>
              <p:nvPr/>
            </p:nvSpPr>
            <p:spPr bwMode="auto">
              <a:xfrm>
                <a:off x="2888" y="3428"/>
                <a:ext cx="13" cy="11"/>
              </a:xfrm>
              <a:custGeom>
                <a:avLst/>
                <a:gdLst>
                  <a:gd name="T0" fmla="*/ 0 w 19"/>
                  <a:gd name="T1" fmla="*/ 1 h 19"/>
                  <a:gd name="T2" fmla="*/ 1 w 19"/>
                  <a:gd name="T3" fmla="*/ 1 h 19"/>
                  <a:gd name="T4" fmla="*/ 1 w 19"/>
                  <a:gd name="T5" fmla="*/ 1 h 19"/>
                  <a:gd name="T6" fmla="*/ 1 w 19"/>
                  <a:gd name="T7" fmla="*/ 1 h 19"/>
                  <a:gd name="T8" fmla="*/ 1 w 19"/>
                  <a:gd name="T9" fmla="*/ 0 h 19"/>
                  <a:gd name="T10" fmla="*/ 1 w 19"/>
                  <a:gd name="T11" fmla="*/ 0 h 19"/>
                  <a:gd name="T12" fmla="*/ 0 w 19"/>
                  <a:gd name="T13" fmla="*/ 1 h 19"/>
                  <a:gd name="T14" fmla="*/ 1 w 19"/>
                  <a:gd name="T15" fmla="*/ 1 h 19"/>
                  <a:gd name="T16" fmla="*/ 0 w 19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19"/>
                  <a:gd name="T29" fmla="*/ 19 w 19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19">
                    <a:moveTo>
                      <a:pt x="0" y="14"/>
                    </a:moveTo>
                    <a:lnTo>
                      <a:pt x="2" y="16"/>
                    </a:lnTo>
                    <a:lnTo>
                      <a:pt x="14" y="19"/>
                    </a:lnTo>
                    <a:lnTo>
                      <a:pt x="19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9" name="Freeform 692"/>
              <p:cNvSpPr>
                <a:spLocks/>
              </p:cNvSpPr>
              <p:nvPr/>
            </p:nvSpPr>
            <p:spPr bwMode="auto">
              <a:xfrm>
                <a:off x="2872" y="3417"/>
                <a:ext cx="23" cy="21"/>
              </a:xfrm>
              <a:custGeom>
                <a:avLst/>
                <a:gdLst>
                  <a:gd name="T0" fmla="*/ 1 w 37"/>
                  <a:gd name="T1" fmla="*/ 1 h 33"/>
                  <a:gd name="T2" fmla="*/ 0 w 37"/>
                  <a:gd name="T3" fmla="*/ 1 h 33"/>
                  <a:gd name="T4" fmla="*/ 1 w 37"/>
                  <a:gd name="T5" fmla="*/ 1 h 33"/>
                  <a:gd name="T6" fmla="*/ 1 w 37"/>
                  <a:gd name="T7" fmla="*/ 1 h 33"/>
                  <a:gd name="T8" fmla="*/ 1 w 37"/>
                  <a:gd name="T9" fmla="*/ 0 h 33"/>
                  <a:gd name="T10" fmla="*/ 1 w 37"/>
                  <a:gd name="T11" fmla="*/ 0 h 33"/>
                  <a:gd name="T12" fmla="*/ 1 w 37"/>
                  <a:gd name="T13" fmla="*/ 0 h 33"/>
                  <a:gd name="T14" fmla="*/ 1 w 37"/>
                  <a:gd name="T15" fmla="*/ 0 h 33"/>
                  <a:gd name="T16" fmla="*/ 1 w 37"/>
                  <a:gd name="T17" fmla="*/ 0 h 33"/>
                  <a:gd name="T18" fmla="*/ 1 w 37"/>
                  <a:gd name="T19" fmla="*/ 1 h 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33"/>
                  <a:gd name="T32" fmla="*/ 37 w 37"/>
                  <a:gd name="T33" fmla="*/ 33 h 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33">
                    <a:moveTo>
                      <a:pt x="4" y="15"/>
                    </a:moveTo>
                    <a:lnTo>
                      <a:pt x="0" y="14"/>
                    </a:lnTo>
                    <a:lnTo>
                      <a:pt x="27" y="33"/>
                    </a:lnTo>
                    <a:lnTo>
                      <a:pt x="37" y="19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0" name="Freeform 693"/>
              <p:cNvSpPr>
                <a:spLocks/>
              </p:cNvSpPr>
              <p:nvPr/>
            </p:nvSpPr>
            <p:spPr bwMode="auto">
              <a:xfrm>
                <a:off x="2857" y="3414"/>
                <a:ext cx="19" cy="14"/>
              </a:xfrm>
              <a:custGeom>
                <a:avLst/>
                <a:gdLst>
                  <a:gd name="T0" fmla="*/ 1 w 29"/>
                  <a:gd name="T1" fmla="*/ 1 h 19"/>
                  <a:gd name="T2" fmla="*/ 1 w 29"/>
                  <a:gd name="T3" fmla="*/ 1 h 19"/>
                  <a:gd name="T4" fmla="*/ 1 w 29"/>
                  <a:gd name="T5" fmla="*/ 1 h 19"/>
                  <a:gd name="T6" fmla="*/ 1 w 29"/>
                  <a:gd name="T7" fmla="*/ 1 h 19"/>
                  <a:gd name="T8" fmla="*/ 1 w 29"/>
                  <a:gd name="T9" fmla="*/ 0 h 19"/>
                  <a:gd name="T10" fmla="*/ 0 w 29"/>
                  <a:gd name="T11" fmla="*/ 1 h 19"/>
                  <a:gd name="T12" fmla="*/ 1 w 29"/>
                  <a:gd name="T13" fmla="*/ 0 h 19"/>
                  <a:gd name="T14" fmla="*/ 1 w 29"/>
                  <a:gd name="T15" fmla="*/ 0 h 19"/>
                  <a:gd name="T16" fmla="*/ 0 w 29"/>
                  <a:gd name="T17" fmla="*/ 1 h 19"/>
                  <a:gd name="T18" fmla="*/ 1 w 29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19"/>
                  <a:gd name="T32" fmla="*/ 29 w 29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19">
                    <a:moveTo>
                      <a:pt x="12" y="14"/>
                    </a:moveTo>
                    <a:lnTo>
                      <a:pt x="4" y="18"/>
                    </a:lnTo>
                    <a:lnTo>
                      <a:pt x="27" y="19"/>
                    </a:lnTo>
                    <a:lnTo>
                      <a:pt x="29" y="4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1" name="Freeform 694"/>
              <p:cNvSpPr>
                <a:spLocks/>
              </p:cNvSpPr>
              <p:nvPr/>
            </p:nvSpPr>
            <p:spPr bwMode="auto">
              <a:xfrm>
                <a:off x="2848" y="3417"/>
                <a:ext cx="16" cy="15"/>
              </a:xfrm>
              <a:custGeom>
                <a:avLst/>
                <a:gdLst>
                  <a:gd name="T0" fmla="*/ 1 w 25"/>
                  <a:gd name="T1" fmla="*/ 1 h 25"/>
                  <a:gd name="T2" fmla="*/ 1 w 25"/>
                  <a:gd name="T3" fmla="*/ 1 h 25"/>
                  <a:gd name="T4" fmla="*/ 1 w 25"/>
                  <a:gd name="T5" fmla="*/ 1 h 25"/>
                  <a:gd name="T6" fmla="*/ 1 w 25"/>
                  <a:gd name="T7" fmla="*/ 0 h 25"/>
                  <a:gd name="T8" fmla="*/ 0 w 25"/>
                  <a:gd name="T9" fmla="*/ 1 h 25"/>
                  <a:gd name="T10" fmla="*/ 0 w 25"/>
                  <a:gd name="T11" fmla="*/ 1 h 25"/>
                  <a:gd name="T12" fmla="*/ 0 w 25"/>
                  <a:gd name="T13" fmla="*/ 1 h 25"/>
                  <a:gd name="T14" fmla="*/ 0 w 25"/>
                  <a:gd name="T15" fmla="*/ 1 h 25"/>
                  <a:gd name="T16" fmla="*/ 0 w 25"/>
                  <a:gd name="T17" fmla="*/ 1 h 25"/>
                  <a:gd name="T18" fmla="*/ 1 w 25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25"/>
                  <a:gd name="T32" fmla="*/ 25 w 25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25">
                    <a:moveTo>
                      <a:pt x="15" y="21"/>
                    </a:moveTo>
                    <a:lnTo>
                      <a:pt x="13" y="25"/>
                    </a:lnTo>
                    <a:lnTo>
                      <a:pt x="25" y="10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15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2" name="Freeform 695"/>
              <p:cNvSpPr>
                <a:spLocks/>
              </p:cNvSpPr>
              <p:nvPr/>
            </p:nvSpPr>
            <p:spPr bwMode="auto">
              <a:xfrm>
                <a:off x="2842" y="3428"/>
                <a:ext cx="15" cy="15"/>
              </a:xfrm>
              <a:custGeom>
                <a:avLst/>
                <a:gdLst>
                  <a:gd name="T0" fmla="*/ 1 w 23"/>
                  <a:gd name="T1" fmla="*/ 1 h 25"/>
                  <a:gd name="T2" fmla="*/ 1 w 23"/>
                  <a:gd name="T3" fmla="*/ 1 h 25"/>
                  <a:gd name="T4" fmla="*/ 1 w 23"/>
                  <a:gd name="T5" fmla="*/ 1 h 25"/>
                  <a:gd name="T6" fmla="*/ 1 w 23"/>
                  <a:gd name="T7" fmla="*/ 0 h 25"/>
                  <a:gd name="T8" fmla="*/ 0 w 23"/>
                  <a:gd name="T9" fmla="*/ 1 h 25"/>
                  <a:gd name="T10" fmla="*/ 1 w 23"/>
                  <a:gd name="T11" fmla="*/ 1 h 25"/>
                  <a:gd name="T12" fmla="*/ 0 w 23"/>
                  <a:gd name="T13" fmla="*/ 1 h 25"/>
                  <a:gd name="T14" fmla="*/ 0 w 23"/>
                  <a:gd name="T15" fmla="*/ 1 h 25"/>
                  <a:gd name="T16" fmla="*/ 1 w 23"/>
                  <a:gd name="T17" fmla="*/ 1 h 25"/>
                  <a:gd name="T18" fmla="*/ 1 w 23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5"/>
                  <a:gd name="T32" fmla="*/ 23 w 23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5">
                    <a:moveTo>
                      <a:pt x="15" y="16"/>
                    </a:moveTo>
                    <a:lnTo>
                      <a:pt x="15" y="23"/>
                    </a:lnTo>
                    <a:lnTo>
                      <a:pt x="23" y="4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5"/>
                    </a:lnTo>
                    <a:lnTo>
                      <a:pt x="15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3" name="Freeform 696"/>
              <p:cNvSpPr>
                <a:spLocks/>
              </p:cNvSpPr>
              <p:nvPr/>
            </p:nvSpPr>
            <p:spPr bwMode="auto">
              <a:xfrm>
                <a:off x="2843" y="3438"/>
                <a:ext cx="16" cy="11"/>
              </a:xfrm>
              <a:custGeom>
                <a:avLst/>
                <a:gdLst>
                  <a:gd name="T0" fmla="*/ 1 w 23"/>
                  <a:gd name="T1" fmla="*/ 1 h 19"/>
                  <a:gd name="T2" fmla="*/ 1 w 23"/>
                  <a:gd name="T3" fmla="*/ 1 h 19"/>
                  <a:gd name="T4" fmla="*/ 1 w 23"/>
                  <a:gd name="T5" fmla="*/ 0 h 19"/>
                  <a:gd name="T6" fmla="*/ 0 w 23"/>
                  <a:gd name="T7" fmla="*/ 1 h 19"/>
                  <a:gd name="T8" fmla="*/ 1 w 23"/>
                  <a:gd name="T9" fmla="*/ 1 h 19"/>
                  <a:gd name="T10" fmla="*/ 1 w 23"/>
                  <a:gd name="T11" fmla="*/ 1 h 19"/>
                  <a:gd name="T12" fmla="*/ 1 w 23"/>
                  <a:gd name="T13" fmla="*/ 1 h 19"/>
                  <a:gd name="T14" fmla="*/ 1 w 23"/>
                  <a:gd name="T15" fmla="*/ 1 h 19"/>
                  <a:gd name="T16" fmla="*/ 1 w 23"/>
                  <a:gd name="T17" fmla="*/ 1 h 19"/>
                  <a:gd name="T18" fmla="*/ 1 w 23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19"/>
                  <a:gd name="T32" fmla="*/ 23 w 23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19">
                    <a:moveTo>
                      <a:pt x="23" y="13"/>
                    </a:moveTo>
                    <a:lnTo>
                      <a:pt x="21" y="9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10" y="19"/>
                    </a:lnTo>
                    <a:lnTo>
                      <a:pt x="8" y="15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1" y="9"/>
                    </a:lnTo>
                    <a:lnTo>
                      <a:pt x="23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4" name="Freeform 697"/>
              <p:cNvSpPr>
                <a:spLocks/>
              </p:cNvSpPr>
              <p:nvPr/>
            </p:nvSpPr>
            <p:spPr bwMode="auto">
              <a:xfrm>
                <a:off x="2848" y="3445"/>
                <a:ext cx="13" cy="17"/>
              </a:xfrm>
              <a:custGeom>
                <a:avLst/>
                <a:gdLst>
                  <a:gd name="T0" fmla="*/ 1 w 19"/>
                  <a:gd name="T1" fmla="*/ 1 h 25"/>
                  <a:gd name="T2" fmla="*/ 1 w 19"/>
                  <a:gd name="T3" fmla="*/ 1 h 25"/>
                  <a:gd name="T4" fmla="*/ 1 w 19"/>
                  <a:gd name="T5" fmla="*/ 0 h 25"/>
                  <a:gd name="T6" fmla="*/ 0 w 19"/>
                  <a:gd name="T7" fmla="*/ 1 h 25"/>
                  <a:gd name="T8" fmla="*/ 1 w 19"/>
                  <a:gd name="T9" fmla="*/ 1 h 25"/>
                  <a:gd name="T10" fmla="*/ 1 w 19"/>
                  <a:gd name="T11" fmla="*/ 1 h 25"/>
                  <a:gd name="T12" fmla="*/ 1 w 19"/>
                  <a:gd name="T13" fmla="*/ 1 h 25"/>
                  <a:gd name="T14" fmla="*/ 1 w 19"/>
                  <a:gd name="T15" fmla="*/ 1 h 25"/>
                  <a:gd name="T16" fmla="*/ 1 w 19"/>
                  <a:gd name="T17" fmla="*/ 1 h 25"/>
                  <a:gd name="T18" fmla="*/ 1 w 19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25"/>
                  <a:gd name="T32" fmla="*/ 19 w 19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25">
                    <a:moveTo>
                      <a:pt x="15" y="25"/>
                    </a:moveTo>
                    <a:lnTo>
                      <a:pt x="19" y="17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2" y="19"/>
                    </a:lnTo>
                    <a:lnTo>
                      <a:pt x="5" y="12"/>
                    </a:lnTo>
                    <a:lnTo>
                      <a:pt x="15" y="25"/>
                    </a:lnTo>
                    <a:lnTo>
                      <a:pt x="19" y="21"/>
                    </a:lnTo>
                    <a:lnTo>
                      <a:pt x="19" y="17"/>
                    </a:lnTo>
                    <a:lnTo>
                      <a:pt x="15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5" name="Freeform 698"/>
              <p:cNvSpPr>
                <a:spLocks/>
              </p:cNvSpPr>
              <p:nvPr/>
            </p:nvSpPr>
            <p:spPr bwMode="auto">
              <a:xfrm>
                <a:off x="2839" y="3453"/>
                <a:ext cx="20" cy="17"/>
              </a:xfrm>
              <a:custGeom>
                <a:avLst/>
                <a:gdLst>
                  <a:gd name="T0" fmla="*/ 1 w 31"/>
                  <a:gd name="T1" fmla="*/ 1 h 28"/>
                  <a:gd name="T2" fmla="*/ 1 w 31"/>
                  <a:gd name="T3" fmla="*/ 1 h 28"/>
                  <a:gd name="T4" fmla="*/ 1 w 31"/>
                  <a:gd name="T5" fmla="*/ 1 h 28"/>
                  <a:gd name="T6" fmla="*/ 1 w 31"/>
                  <a:gd name="T7" fmla="*/ 0 h 28"/>
                  <a:gd name="T8" fmla="*/ 1 w 31"/>
                  <a:gd name="T9" fmla="*/ 1 h 28"/>
                  <a:gd name="T10" fmla="*/ 0 w 31"/>
                  <a:gd name="T11" fmla="*/ 1 h 28"/>
                  <a:gd name="T12" fmla="*/ 1 w 31"/>
                  <a:gd name="T13" fmla="*/ 1 h 28"/>
                  <a:gd name="T14" fmla="*/ 0 w 31"/>
                  <a:gd name="T15" fmla="*/ 1 h 28"/>
                  <a:gd name="T16" fmla="*/ 0 w 31"/>
                  <a:gd name="T17" fmla="*/ 1 h 28"/>
                  <a:gd name="T18" fmla="*/ 1 w 31"/>
                  <a:gd name="T19" fmla="*/ 1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28"/>
                  <a:gd name="T32" fmla="*/ 31 w 31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28">
                    <a:moveTo>
                      <a:pt x="16" y="21"/>
                    </a:moveTo>
                    <a:lnTo>
                      <a:pt x="14" y="28"/>
                    </a:lnTo>
                    <a:lnTo>
                      <a:pt x="31" y="13"/>
                    </a:lnTo>
                    <a:lnTo>
                      <a:pt x="21" y="0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16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6" name="Freeform 699"/>
              <p:cNvSpPr>
                <a:spLocks/>
              </p:cNvSpPr>
              <p:nvPr/>
            </p:nvSpPr>
            <p:spPr bwMode="auto">
              <a:xfrm>
                <a:off x="2839" y="3467"/>
                <a:ext cx="13" cy="15"/>
              </a:xfrm>
              <a:custGeom>
                <a:avLst/>
                <a:gdLst>
                  <a:gd name="T0" fmla="*/ 1 w 20"/>
                  <a:gd name="T1" fmla="*/ 1 h 27"/>
                  <a:gd name="T2" fmla="*/ 1 w 20"/>
                  <a:gd name="T3" fmla="*/ 1 h 27"/>
                  <a:gd name="T4" fmla="*/ 1 w 20"/>
                  <a:gd name="T5" fmla="*/ 0 h 27"/>
                  <a:gd name="T6" fmla="*/ 0 w 20"/>
                  <a:gd name="T7" fmla="*/ 1 h 27"/>
                  <a:gd name="T8" fmla="*/ 1 w 20"/>
                  <a:gd name="T9" fmla="*/ 1 h 27"/>
                  <a:gd name="T10" fmla="*/ 1 w 20"/>
                  <a:gd name="T11" fmla="*/ 1 h 27"/>
                  <a:gd name="T12" fmla="*/ 1 w 20"/>
                  <a:gd name="T13" fmla="*/ 1 h 27"/>
                  <a:gd name="T14" fmla="*/ 1 w 20"/>
                  <a:gd name="T15" fmla="*/ 1 h 27"/>
                  <a:gd name="T16" fmla="*/ 1 w 20"/>
                  <a:gd name="T17" fmla="*/ 1 h 27"/>
                  <a:gd name="T18" fmla="*/ 1 w 20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"/>
                  <a:gd name="T31" fmla="*/ 0 h 27"/>
                  <a:gd name="T32" fmla="*/ 20 w 20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" h="27">
                    <a:moveTo>
                      <a:pt x="20" y="27"/>
                    </a:moveTo>
                    <a:lnTo>
                      <a:pt x="20" y="23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20" y="27"/>
                    </a:lnTo>
                    <a:lnTo>
                      <a:pt x="20" y="25"/>
                    </a:lnTo>
                    <a:lnTo>
                      <a:pt x="20" y="23"/>
                    </a:lnTo>
                    <a:lnTo>
                      <a:pt x="20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7" name="Freeform 700"/>
              <p:cNvSpPr>
                <a:spLocks/>
              </p:cNvSpPr>
              <p:nvPr/>
            </p:nvSpPr>
            <p:spPr bwMode="auto">
              <a:xfrm>
                <a:off x="2836" y="3480"/>
                <a:ext cx="16" cy="17"/>
              </a:xfrm>
              <a:custGeom>
                <a:avLst/>
                <a:gdLst>
                  <a:gd name="T0" fmla="*/ 1 w 23"/>
                  <a:gd name="T1" fmla="*/ 1 h 29"/>
                  <a:gd name="T2" fmla="*/ 1 w 23"/>
                  <a:gd name="T3" fmla="*/ 1 h 29"/>
                  <a:gd name="T4" fmla="*/ 1 w 23"/>
                  <a:gd name="T5" fmla="*/ 1 h 29"/>
                  <a:gd name="T6" fmla="*/ 1 w 23"/>
                  <a:gd name="T7" fmla="*/ 0 h 29"/>
                  <a:gd name="T8" fmla="*/ 0 w 23"/>
                  <a:gd name="T9" fmla="*/ 1 h 29"/>
                  <a:gd name="T10" fmla="*/ 0 w 23"/>
                  <a:gd name="T11" fmla="*/ 1 h 29"/>
                  <a:gd name="T12" fmla="*/ 1 w 23"/>
                  <a:gd name="T13" fmla="*/ 1 h 29"/>
                  <a:gd name="T14" fmla="*/ 1 w 23"/>
                  <a:gd name="T15" fmla="*/ 1 h 29"/>
                  <a:gd name="T16" fmla="*/ 1 w 23"/>
                  <a:gd name="T17" fmla="*/ 1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29"/>
                  <a:gd name="T29" fmla="*/ 23 w 23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29">
                    <a:moveTo>
                      <a:pt x="15" y="29"/>
                    </a:moveTo>
                    <a:lnTo>
                      <a:pt x="15" y="27"/>
                    </a:lnTo>
                    <a:lnTo>
                      <a:pt x="23" y="6"/>
                    </a:lnTo>
                    <a:lnTo>
                      <a:pt x="7" y="0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8" name="Freeform 701"/>
              <p:cNvSpPr>
                <a:spLocks/>
              </p:cNvSpPr>
              <p:nvPr/>
            </p:nvSpPr>
            <p:spPr bwMode="auto">
              <a:xfrm>
                <a:off x="2830" y="3490"/>
                <a:ext cx="16" cy="22"/>
              </a:xfrm>
              <a:custGeom>
                <a:avLst/>
                <a:gdLst>
                  <a:gd name="T0" fmla="*/ 1 w 25"/>
                  <a:gd name="T1" fmla="*/ 1 h 33"/>
                  <a:gd name="T2" fmla="*/ 1 w 25"/>
                  <a:gd name="T3" fmla="*/ 1 h 33"/>
                  <a:gd name="T4" fmla="*/ 1 w 25"/>
                  <a:gd name="T5" fmla="*/ 1 h 33"/>
                  <a:gd name="T6" fmla="*/ 1 w 25"/>
                  <a:gd name="T7" fmla="*/ 0 h 33"/>
                  <a:gd name="T8" fmla="*/ 0 w 25"/>
                  <a:gd name="T9" fmla="*/ 1 h 33"/>
                  <a:gd name="T10" fmla="*/ 0 w 25"/>
                  <a:gd name="T11" fmla="*/ 1 h 33"/>
                  <a:gd name="T12" fmla="*/ 1 w 25"/>
                  <a:gd name="T13" fmla="*/ 1 h 33"/>
                  <a:gd name="T14" fmla="*/ 1 w 25"/>
                  <a:gd name="T15" fmla="*/ 1 h 33"/>
                  <a:gd name="T16" fmla="*/ 1 w 25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33"/>
                  <a:gd name="T29" fmla="*/ 25 w 2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33">
                    <a:moveTo>
                      <a:pt x="13" y="33"/>
                    </a:moveTo>
                    <a:lnTo>
                      <a:pt x="13" y="31"/>
                    </a:lnTo>
                    <a:lnTo>
                      <a:pt x="25" y="8"/>
                    </a:lnTo>
                    <a:lnTo>
                      <a:pt x="10" y="0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13" y="33"/>
                    </a:lnTo>
                    <a:lnTo>
                      <a:pt x="13" y="31"/>
                    </a:lnTo>
                    <a:lnTo>
                      <a:pt x="13" y="3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9" name="Freeform 702"/>
              <p:cNvSpPr>
                <a:spLocks/>
              </p:cNvSpPr>
              <p:nvPr/>
            </p:nvSpPr>
            <p:spPr bwMode="auto">
              <a:xfrm>
                <a:off x="2826" y="3507"/>
                <a:ext cx="13" cy="15"/>
              </a:xfrm>
              <a:custGeom>
                <a:avLst/>
                <a:gdLst>
                  <a:gd name="T0" fmla="*/ 1 w 21"/>
                  <a:gd name="T1" fmla="*/ 1 h 25"/>
                  <a:gd name="T2" fmla="*/ 1 w 21"/>
                  <a:gd name="T3" fmla="*/ 1 h 25"/>
                  <a:gd name="T4" fmla="*/ 1 w 21"/>
                  <a:gd name="T5" fmla="*/ 1 h 25"/>
                  <a:gd name="T6" fmla="*/ 1 w 21"/>
                  <a:gd name="T7" fmla="*/ 0 h 25"/>
                  <a:gd name="T8" fmla="*/ 0 w 21"/>
                  <a:gd name="T9" fmla="*/ 1 h 25"/>
                  <a:gd name="T10" fmla="*/ 1 w 21"/>
                  <a:gd name="T11" fmla="*/ 1 h 25"/>
                  <a:gd name="T12" fmla="*/ 1 w 21"/>
                  <a:gd name="T13" fmla="*/ 1 h 25"/>
                  <a:gd name="T14" fmla="*/ 1 w 21"/>
                  <a:gd name="T15" fmla="*/ 1 h 25"/>
                  <a:gd name="T16" fmla="*/ 1 w 21"/>
                  <a:gd name="T17" fmla="*/ 1 h 25"/>
                  <a:gd name="T18" fmla="*/ 1 w 21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5"/>
                  <a:gd name="T32" fmla="*/ 21 w 21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5">
                    <a:moveTo>
                      <a:pt x="4" y="21"/>
                    </a:moveTo>
                    <a:lnTo>
                      <a:pt x="14" y="19"/>
                    </a:lnTo>
                    <a:lnTo>
                      <a:pt x="21" y="1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10" y="8"/>
                    </a:lnTo>
                    <a:lnTo>
                      <a:pt x="4" y="21"/>
                    </a:lnTo>
                    <a:lnTo>
                      <a:pt x="10" y="25"/>
                    </a:lnTo>
                    <a:lnTo>
                      <a:pt x="14" y="19"/>
                    </a:lnTo>
                    <a:lnTo>
                      <a:pt x="4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0" name="Freeform 703"/>
              <p:cNvSpPr>
                <a:spLocks/>
              </p:cNvSpPr>
              <p:nvPr/>
            </p:nvSpPr>
            <p:spPr bwMode="auto">
              <a:xfrm>
                <a:off x="2819" y="3507"/>
                <a:ext cx="13" cy="12"/>
              </a:xfrm>
              <a:custGeom>
                <a:avLst/>
                <a:gdLst>
                  <a:gd name="T0" fmla="*/ 0 w 19"/>
                  <a:gd name="T1" fmla="*/ 1 h 19"/>
                  <a:gd name="T2" fmla="*/ 1 w 19"/>
                  <a:gd name="T3" fmla="*/ 1 h 19"/>
                  <a:gd name="T4" fmla="*/ 1 w 19"/>
                  <a:gd name="T5" fmla="*/ 1 h 19"/>
                  <a:gd name="T6" fmla="*/ 1 w 19"/>
                  <a:gd name="T7" fmla="*/ 1 h 19"/>
                  <a:gd name="T8" fmla="*/ 1 w 19"/>
                  <a:gd name="T9" fmla="*/ 0 h 19"/>
                  <a:gd name="T10" fmla="*/ 1 w 19"/>
                  <a:gd name="T11" fmla="*/ 1 h 19"/>
                  <a:gd name="T12" fmla="*/ 0 w 19"/>
                  <a:gd name="T13" fmla="*/ 1 h 19"/>
                  <a:gd name="T14" fmla="*/ 1 w 19"/>
                  <a:gd name="T15" fmla="*/ 1 h 19"/>
                  <a:gd name="T16" fmla="*/ 1 w 19"/>
                  <a:gd name="T17" fmla="*/ 1 h 19"/>
                  <a:gd name="T18" fmla="*/ 0 w 19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19"/>
                  <a:gd name="T32" fmla="*/ 19 w 19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19">
                    <a:moveTo>
                      <a:pt x="0" y="13"/>
                    </a:moveTo>
                    <a:lnTo>
                      <a:pt x="2" y="15"/>
                    </a:lnTo>
                    <a:lnTo>
                      <a:pt x="13" y="19"/>
                    </a:lnTo>
                    <a:lnTo>
                      <a:pt x="19" y="6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1" name="Freeform 704"/>
              <p:cNvSpPr>
                <a:spLocks/>
              </p:cNvSpPr>
              <p:nvPr/>
            </p:nvSpPr>
            <p:spPr bwMode="auto">
              <a:xfrm>
                <a:off x="2810" y="3498"/>
                <a:ext cx="16" cy="16"/>
              </a:xfrm>
              <a:custGeom>
                <a:avLst/>
                <a:gdLst>
                  <a:gd name="T0" fmla="*/ 1 w 27"/>
                  <a:gd name="T1" fmla="*/ 1 h 28"/>
                  <a:gd name="T2" fmla="*/ 0 w 27"/>
                  <a:gd name="T3" fmla="*/ 1 h 28"/>
                  <a:gd name="T4" fmla="*/ 1 w 27"/>
                  <a:gd name="T5" fmla="*/ 1 h 28"/>
                  <a:gd name="T6" fmla="*/ 1 w 27"/>
                  <a:gd name="T7" fmla="*/ 1 h 28"/>
                  <a:gd name="T8" fmla="*/ 1 w 27"/>
                  <a:gd name="T9" fmla="*/ 1 h 28"/>
                  <a:gd name="T10" fmla="*/ 1 w 27"/>
                  <a:gd name="T11" fmla="*/ 0 h 28"/>
                  <a:gd name="T12" fmla="*/ 1 w 27"/>
                  <a:gd name="T13" fmla="*/ 1 h 28"/>
                  <a:gd name="T14" fmla="*/ 1 w 27"/>
                  <a:gd name="T15" fmla="*/ 0 h 28"/>
                  <a:gd name="T16" fmla="*/ 1 w 27"/>
                  <a:gd name="T17" fmla="*/ 0 h 28"/>
                  <a:gd name="T18" fmla="*/ 1 w 27"/>
                  <a:gd name="T19" fmla="*/ 1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8"/>
                  <a:gd name="T32" fmla="*/ 27 w 27"/>
                  <a:gd name="T33" fmla="*/ 28 h 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8">
                    <a:moveTo>
                      <a:pt x="6" y="15"/>
                    </a:moveTo>
                    <a:lnTo>
                      <a:pt x="0" y="13"/>
                    </a:lnTo>
                    <a:lnTo>
                      <a:pt x="16" y="28"/>
                    </a:lnTo>
                    <a:lnTo>
                      <a:pt x="27" y="17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2" name="Freeform 705"/>
              <p:cNvSpPr>
                <a:spLocks/>
              </p:cNvSpPr>
              <p:nvPr/>
            </p:nvSpPr>
            <p:spPr bwMode="auto">
              <a:xfrm>
                <a:off x="2805" y="3498"/>
                <a:ext cx="9" cy="9"/>
              </a:xfrm>
              <a:custGeom>
                <a:avLst/>
                <a:gdLst>
                  <a:gd name="T0" fmla="*/ 1 w 13"/>
                  <a:gd name="T1" fmla="*/ 1 h 15"/>
                  <a:gd name="T2" fmla="*/ 1 w 13"/>
                  <a:gd name="T3" fmla="*/ 1 h 15"/>
                  <a:gd name="T4" fmla="*/ 1 w 13"/>
                  <a:gd name="T5" fmla="*/ 1 h 15"/>
                  <a:gd name="T6" fmla="*/ 1 w 13"/>
                  <a:gd name="T7" fmla="*/ 0 h 15"/>
                  <a:gd name="T8" fmla="*/ 1 w 13"/>
                  <a:gd name="T9" fmla="*/ 0 h 15"/>
                  <a:gd name="T10" fmla="*/ 0 w 13"/>
                  <a:gd name="T11" fmla="*/ 0 h 15"/>
                  <a:gd name="T12" fmla="*/ 1 w 13"/>
                  <a:gd name="T13" fmla="*/ 0 h 15"/>
                  <a:gd name="T14" fmla="*/ 0 w 13"/>
                  <a:gd name="T15" fmla="*/ 0 h 15"/>
                  <a:gd name="T16" fmla="*/ 1 w 13"/>
                  <a:gd name="T17" fmla="*/ 1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"/>
                  <a:gd name="T28" fmla="*/ 0 h 15"/>
                  <a:gd name="T29" fmla="*/ 13 w 13"/>
                  <a:gd name="T30" fmla="*/ 15 h 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" h="15">
                    <a:moveTo>
                      <a:pt x="3" y="15"/>
                    </a:moveTo>
                    <a:lnTo>
                      <a:pt x="2" y="15"/>
                    </a:lnTo>
                    <a:lnTo>
                      <a:pt x="13" y="15"/>
                    </a:lnTo>
                    <a:lnTo>
                      <a:pt x="1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3" name="Freeform 706"/>
              <p:cNvSpPr>
                <a:spLocks/>
              </p:cNvSpPr>
              <p:nvPr/>
            </p:nvSpPr>
            <p:spPr bwMode="auto">
              <a:xfrm>
                <a:off x="2792" y="3498"/>
                <a:ext cx="14" cy="12"/>
              </a:xfrm>
              <a:custGeom>
                <a:avLst/>
                <a:gdLst>
                  <a:gd name="T0" fmla="*/ 1 w 23"/>
                  <a:gd name="T1" fmla="*/ 1 h 19"/>
                  <a:gd name="T2" fmla="*/ 1 w 23"/>
                  <a:gd name="T3" fmla="*/ 1 h 19"/>
                  <a:gd name="T4" fmla="*/ 1 w 23"/>
                  <a:gd name="T5" fmla="*/ 1 h 19"/>
                  <a:gd name="T6" fmla="*/ 1 w 23"/>
                  <a:gd name="T7" fmla="*/ 0 h 19"/>
                  <a:gd name="T8" fmla="*/ 0 w 23"/>
                  <a:gd name="T9" fmla="*/ 1 h 19"/>
                  <a:gd name="T10" fmla="*/ 1 w 23"/>
                  <a:gd name="T11" fmla="*/ 1 h 19"/>
                  <a:gd name="T12" fmla="*/ 1 w 23"/>
                  <a:gd name="T13" fmla="*/ 1 h 19"/>
                  <a:gd name="T14" fmla="*/ 1 w 23"/>
                  <a:gd name="T15" fmla="*/ 1 h 19"/>
                  <a:gd name="T16" fmla="*/ 1 w 23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19"/>
                  <a:gd name="T29" fmla="*/ 23 w 23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19">
                    <a:moveTo>
                      <a:pt x="2" y="19"/>
                    </a:moveTo>
                    <a:lnTo>
                      <a:pt x="4" y="19"/>
                    </a:lnTo>
                    <a:lnTo>
                      <a:pt x="23" y="15"/>
                    </a:lnTo>
                    <a:lnTo>
                      <a:pt x="2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2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4" name="Freeform 707"/>
              <p:cNvSpPr>
                <a:spLocks/>
              </p:cNvSpPr>
              <p:nvPr/>
            </p:nvSpPr>
            <p:spPr bwMode="auto">
              <a:xfrm>
                <a:off x="2780" y="3500"/>
                <a:ext cx="12" cy="10"/>
              </a:xfrm>
              <a:custGeom>
                <a:avLst/>
                <a:gdLst>
                  <a:gd name="T0" fmla="*/ 1 w 19"/>
                  <a:gd name="T1" fmla="*/ 1 h 18"/>
                  <a:gd name="T2" fmla="*/ 1 w 19"/>
                  <a:gd name="T3" fmla="*/ 1 h 18"/>
                  <a:gd name="T4" fmla="*/ 1 w 19"/>
                  <a:gd name="T5" fmla="*/ 1 h 18"/>
                  <a:gd name="T6" fmla="*/ 1 w 19"/>
                  <a:gd name="T7" fmla="*/ 0 h 18"/>
                  <a:gd name="T8" fmla="*/ 1 w 19"/>
                  <a:gd name="T9" fmla="*/ 1 h 18"/>
                  <a:gd name="T10" fmla="*/ 0 w 19"/>
                  <a:gd name="T11" fmla="*/ 1 h 18"/>
                  <a:gd name="T12" fmla="*/ 1 w 19"/>
                  <a:gd name="T13" fmla="*/ 1 h 18"/>
                  <a:gd name="T14" fmla="*/ 1 w 19"/>
                  <a:gd name="T15" fmla="*/ 1 h 18"/>
                  <a:gd name="T16" fmla="*/ 0 w 19"/>
                  <a:gd name="T17" fmla="*/ 1 h 18"/>
                  <a:gd name="T18" fmla="*/ 1 w 19"/>
                  <a:gd name="T19" fmla="*/ 1 h 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18"/>
                  <a:gd name="T32" fmla="*/ 19 w 19"/>
                  <a:gd name="T33" fmla="*/ 18 h 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18">
                    <a:moveTo>
                      <a:pt x="8" y="16"/>
                    </a:moveTo>
                    <a:lnTo>
                      <a:pt x="4" y="18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8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5" name="Freeform 708"/>
              <p:cNvSpPr>
                <a:spLocks/>
              </p:cNvSpPr>
              <p:nvPr/>
            </p:nvSpPr>
            <p:spPr bwMode="auto">
              <a:xfrm>
                <a:off x="2772" y="3502"/>
                <a:ext cx="14" cy="12"/>
              </a:xfrm>
              <a:custGeom>
                <a:avLst/>
                <a:gdLst>
                  <a:gd name="T0" fmla="*/ 1 w 23"/>
                  <a:gd name="T1" fmla="*/ 1 h 21"/>
                  <a:gd name="T2" fmla="*/ 1 w 23"/>
                  <a:gd name="T3" fmla="*/ 1 h 21"/>
                  <a:gd name="T4" fmla="*/ 1 w 23"/>
                  <a:gd name="T5" fmla="*/ 1 h 21"/>
                  <a:gd name="T6" fmla="*/ 1 w 23"/>
                  <a:gd name="T7" fmla="*/ 0 h 21"/>
                  <a:gd name="T8" fmla="*/ 1 w 23"/>
                  <a:gd name="T9" fmla="*/ 1 h 21"/>
                  <a:gd name="T10" fmla="*/ 0 w 23"/>
                  <a:gd name="T11" fmla="*/ 1 h 21"/>
                  <a:gd name="T12" fmla="*/ 1 w 23"/>
                  <a:gd name="T13" fmla="*/ 1 h 21"/>
                  <a:gd name="T14" fmla="*/ 1 w 23"/>
                  <a:gd name="T15" fmla="*/ 1 h 21"/>
                  <a:gd name="T16" fmla="*/ 0 w 23"/>
                  <a:gd name="T17" fmla="*/ 1 h 21"/>
                  <a:gd name="T18" fmla="*/ 1 w 23"/>
                  <a:gd name="T19" fmla="*/ 1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1"/>
                  <a:gd name="T32" fmla="*/ 23 w 23"/>
                  <a:gd name="T33" fmla="*/ 21 h 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1">
                    <a:moveTo>
                      <a:pt x="15" y="20"/>
                    </a:moveTo>
                    <a:lnTo>
                      <a:pt x="13" y="21"/>
                    </a:lnTo>
                    <a:lnTo>
                      <a:pt x="23" y="14"/>
                    </a:lnTo>
                    <a:lnTo>
                      <a:pt x="15" y="0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15" y="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6" name="Freeform 709"/>
              <p:cNvSpPr>
                <a:spLocks/>
              </p:cNvSpPr>
              <p:nvPr/>
            </p:nvSpPr>
            <p:spPr bwMode="auto">
              <a:xfrm>
                <a:off x="2768" y="3508"/>
                <a:ext cx="12" cy="9"/>
              </a:xfrm>
              <a:custGeom>
                <a:avLst/>
                <a:gdLst>
                  <a:gd name="T0" fmla="*/ 1 w 19"/>
                  <a:gd name="T1" fmla="*/ 1 h 15"/>
                  <a:gd name="T2" fmla="*/ 1 w 19"/>
                  <a:gd name="T3" fmla="*/ 1 h 15"/>
                  <a:gd name="T4" fmla="*/ 1 w 19"/>
                  <a:gd name="T5" fmla="*/ 1 h 15"/>
                  <a:gd name="T6" fmla="*/ 1 w 19"/>
                  <a:gd name="T7" fmla="*/ 0 h 15"/>
                  <a:gd name="T8" fmla="*/ 0 w 19"/>
                  <a:gd name="T9" fmla="*/ 1 h 15"/>
                  <a:gd name="T10" fmla="*/ 1 w 19"/>
                  <a:gd name="T11" fmla="*/ 1 h 15"/>
                  <a:gd name="T12" fmla="*/ 1 w 19"/>
                  <a:gd name="T13" fmla="*/ 1 h 15"/>
                  <a:gd name="T14" fmla="*/ 1 w 19"/>
                  <a:gd name="T15" fmla="*/ 1 h 15"/>
                  <a:gd name="T16" fmla="*/ 1 w 19"/>
                  <a:gd name="T17" fmla="*/ 1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15"/>
                  <a:gd name="T29" fmla="*/ 19 w 19"/>
                  <a:gd name="T30" fmla="*/ 15 h 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15">
                    <a:moveTo>
                      <a:pt x="13" y="15"/>
                    </a:moveTo>
                    <a:lnTo>
                      <a:pt x="15" y="15"/>
                    </a:lnTo>
                    <a:lnTo>
                      <a:pt x="19" y="8"/>
                    </a:lnTo>
                    <a:lnTo>
                      <a:pt x="4" y="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3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7" name="Freeform 710"/>
              <p:cNvSpPr>
                <a:spLocks/>
              </p:cNvSpPr>
              <p:nvPr/>
            </p:nvSpPr>
            <p:spPr bwMode="auto">
              <a:xfrm>
                <a:off x="2763" y="3512"/>
                <a:ext cx="14" cy="16"/>
              </a:xfrm>
              <a:custGeom>
                <a:avLst/>
                <a:gdLst>
                  <a:gd name="T0" fmla="*/ 1 w 21"/>
                  <a:gd name="T1" fmla="*/ 1 h 25"/>
                  <a:gd name="T2" fmla="*/ 1 w 21"/>
                  <a:gd name="T3" fmla="*/ 1 h 25"/>
                  <a:gd name="T4" fmla="*/ 1 w 21"/>
                  <a:gd name="T5" fmla="*/ 1 h 25"/>
                  <a:gd name="T6" fmla="*/ 1 w 21"/>
                  <a:gd name="T7" fmla="*/ 0 h 25"/>
                  <a:gd name="T8" fmla="*/ 0 w 21"/>
                  <a:gd name="T9" fmla="*/ 1 h 25"/>
                  <a:gd name="T10" fmla="*/ 1 w 21"/>
                  <a:gd name="T11" fmla="*/ 1 h 25"/>
                  <a:gd name="T12" fmla="*/ 1 w 21"/>
                  <a:gd name="T13" fmla="*/ 1 h 25"/>
                  <a:gd name="T14" fmla="*/ 1 w 21"/>
                  <a:gd name="T15" fmla="*/ 1 h 25"/>
                  <a:gd name="T16" fmla="*/ 1 w 21"/>
                  <a:gd name="T17" fmla="*/ 1 h 25"/>
                  <a:gd name="T18" fmla="*/ 1 w 21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5"/>
                  <a:gd name="T32" fmla="*/ 21 w 21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5">
                    <a:moveTo>
                      <a:pt x="6" y="25"/>
                    </a:moveTo>
                    <a:lnTo>
                      <a:pt x="14" y="21"/>
                    </a:lnTo>
                    <a:lnTo>
                      <a:pt x="21" y="9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8" y="7"/>
                    </a:lnTo>
                    <a:lnTo>
                      <a:pt x="6" y="25"/>
                    </a:lnTo>
                    <a:lnTo>
                      <a:pt x="10" y="25"/>
                    </a:lnTo>
                    <a:lnTo>
                      <a:pt x="14" y="21"/>
                    </a:lnTo>
                    <a:lnTo>
                      <a:pt x="6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8" name="Freeform 711"/>
              <p:cNvSpPr>
                <a:spLocks/>
              </p:cNvSpPr>
              <p:nvPr/>
            </p:nvSpPr>
            <p:spPr bwMode="auto">
              <a:xfrm>
                <a:off x="2758" y="3517"/>
                <a:ext cx="10" cy="11"/>
              </a:xfrm>
              <a:custGeom>
                <a:avLst/>
                <a:gdLst>
                  <a:gd name="T0" fmla="*/ 0 w 17"/>
                  <a:gd name="T1" fmla="*/ 1 h 18"/>
                  <a:gd name="T2" fmla="*/ 1 w 17"/>
                  <a:gd name="T3" fmla="*/ 1 h 18"/>
                  <a:gd name="T4" fmla="*/ 1 w 17"/>
                  <a:gd name="T5" fmla="*/ 1 h 18"/>
                  <a:gd name="T6" fmla="*/ 1 w 17"/>
                  <a:gd name="T7" fmla="*/ 0 h 18"/>
                  <a:gd name="T8" fmla="*/ 1 w 17"/>
                  <a:gd name="T9" fmla="*/ 0 h 18"/>
                  <a:gd name="T10" fmla="*/ 1 w 17"/>
                  <a:gd name="T11" fmla="*/ 0 h 18"/>
                  <a:gd name="T12" fmla="*/ 0 w 17"/>
                  <a:gd name="T13" fmla="*/ 1 h 18"/>
                  <a:gd name="T14" fmla="*/ 1 w 17"/>
                  <a:gd name="T15" fmla="*/ 1 h 18"/>
                  <a:gd name="T16" fmla="*/ 0 w 17"/>
                  <a:gd name="T17" fmla="*/ 1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18"/>
                  <a:gd name="T29" fmla="*/ 17 w 17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18">
                    <a:moveTo>
                      <a:pt x="0" y="18"/>
                    </a:moveTo>
                    <a:lnTo>
                      <a:pt x="2" y="18"/>
                    </a:lnTo>
                    <a:lnTo>
                      <a:pt x="15" y="18"/>
                    </a:lnTo>
                    <a:lnTo>
                      <a:pt x="17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9" name="Freeform 712"/>
              <p:cNvSpPr>
                <a:spLocks/>
              </p:cNvSpPr>
              <p:nvPr/>
            </p:nvSpPr>
            <p:spPr bwMode="auto">
              <a:xfrm>
                <a:off x="2743" y="3514"/>
                <a:ext cx="17" cy="14"/>
              </a:xfrm>
              <a:custGeom>
                <a:avLst/>
                <a:gdLst>
                  <a:gd name="T0" fmla="*/ 0 w 27"/>
                  <a:gd name="T1" fmla="*/ 1 h 22"/>
                  <a:gd name="T2" fmla="*/ 1 w 27"/>
                  <a:gd name="T3" fmla="*/ 1 h 22"/>
                  <a:gd name="T4" fmla="*/ 1 w 27"/>
                  <a:gd name="T5" fmla="*/ 1 h 22"/>
                  <a:gd name="T6" fmla="*/ 1 w 27"/>
                  <a:gd name="T7" fmla="*/ 0 h 22"/>
                  <a:gd name="T8" fmla="*/ 0 w 27"/>
                  <a:gd name="T9" fmla="*/ 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2"/>
                  <a:gd name="T17" fmla="*/ 27 w 2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2">
                    <a:moveTo>
                      <a:pt x="0" y="16"/>
                    </a:moveTo>
                    <a:lnTo>
                      <a:pt x="23" y="22"/>
                    </a:lnTo>
                    <a:lnTo>
                      <a:pt x="27" y="4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0" name="Freeform 713"/>
              <p:cNvSpPr>
                <a:spLocks/>
              </p:cNvSpPr>
              <p:nvPr/>
            </p:nvSpPr>
            <p:spPr bwMode="auto">
              <a:xfrm>
                <a:off x="2731" y="3512"/>
                <a:ext cx="13" cy="12"/>
              </a:xfrm>
              <a:custGeom>
                <a:avLst/>
                <a:gdLst>
                  <a:gd name="T0" fmla="*/ 1 w 19"/>
                  <a:gd name="T1" fmla="*/ 1 h 19"/>
                  <a:gd name="T2" fmla="*/ 0 w 19"/>
                  <a:gd name="T3" fmla="*/ 1 h 19"/>
                  <a:gd name="T4" fmla="*/ 1 w 19"/>
                  <a:gd name="T5" fmla="*/ 1 h 19"/>
                  <a:gd name="T6" fmla="*/ 1 w 19"/>
                  <a:gd name="T7" fmla="*/ 1 h 19"/>
                  <a:gd name="T8" fmla="*/ 1 w 19"/>
                  <a:gd name="T9" fmla="*/ 0 h 19"/>
                  <a:gd name="T10" fmla="*/ 1 w 19"/>
                  <a:gd name="T11" fmla="*/ 0 h 19"/>
                  <a:gd name="T12" fmla="*/ 1 w 19"/>
                  <a:gd name="T13" fmla="*/ 0 h 19"/>
                  <a:gd name="T14" fmla="*/ 1 w 19"/>
                  <a:gd name="T15" fmla="*/ 0 h 19"/>
                  <a:gd name="T16" fmla="*/ 1 w 19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19"/>
                  <a:gd name="T29" fmla="*/ 19 w 19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19">
                    <a:moveTo>
                      <a:pt x="2" y="15"/>
                    </a:moveTo>
                    <a:lnTo>
                      <a:pt x="0" y="15"/>
                    </a:lnTo>
                    <a:lnTo>
                      <a:pt x="16" y="19"/>
                    </a:lnTo>
                    <a:lnTo>
                      <a:pt x="19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1" name="Freeform 714"/>
              <p:cNvSpPr>
                <a:spLocks/>
              </p:cNvSpPr>
              <p:nvPr/>
            </p:nvSpPr>
            <p:spPr bwMode="auto">
              <a:xfrm>
                <a:off x="2716" y="3512"/>
                <a:ext cx="18" cy="10"/>
              </a:xfrm>
              <a:custGeom>
                <a:avLst/>
                <a:gdLst>
                  <a:gd name="T0" fmla="*/ 1 w 27"/>
                  <a:gd name="T1" fmla="*/ 1 h 15"/>
                  <a:gd name="T2" fmla="*/ 1 w 27"/>
                  <a:gd name="T3" fmla="*/ 1 h 15"/>
                  <a:gd name="T4" fmla="*/ 1 w 27"/>
                  <a:gd name="T5" fmla="*/ 1 h 15"/>
                  <a:gd name="T6" fmla="*/ 1 w 27"/>
                  <a:gd name="T7" fmla="*/ 0 h 15"/>
                  <a:gd name="T8" fmla="*/ 1 w 27"/>
                  <a:gd name="T9" fmla="*/ 0 h 15"/>
                  <a:gd name="T10" fmla="*/ 0 w 27"/>
                  <a:gd name="T11" fmla="*/ 0 h 15"/>
                  <a:gd name="T12" fmla="*/ 1 w 27"/>
                  <a:gd name="T13" fmla="*/ 0 h 15"/>
                  <a:gd name="T14" fmla="*/ 1 w 27"/>
                  <a:gd name="T15" fmla="*/ 0 h 15"/>
                  <a:gd name="T16" fmla="*/ 0 w 27"/>
                  <a:gd name="T17" fmla="*/ 0 h 15"/>
                  <a:gd name="T18" fmla="*/ 1 w 27"/>
                  <a:gd name="T19" fmla="*/ 1 h 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15"/>
                  <a:gd name="T32" fmla="*/ 27 w 27"/>
                  <a:gd name="T33" fmla="*/ 15 h 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15">
                    <a:moveTo>
                      <a:pt x="8" y="15"/>
                    </a:moveTo>
                    <a:lnTo>
                      <a:pt x="4" y="15"/>
                    </a:lnTo>
                    <a:lnTo>
                      <a:pt x="27" y="15"/>
                    </a:lnTo>
                    <a:lnTo>
                      <a:pt x="2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8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2" name="Freeform 715"/>
              <p:cNvSpPr>
                <a:spLocks/>
              </p:cNvSpPr>
              <p:nvPr/>
            </p:nvSpPr>
            <p:spPr bwMode="auto">
              <a:xfrm>
                <a:off x="2701" y="3512"/>
                <a:ext cx="21" cy="16"/>
              </a:xfrm>
              <a:custGeom>
                <a:avLst/>
                <a:gdLst>
                  <a:gd name="T0" fmla="*/ 1 w 29"/>
                  <a:gd name="T1" fmla="*/ 1 h 26"/>
                  <a:gd name="T2" fmla="*/ 1 w 29"/>
                  <a:gd name="T3" fmla="*/ 1 h 26"/>
                  <a:gd name="T4" fmla="*/ 1 w 29"/>
                  <a:gd name="T5" fmla="*/ 1 h 26"/>
                  <a:gd name="T6" fmla="*/ 1 w 29"/>
                  <a:gd name="T7" fmla="*/ 0 h 26"/>
                  <a:gd name="T8" fmla="*/ 0 w 29"/>
                  <a:gd name="T9" fmla="*/ 1 h 26"/>
                  <a:gd name="T10" fmla="*/ 1 w 29"/>
                  <a:gd name="T11" fmla="*/ 1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6"/>
                  <a:gd name="T20" fmla="*/ 29 w 29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6">
                    <a:moveTo>
                      <a:pt x="4" y="19"/>
                    </a:moveTo>
                    <a:lnTo>
                      <a:pt x="8" y="26"/>
                    </a:lnTo>
                    <a:lnTo>
                      <a:pt x="29" y="15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4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3" name="Freeform 716"/>
              <p:cNvSpPr>
                <a:spLocks/>
              </p:cNvSpPr>
              <p:nvPr/>
            </p:nvSpPr>
            <p:spPr bwMode="auto">
              <a:xfrm>
                <a:off x="3090" y="3610"/>
                <a:ext cx="25" cy="13"/>
              </a:xfrm>
              <a:custGeom>
                <a:avLst/>
                <a:gdLst>
                  <a:gd name="T0" fmla="*/ 0 w 38"/>
                  <a:gd name="T1" fmla="*/ 1 h 19"/>
                  <a:gd name="T2" fmla="*/ 1 w 38"/>
                  <a:gd name="T3" fmla="*/ 1 h 19"/>
                  <a:gd name="T4" fmla="*/ 1 w 38"/>
                  <a:gd name="T5" fmla="*/ 1 h 19"/>
                  <a:gd name="T6" fmla="*/ 1 w 38"/>
                  <a:gd name="T7" fmla="*/ 0 h 19"/>
                  <a:gd name="T8" fmla="*/ 1 w 38"/>
                  <a:gd name="T9" fmla="*/ 1 h 19"/>
                  <a:gd name="T10" fmla="*/ 1 w 38"/>
                  <a:gd name="T11" fmla="*/ 1 h 19"/>
                  <a:gd name="T12" fmla="*/ 0 w 38"/>
                  <a:gd name="T13" fmla="*/ 1 h 19"/>
                  <a:gd name="T14" fmla="*/ 1 w 38"/>
                  <a:gd name="T15" fmla="*/ 1 h 19"/>
                  <a:gd name="T16" fmla="*/ 1 w 38"/>
                  <a:gd name="T17" fmla="*/ 1 h 19"/>
                  <a:gd name="T18" fmla="*/ 0 w 38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19"/>
                  <a:gd name="T32" fmla="*/ 38 w 38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19">
                    <a:moveTo>
                      <a:pt x="0" y="15"/>
                    </a:moveTo>
                    <a:lnTo>
                      <a:pt x="10" y="19"/>
                    </a:lnTo>
                    <a:lnTo>
                      <a:pt x="38" y="15"/>
                    </a:lnTo>
                    <a:lnTo>
                      <a:pt x="36" y="0"/>
                    </a:lnTo>
                    <a:lnTo>
                      <a:pt x="8" y="4"/>
                    </a:lnTo>
                    <a:lnTo>
                      <a:pt x="15" y="8"/>
                    </a:lnTo>
                    <a:lnTo>
                      <a:pt x="0" y="15"/>
                    </a:lnTo>
                    <a:lnTo>
                      <a:pt x="4" y="19"/>
                    </a:lnTo>
                    <a:lnTo>
                      <a:pt x="10" y="19"/>
                    </a:lnTo>
                    <a:lnTo>
                      <a:pt x="0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4" name="Freeform 717"/>
              <p:cNvSpPr>
                <a:spLocks/>
              </p:cNvSpPr>
              <p:nvPr/>
            </p:nvSpPr>
            <p:spPr bwMode="auto">
              <a:xfrm>
                <a:off x="3020" y="3480"/>
                <a:ext cx="79" cy="139"/>
              </a:xfrm>
              <a:custGeom>
                <a:avLst/>
                <a:gdLst>
                  <a:gd name="T0" fmla="*/ 1 w 122"/>
                  <a:gd name="T1" fmla="*/ 1 h 226"/>
                  <a:gd name="T2" fmla="*/ 0 w 122"/>
                  <a:gd name="T3" fmla="*/ 1 h 226"/>
                  <a:gd name="T4" fmla="*/ 1 w 122"/>
                  <a:gd name="T5" fmla="*/ 1 h 226"/>
                  <a:gd name="T6" fmla="*/ 1 w 122"/>
                  <a:gd name="T7" fmla="*/ 1 h 226"/>
                  <a:gd name="T8" fmla="*/ 1 w 122"/>
                  <a:gd name="T9" fmla="*/ 0 h 226"/>
                  <a:gd name="T10" fmla="*/ 1 w 122"/>
                  <a:gd name="T11" fmla="*/ 1 h 2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2"/>
                  <a:gd name="T19" fmla="*/ 0 h 226"/>
                  <a:gd name="T20" fmla="*/ 122 w 122"/>
                  <a:gd name="T21" fmla="*/ 226 h 2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2" h="226">
                    <a:moveTo>
                      <a:pt x="7" y="4"/>
                    </a:moveTo>
                    <a:lnTo>
                      <a:pt x="0" y="7"/>
                    </a:lnTo>
                    <a:lnTo>
                      <a:pt x="107" y="226"/>
                    </a:lnTo>
                    <a:lnTo>
                      <a:pt x="122" y="219"/>
                    </a:lnTo>
                    <a:lnTo>
                      <a:pt x="13" y="0"/>
                    </a:lnTo>
                    <a:lnTo>
                      <a:pt x="7" y="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5" name="Freeform 718"/>
              <p:cNvSpPr>
                <a:spLocks/>
              </p:cNvSpPr>
              <p:nvPr/>
            </p:nvSpPr>
            <p:spPr bwMode="auto">
              <a:xfrm>
                <a:off x="3109" y="3613"/>
                <a:ext cx="49" cy="97"/>
              </a:xfrm>
              <a:custGeom>
                <a:avLst/>
                <a:gdLst>
                  <a:gd name="T0" fmla="*/ 1 w 75"/>
                  <a:gd name="T1" fmla="*/ 1 h 157"/>
                  <a:gd name="T2" fmla="*/ 1 w 75"/>
                  <a:gd name="T3" fmla="*/ 1 h 157"/>
                  <a:gd name="T4" fmla="*/ 1 w 75"/>
                  <a:gd name="T5" fmla="*/ 0 h 157"/>
                  <a:gd name="T6" fmla="*/ 0 w 75"/>
                  <a:gd name="T7" fmla="*/ 1 h 157"/>
                  <a:gd name="T8" fmla="*/ 1 w 75"/>
                  <a:gd name="T9" fmla="*/ 1 h 157"/>
                  <a:gd name="T10" fmla="*/ 1 w 75"/>
                  <a:gd name="T11" fmla="*/ 1 h 157"/>
                  <a:gd name="T12" fmla="*/ 1 w 75"/>
                  <a:gd name="T13" fmla="*/ 1 h 157"/>
                  <a:gd name="T14" fmla="*/ 1 w 75"/>
                  <a:gd name="T15" fmla="*/ 1 h 157"/>
                  <a:gd name="T16" fmla="*/ 1 w 75"/>
                  <a:gd name="T17" fmla="*/ 1 h 157"/>
                  <a:gd name="T18" fmla="*/ 1 w 75"/>
                  <a:gd name="T19" fmla="*/ 1 h 1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"/>
                  <a:gd name="T31" fmla="*/ 0 h 157"/>
                  <a:gd name="T32" fmla="*/ 75 w 75"/>
                  <a:gd name="T33" fmla="*/ 157 h 15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" h="157">
                    <a:moveTo>
                      <a:pt x="69" y="157"/>
                    </a:moveTo>
                    <a:lnTo>
                      <a:pt x="73" y="148"/>
                    </a:lnTo>
                    <a:lnTo>
                      <a:pt x="15" y="0"/>
                    </a:lnTo>
                    <a:lnTo>
                      <a:pt x="0" y="5"/>
                    </a:lnTo>
                    <a:lnTo>
                      <a:pt x="57" y="153"/>
                    </a:lnTo>
                    <a:lnTo>
                      <a:pt x="61" y="144"/>
                    </a:lnTo>
                    <a:lnTo>
                      <a:pt x="69" y="157"/>
                    </a:lnTo>
                    <a:lnTo>
                      <a:pt x="75" y="153"/>
                    </a:lnTo>
                    <a:lnTo>
                      <a:pt x="73" y="148"/>
                    </a:lnTo>
                    <a:lnTo>
                      <a:pt x="69" y="15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6" name="Freeform 719"/>
              <p:cNvSpPr>
                <a:spLocks/>
              </p:cNvSpPr>
              <p:nvPr/>
            </p:nvSpPr>
            <p:spPr bwMode="auto">
              <a:xfrm>
                <a:off x="3132" y="3700"/>
                <a:ext cx="21" cy="20"/>
              </a:xfrm>
              <a:custGeom>
                <a:avLst/>
                <a:gdLst>
                  <a:gd name="T0" fmla="*/ 1 w 33"/>
                  <a:gd name="T1" fmla="*/ 1 h 30"/>
                  <a:gd name="T2" fmla="*/ 1 w 33"/>
                  <a:gd name="T3" fmla="*/ 1 h 30"/>
                  <a:gd name="T4" fmla="*/ 1 w 33"/>
                  <a:gd name="T5" fmla="*/ 1 h 30"/>
                  <a:gd name="T6" fmla="*/ 1 w 33"/>
                  <a:gd name="T7" fmla="*/ 0 h 30"/>
                  <a:gd name="T8" fmla="*/ 0 w 33"/>
                  <a:gd name="T9" fmla="*/ 1 h 30"/>
                  <a:gd name="T10" fmla="*/ 1 w 33"/>
                  <a:gd name="T11" fmla="*/ 1 h 30"/>
                  <a:gd name="T12" fmla="*/ 1 w 33"/>
                  <a:gd name="T13" fmla="*/ 1 h 30"/>
                  <a:gd name="T14" fmla="*/ 1 w 33"/>
                  <a:gd name="T15" fmla="*/ 1 h 30"/>
                  <a:gd name="T16" fmla="*/ 1 w 33"/>
                  <a:gd name="T17" fmla="*/ 1 h 30"/>
                  <a:gd name="T18" fmla="*/ 1 w 33"/>
                  <a:gd name="T19" fmla="*/ 1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"/>
                  <a:gd name="T31" fmla="*/ 0 h 30"/>
                  <a:gd name="T32" fmla="*/ 33 w 33"/>
                  <a:gd name="T33" fmla="*/ 30 h 3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" h="30">
                    <a:moveTo>
                      <a:pt x="6" y="30"/>
                    </a:moveTo>
                    <a:lnTo>
                      <a:pt x="10" y="28"/>
                    </a:lnTo>
                    <a:lnTo>
                      <a:pt x="33" y="13"/>
                    </a:lnTo>
                    <a:lnTo>
                      <a:pt x="25" y="0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0" y="28"/>
                    </a:lnTo>
                    <a:lnTo>
                      <a:pt x="6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7" name="Freeform 720"/>
              <p:cNvSpPr>
                <a:spLocks/>
              </p:cNvSpPr>
              <p:nvPr/>
            </p:nvSpPr>
            <p:spPr bwMode="auto">
              <a:xfrm>
                <a:off x="3105" y="3710"/>
                <a:ext cx="31" cy="18"/>
              </a:xfrm>
              <a:custGeom>
                <a:avLst/>
                <a:gdLst>
                  <a:gd name="T0" fmla="*/ 0 w 46"/>
                  <a:gd name="T1" fmla="*/ 1 h 29"/>
                  <a:gd name="T2" fmla="*/ 1 w 46"/>
                  <a:gd name="T3" fmla="*/ 1 h 29"/>
                  <a:gd name="T4" fmla="*/ 1 w 46"/>
                  <a:gd name="T5" fmla="*/ 1 h 29"/>
                  <a:gd name="T6" fmla="*/ 1 w 46"/>
                  <a:gd name="T7" fmla="*/ 0 h 29"/>
                  <a:gd name="T8" fmla="*/ 0 w 46"/>
                  <a:gd name="T9" fmla="*/ 1 h 29"/>
                  <a:gd name="T10" fmla="*/ 1 w 46"/>
                  <a:gd name="T11" fmla="*/ 1 h 29"/>
                  <a:gd name="T12" fmla="*/ 0 w 46"/>
                  <a:gd name="T13" fmla="*/ 1 h 29"/>
                  <a:gd name="T14" fmla="*/ 1 w 46"/>
                  <a:gd name="T15" fmla="*/ 1 h 29"/>
                  <a:gd name="T16" fmla="*/ 1 w 46"/>
                  <a:gd name="T17" fmla="*/ 1 h 29"/>
                  <a:gd name="T18" fmla="*/ 0 w 46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"/>
                  <a:gd name="T31" fmla="*/ 0 h 29"/>
                  <a:gd name="T32" fmla="*/ 46 w 46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" h="29">
                    <a:moveTo>
                      <a:pt x="0" y="29"/>
                    </a:moveTo>
                    <a:lnTo>
                      <a:pt x="6" y="29"/>
                    </a:lnTo>
                    <a:lnTo>
                      <a:pt x="46" y="15"/>
                    </a:lnTo>
                    <a:lnTo>
                      <a:pt x="42" y="0"/>
                    </a:lnTo>
                    <a:lnTo>
                      <a:pt x="0" y="13"/>
                    </a:lnTo>
                    <a:lnTo>
                      <a:pt x="4" y="13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6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8" name="Freeform 721"/>
              <p:cNvSpPr>
                <a:spLocks/>
              </p:cNvSpPr>
              <p:nvPr/>
            </p:nvSpPr>
            <p:spPr bwMode="auto">
              <a:xfrm>
                <a:off x="3084" y="3715"/>
                <a:ext cx="25" cy="13"/>
              </a:xfrm>
              <a:custGeom>
                <a:avLst/>
                <a:gdLst>
                  <a:gd name="T0" fmla="*/ 1 w 37"/>
                  <a:gd name="T1" fmla="*/ 1 h 23"/>
                  <a:gd name="T2" fmla="*/ 1 w 37"/>
                  <a:gd name="T3" fmla="*/ 1 h 23"/>
                  <a:gd name="T4" fmla="*/ 1 w 37"/>
                  <a:gd name="T5" fmla="*/ 1 h 23"/>
                  <a:gd name="T6" fmla="*/ 1 w 37"/>
                  <a:gd name="T7" fmla="*/ 1 h 23"/>
                  <a:gd name="T8" fmla="*/ 1 w 37"/>
                  <a:gd name="T9" fmla="*/ 0 h 23"/>
                  <a:gd name="T10" fmla="*/ 1 w 37"/>
                  <a:gd name="T11" fmla="*/ 1 h 23"/>
                  <a:gd name="T12" fmla="*/ 1 w 37"/>
                  <a:gd name="T13" fmla="*/ 1 h 23"/>
                  <a:gd name="T14" fmla="*/ 0 w 37"/>
                  <a:gd name="T15" fmla="*/ 1 h 23"/>
                  <a:gd name="T16" fmla="*/ 1 w 37"/>
                  <a:gd name="T17" fmla="*/ 1 h 23"/>
                  <a:gd name="T18" fmla="*/ 1 w 37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23"/>
                  <a:gd name="T32" fmla="*/ 37 w 37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23">
                    <a:moveTo>
                      <a:pt x="2" y="6"/>
                    </a:moveTo>
                    <a:lnTo>
                      <a:pt x="8" y="15"/>
                    </a:lnTo>
                    <a:lnTo>
                      <a:pt x="33" y="23"/>
                    </a:lnTo>
                    <a:lnTo>
                      <a:pt x="37" y="7"/>
                    </a:lnTo>
                    <a:lnTo>
                      <a:pt x="12" y="0"/>
                    </a:lnTo>
                    <a:lnTo>
                      <a:pt x="18" y="9"/>
                    </a:lnTo>
                    <a:lnTo>
                      <a:pt x="2" y="6"/>
                    </a:lnTo>
                    <a:lnTo>
                      <a:pt x="0" y="13"/>
                    </a:lnTo>
                    <a:lnTo>
                      <a:pt x="8" y="15"/>
                    </a:lnTo>
                    <a:lnTo>
                      <a:pt x="2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9" name="Freeform 722"/>
              <p:cNvSpPr>
                <a:spLocks/>
              </p:cNvSpPr>
              <p:nvPr/>
            </p:nvSpPr>
            <p:spPr bwMode="auto">
              <a:xfrm>
                <a:off x="3086" y="3709"/>
                <a:ext cx="13" cy="11"/>
              </a:xfrm>
              <a:custGeom>
                <a:avLst/>
                <a:gdLst>
                  <a:gd name="T0" fmla="*/ 1 w 21"/>
                  <a:gd name="T1" fmla="*/ 1 h 19"/>
                  <a:gd name="T2" fmla="*/ 1 w 21"/>
                  <a:gd name="T3" fmla="*/ 0 h 19"/>
                  <a:gd name="T4" fmla="*/ 0 w 21"/>
                  <a:gd name="T5" fmla="*/ 1 h 19"/>
                  <a:gd name="T6" fmla="*/ 1 w 21"/>
                  <a:gd name="T7" fmla="*/ 1 h 19"/>
                  <a:gd name="T8" fmla="*/ 1 w 21"/>
                  <a:gd name="T9" fmla="*/ 1 h 19"/>
                  <a:gd name="T10" fmla="*/ 1 w 21"/>
                  <a:gd name="T11" fmla="*/ 0 h 19"/>
                  <a:gd name="T12" fmla="*/ 1 w 21"/>
                  <a:gd name="T13" fmla="*/ 1 h 19"/>
                  <a:gd name="T14" fmla="*/ 1 w 21"/>
                  <a:gd name="T15" fmla="*/ 1 h 19"/>
                  <a:gd name="T16" fmla="*/ 1 w 21"/>
                  <a:gd name="T17" fmla="*/ 0 h 19"/>
                  <a:gd name="T18" fmla="*/ 1 w 21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19"/>
                  <a:gd name="T32" fmla="*/ 21 w 21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19">
                    <a:moveTo>
                      <a:pt x="4" y="6"/>
                    </a:moveTo>
                    <a:lnTo>
                      <a:pt x="4" y="0"/>
                    </a:lnTo>
                    <a:lnTo>
                      <a:pt x="0" y="16"/>
                    </a:lnTo>
                    <a:lnTo>
                      <a:pt x="16" y="19"/>
                    </a:lnTo>
                    <a:lnTo>
                      <a:pt x="19" y="6"/>
                    </a:lnTo>
                    <a:lnTo>
                      <a:pt x="19" y="0"/>
                    </a:lnTo>
                    <a:lnTo>
                      <a:pt x="19" y="6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0" name="Freeform 723"/>
              <p:cNvSpPr>
                <a:spLocks/>
              </p:cNvSpPr>
              <p:nvPr/>
            </p:nvSpPr>
            <p:spPr bwMode="auto">
              <a:xfrm>
                <a:off x="3087" y="3700"/>
                <a:ext cx="12" cy="13"/>
              </a:xfrm>
              <a:custGeom>
                <a:avLst/>
                <a:gdLst>
                  <a:gd name="T0" fmla="*/ 1 w 17"/>
                  <a:gd name="T1" fmla="*/ 2 h 17"/>
                  <a:gd name="T2" fmla="*/ 0 w 17"/>
                  <a:gd name="T3" fmla="*/ 2 h 17"/>
                  <a:gd name="T4" fmla="*/ 1 w 17"/>
                  <a:gd name="T5" fmla="*/ 2 h 17"/>
                  <a:gd name="T6" fmla="*/ 1 w 17"/>
                  <a:gd name="T7" fmla="*/ 2 h 17"/>
                  <a:gd name="T8" fmla="*/ 1 w 17"/>
                  <a:gd name="T9" fmla="*/ 2 h 17"/>
                  <a:gd name="T10" fmla="*/ 1 w 17"/>
                  <a:gd name="T11" fmla="*/ 2 h 17"/>
                  <a:gd name="T12" fmla="*/ 1 w 17"/>
                  <a:gd name="T13" fmla="*/ 2 h 17"/>
                  <a:gd name="T14" fmla="*/ 1 w 17"/>
                  <a:gd name="T15" fmla="*/ 0 h 17"/>
                  <a:gd name="T16" fmla="*/ 1 w 17"/>
                  <a:gd name="T17" fmla="*/ 2 h 17"/>
                  <a:gd name="T18" fmla="*/ 1 w 17"/>
                  <a:gd name="T19" fmla="*/ 2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17"/>
                  <a:gd name="T32" fmla="*/ 17 w 17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17">
                    <a:moveTo>
                      <a:pt x="12" y="17"/>
                    </a:moveTo>
                    <a:lnTo>
                      <a:pt x="0" y="15"/>
                    </a:lnTo>
                    <a:lnTo>
                      <a:pt x="2" y="17"/>
                    </a:lnTo>
                    <a:lnTo>
                      <a:pt x="17" y="11"/>
                    </a:lnTo>
                    <a:lnTo>
                      <a:pt x="16" y="7"/>
                    </a:lnTo>
                    <a:lnTo>
                      <a:pt x="4" y="4"/>
                    </a:lnTo>
                    <a:lnTo>
                      <a:pt x="16" y="7"/>
                    </a:lnTo>
                    <a:lnTo>
                      <a:pt x="12" y="0"/>
                    </a:lnTo>
                    <a:lnTo>
                      <a:pt x="4" y="4"/>
                    </a:lnTo>
                    <a:lnTo>
                      <a:pt x="12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1" name="Freeform 724"/>
              <p:cNvSpPr>
                <a:spLocks/>
              </p:cNvSpPr>
              <p:nvPr/>
            </p:nvSpPr>
            <p:spPr bwMode="auto">
              <a:xfrm>
                <a:off x="3079" y="3704"/>
                <a:ext cx="16" cy="14"/>
              </a:xfrm>
              <a:custGeom>
                <a:avLst/>
                <a:gdLst>
                  <a:gd name="T0" fmla="*/ 1 w 25"/>
                  <a:gd name="T1" fmla="*/ 1 h 23"/>
                  <a:gd name="T2" fmla="*/ 1 w 25"/>
                  <a:gd name="T3" fmla="*/ 1 h 23"/>
                  <a:gd name="T4" fmla="*/ 1 w 25"/>
                  <a:gd name="T5" fmla="*/ 1 h 23"/>
                  <a:gd name="T6" fmla="*/ 1 w 25"/>
                  <a:gd name="T7" fmla="*/ 0 h 23"/>
                  <a:gd name="T8" fmla="*/ 1 w 25"/>
                  <a:gd name="T9" fmla="*/ 1 h 23"/>
                  <a:gd name="T10" fmla="*/ 0 w 25"/>
                  <a:gd name="T11" fmla="*/ 1 h 23"/>
                  <a:gd name="T12" fmla="*/ 1 w 25"/>
                  <a:gd name="T13" fmla="*/ 1 h 23"/>
                  <a:gd name="T14" fmla="*/ 1 w 25"/>
                  <a:gd name="T15" fmla="*/ 1 h 23"/>
                  <a:gd name="T16" fmla="*/ 0 w 25"/>
                  <a:gd name="T17" fmla="*/ 1 h 23"/>
                  <a:gd name="T18" fmla="*/ 1 w 25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23"/>
                  <a:gd name="T32" fmla="*/ 25 w 25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23">
                    <a:moveTo>
                      <a:pt x="11" y="23"/>
                    </a:moveTo>
                    <a:lnTo>
                      <a:pt x="9" y="23"/>
                    </a:lnTo>
                    <a:lnTo>
                      <a:pt x="25" y="13"/>
                    </a:lnTo>
                    <a:lnTo>
                      <a:pt x="17" y="0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11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2" name="Freeform 725"/>
              <p:cNvSpPr>
                <a:spLocks/>
              </p:cNvSpPr>
              <p:nvPr/>
            </p:nvSpPr>
            <p:spPr bwMode="auto">
              <a:xfrm>
                <a:off x="3066" y="3710"/>
                <a:ext cx="20" cy="20"/>
              </a:xfrm>
              <a:custGeom>
                <a:avLst/>
                <a:gdLst>
                  <a:gd name="T0" fmla="*/ 1 w 32"/>
                  <a:gd name="T1" fmla="*/ 1 h 33"/>
                  <a:gd name="T2" fmla="*/ 1 w 32"/>
                  <a:gd name="T3" fmla="*/ 1 h 33"/>
                  <a:gd name="T4" fmla="*/ 1 w 32"/>
                  <a:gd name="T5" fmla="*/ 1 h 33"/>
                  <a:gd name="T6" fmla="*/ 1 w 32"/>
                  <a:gd name="T7" fmla="*/ 0 h 33"/>
                  <a:gd name="T8" fmla="*/ 0 w 32"/>
                  <a:gd name="T9" fmla="*/ 1 h 33"/>
                  <a:gd name="T10" fmla="*/ 1 w 32"/>
                  <a:gd name="T11" fmla="*/ 1 h 33"/>
                  <a:gd name="T12" fmla="*/ 1 w 32"/>
                  <a:gd name="T13" fmla="*/ 1 h 33"/>
                  <a:gd name="T14" fmla="*/ 1 w 32"/>
                  <a:gd name="T15" fmla="*/ 1 h 33"/>
                  <a:gd name="T16" fmla="*/ 1 w 32"/>
                  <a:gd name="T17" fmla="*/ 1 h 33"/>
                  <a:gd name="T18" fmla="*/ 1 w 32"/>
                  <a:gd name="T19" fmla="*/ 1 h 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33"/>
                  <a:gd name="T32" fmla="*/ 32 w 32"/>
                  <a:gd name="T33" fmla="*/ 33 h 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33">
                    <a:moveTo>
                      <a:pt x="7" y="33"/>
                    </a:moveTo>
                    <a:lnTo>
                      <a:pt x="11" y="31"/>
                    </a:lnTo>
                    <a:lnTo>
                      <a:pt x="32" y="12"/>
                    </a:lnTo>
                    <a:lnTo>
                      <a:pt x="21" y="0"/>
                    </a:lnTo>
                    <a:lnTo>
                      <a:pt x="0" y="17"/>
                    </a:lnTo>
                    <a:lnTo>
                      <a:pt x="3" y="15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11" y="31"/>
                    </a:lnTo>
                    <a:lnTo>
                      <a:pt x="7" y="3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3" name="Freeform 726"/>
              <p:cNvSpPr>
                <a:spLocks/>
              </p:cNvSpPr>
              <p:nvPr/>
            </p:nvSpPr>
            <p:spPr bwMode="auto">
              <a:xfrm>
                <a:off x="3019" y="3720"/>
                <a:ext cx="50" cy="17"/>
              </a:xfrm>
              <a:custGeom>
                <a:avLst/>
                <a:gdLst>
                  <a:gd name="T0" fmla="*/ 1 w 78"/>
                  <a:gd name="T1" fmla="*/ 1 h 27"/>
                  <a:gd name="T2" fmla="*/ 1 w 78"/>
                  <a:gd name="T3" fmla="*/ 1 h 27"/>
                  <a:gd name="T4" fmla="*/ 1 w 78"/>
                  <a:gd name="T5" fmla="*/ 1 h 27"/>
                  <a:gd name="T6" fmla="*/ 1 w 78"/>
                  <a:gd name="T7" fmla="*/ 0 h 27"/>
                  <a:gd name="T8" fmla="*/ 1 w 78"/>
                  <a:gd name="T9" fmla="*/ 1 h 27"/>
                  <a:gd name="T10" fmla="*/ 0 w 78"/>
                  <a:gd name="T11" fmla="*/ 1 h 27"/>
                  <a:gd name="T12" fmla="*/ 1 w 78"/>
                  <a:gd name="T13" fmla="*/ 1 h 27"/>
                  <a:gd name="T14" fmla="*/ 1 w 78"/>
                  <a:gd name="T15" fmla="*/ 1 h 27"/>
                  <a:gd name="T16" fmla="*/ 0 w 78"/>
                  <a:gd name="T17" fmla="*/ 1 h 27"/>
                  <a:gd name="T18" fmla="*/ 1 w 78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27"/>
                  <a:gd name="T32" fmla="*/ 78 w 78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27">
                    <a:moveTo>
                      <a:pt x="9" y="25"/>
                    </a:moveTo>
                    <a:lnTo>
                      <a:pt x="5" y="27"/>
                    </a:lnTo>
                    <a:lnTo>
                      <a:pt x="78" y="18"/>
                    </a:lnTo>
                    <a:lnTo>
                      <a:pt x="74" y="0"/>
                    </a:lnTo>
                    <a:lnTo>
                      <a:pt x="3" y="12"/>
                    </a:lnTo>
                    <a:lnTo>
                      <a:pt x="0" y="14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9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4" name="Freeform 727"/>
              <p:cNvSpPr>
                <a:spLocks/>
              </p:cNvSpPr>
              <p:nvPr/>
            </p:nvSpPr>
            <p:spPr bwMode="auto">
              <a:xfrm>
                <a:off x="3007" y="3728"/>
                <a:ext cx="17" cy="16"/>
              </a:xfrm>
              <a:custGeom>
                <a:avLst/>
                <a:gdLst>
                  <a:gd name="T0" fmla="*/ 1 w 27"/>
                  <a:gd name="T1" fmla="*/ 1 h 25"/>
                  <a:gd name="T2" fmla="*/ 1 w 27"/>
                  <a:gd name="T3" fmla="*/ 1 h 25"/>
                  <a:gd name="T4" fmla="*/ 1 w 27"/>
                  <a:gd name="T5" fmla="*/ 1 h 25"/>
                  <a:gd name="T6" fmla="*/ 1 w 27"/>
                  <a:gd name="T7" fmla="*/ 0 h 25"/>
                  <a:gd name="T8" fmla="*/ 0 w 27"/>
                  <a:gd name="T9" fmla="*/ 1 h 25"/>
                  <a:gd name="T10" fmla="*/ 1 w 27"/>
                  <a:gd name="T11" fmla="*/ 1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5"/>
                  <a:gd name="T20" fmla="*/ 27 w 27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5">
                    <a:moveTo>
                      <a:pt x="4" y="19"/>
                    </a:moveTo>
                    <a:lnTo>
                      <a:pt x="10" y="25"/>
                    </a:lnTo>
                    <a:lnTo>
                      <a:pt x="27" y="11"/>
                    </a:lnTo>
                    <a:lnTo>
                      <a:pt x="18" y="0"/>
                    </a:lnTo>
                    <a:lnTo>
                      <a:pt x="0" y="13"/>
                    </a:lnTo>
                    <a:lnTo>
                      <a:pt x="4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5" name="Freeform 728"/>
              <p:cNvSpPr>
                <a:spLocks/>
              </p:cNvSpPr>
              <p:nvPr/>
            </p:nvSpPr>
            <p:spPr bwMode="auto">
              <a:xfrm>
                <a:off x="3164" y="3603"/>
                <a:ext cx="11" cy="11"/>
              </a:xfrm>
              <a:custGeom>
                <a:avLst/>
                <a:gdLst>
                  <a:gd name="T0" fmla="*/ 1 w 16"/>
                  <a:gd name="T1" fmla="*/ 1 h 18"/>
                  <a:gd name="T2" fmla="*/ 0 w 16"/>
                  <a:gd name="T3" fmla="*/ 1 h 18"/>
                  <a:gd name="T4" fmla="*/ 1 w 16"/>
                  <a:gd name="T5" fmla="*/ 1 h 18"/>
                  <a:gd name="T6" fmla="*/ 1 w 16"/>
                  <a:gd name="T7" fmla="*/ 1 h 18"/>
                  <a:gd name="T8" fmla="*/ 1 w 16"/>
                  <a:gd name="T9" fmla="*/ 1 h 18"/>
                  <a:gd name="T10" fmla="*/ 1 w 16"/>
                  <a:gd name="T11" fmla="*/ 0 h 18"/>
                  <a:gd name="T12" fmla="*/ 1 w 16"/>
                  <a:gd name="T13" fmla="*/ 1 h 18"/>
                  <a:gd name="T14" fmla="*/ 1 w 16"/>
                  <a:gd name="T15" fmla="*/ 0 h 18"/>
                  <a:gd name="T16" fmla="*/ 1 w 16"/>
                  <a:gd name="T17" fmla="*/ 0 h 18"/>
                  <a:gd name="T18" fmla="*/ 1 w 16"/>
                  <a:gd name="T19" fmla="*/ 1 h 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18"/>
                  <a:gd name="T32" fmla="*/ 16 w 16"/>
                  <a:gd name="T33" fmla="*/ 18 h 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18">
                    <a:moveTo>
                      <a:pt x="8" y="18"/>
                    </a:moveTo>
                    <a:lnTo>
                      <a:pt x="0" y="14"/>
                    </a:lnTo>
                    <a:lnTo>
                      <a:pt x="2" y="16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6" y="0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8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6" name="Freeform 729"/>
              <p:cNvSpPr>
                <a:spLocks/>
              </p:cNvSpPr>
              <p:nvPr/>
            </p:nvSpPr>
            <p:spPr bwMode="auto">
              <a:xfrm>
                <a:off x="3112" y="3603"/>
                <a:ext cx="56" cy="16"/>
              </a:xfrm>
              <a:custGeom>
                <a:avLst/>
                <a:gdLst>
                  <a:gd name="T0" fmla="*/ 0 w 87"/>
                  <a:gd name="T1" fmla="*/ 1 h 27"/>
                  <a:gd name="T2" fmla="*/ 1 w 87"/>
                  <a:gd name="T3" fmla="*/ 1 h 27"/>
                  <a:gd name="T4" fmla="*/ 1 w 87"/>
                  <a:gd name="T5" fmla="*/ 1 h 27"/>
                  <a:gd name="T6" fmla="*/ 1 w 87"/>
                  <a:gd name="T7" fmla="*/ 0 h 27"/>
                  <a:gd name="T8" fmla="*/ 0 w 87"/>
                  <a:gd name="T9" fmla="*/ 1 h 27"/>
                  <a:gd name="T10" fmla="*/ 0 w 87"/>
                  <a:gd name="T11" fmla="*/ 1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7"/>
                  <a:gd name="T19" fmla="*/ 0 h 27"/>
                  <a:gd name="T20" fmla="*/ 87 w 87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7" h="27">
                    <a:moveTo>
                      <a:pt x="0" y="20"/>
                    </a:moveTo>
                    <a:lnTo>
                      <a:pt x="2" y="27"/>
                    </a:lnTo>
                    <a:lnTo>
                      <a:pt x="87" y="18"/>
                    </a:lnTo>
                    <a:lnTo>
                      <a:pt x="85" y="0"/>
                    </a:lnTo>
                    <a:lnTo>
                      <a:pt x="0" y="12"/>
                    </a:lnTo>
                    <a:lnTo>
                      <a:pt x="0" y="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7" name="Freeform 730"/>
              <p:cNvSpPr>
                <a:spLocks/>
              </p:cNvSpPr>
              <p:nvPr/>
            </p:nvSpPr>
            <p:spPr bwMode="auto">
              <a:xfrm>
                <a:off x="3427" y="3702"/>
                <a:ext cx="30" cy="26"/>
              </a:xfrm>
              <a:custGeom>
                <a:avLst/>
                <a:gdLst>
                  <a:gd name="T0" fmla="*/ 1 w 46"/>
                  <a:gd name="T1" fmla="*/ 1 h 42"/>
                  <a:gd name="T2" fmla="*/ 0 w 46"/>
                  <a:gd name="T3" fmla="*/ 1 h 42"/>
                  <a:gd name="T4" fmla="*/ 1 w 46"/>
                  <a:gd name="T5" fmla="*/ 1 h 42"/>
                  <a:gd name="T6" fmla="*/ 1 w 46"/>
                  <a:gd name="T7" fmla="*/ 1 h 42"/>
                  <a:gd name="T8" fmla="*/ 1 w 46"/>
                  <a:gd name="T9" fmla="*/ 1 h 42"/>
                  <a:gd name="T10" fmla="*/ 1 w 46"/>
                  <a:gd name="T11" fmla="*/ 0 h 42"/>
                  <a:gd name="T12" fmla="*/ 1 w 46"/>
                  <a:gd name="T13" fmla="*/ 1 h 42"/>
                  <a:gd name="T14" fmla="*/ 1 w 46"/>
                  <a:gd name="T15" fmla="*/ 0 h 42"/>
                  <a:gd name="T16" fmla="*/ 1 w 46"/>
                  <a:gd name="T17" fmla="*/ 0 h 42"/>
                  <a:gd name="T18" fmla="*/ 1 w 46"/>
                  <a:gd name="T19" fmla="*/ 1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"/>
                  <a:gd name="T31" fmla="*/ 0 h 42"/>
                  <a:gd name="T32" fmla="*/ 46 w 46"/>
                  <a:gd name="T33" fmla="*/ 42 h 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" h="42">
                    <a:moveTo>
                      <a:pt x="8" y="17"/>
                    </a:moveTo>
                    <a:lnTo>
                      <a:pt x="0" y="15"/>
                    </a:lnTo>
                    <a:lnTo>
                      <a:pt x="37" y="42"/>
                    </a:lnTo>
                    <a:lnTo>
                      <a:pt x="46" y="28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8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8" name="Freeform 731"/>
              <p:cNvSpPr>
                <a:spLocks/>
              </p:cNvSpPr>
              <p:nvPr/>
            </p:nvSpPr>
            <p:spPr bwMode="auto">
              <a:xfrm>
                <a:off x="3413" y="3702"/>
                <a:ext cx="21" cy="15"/>
              </a:xfrm>
              <a:custGeom>
                <a:avLst/>
                <a:gdLst>
                  <a:gd name="T0" fmla="*/ 1 w 31"/>
                  <a:gd name="T1" fmla="*/ 1 h 21"/>
                  <a:gd name="T2" fmla="*/ 1 w 31"/>
                  <a:gd name="T3" fmla="*/ 1 h 21"/>
                  <a:gd name="T4" fmla="*/ 1 w 31"/>
                  <a:gd name="T5" fmla="*/ 1 h 21"/>
                  <a:gd name="T6" fmla="*/ 1 w 31"/>
                  <a:gd name="T7" fmla="*/ 0 h 21"/>
                  <a:gd name="T8" fmla="*/ 0 w 31"/>
                  <a:gd name="T9" fmla="*/ 1 h 21"/>
                  <a:gd name="T10" fmla="*/ 1 w 31"/>
                  <a:gd name="T11" fmla="*/ 1 h 21"/>
                  <a:gd name="T12" fmla="*/ 1 w 31"/>
                  <a:gd name="T13" fmla="*/ 1 h 21"/>
                  <a:gd name="T14" fmla="*/ 1 w 31"/>
                  <a:gd name="T15" fmla="*/ 1 h 21"/>
                  <a:gd name="T16" fmla="*/ 1 w 31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21"/>
                  <a:gd name="T29" fmla="*/ 31 w 3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21">
                    <a:moveTo>
                      <a:pt x="2" y="21"/>
                    </a:moveTo>
                    <a:lnTo>
                      <a:pt x="2" y="19"/>
                    </a:lnTo>
                    <a:lnTo>
                      <a:pt x="31" y="17"/>
                    </a:lnTo>
                    <a:lnTo>
                      <a:pt x="27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9" name="Freeform 732"/>
              <p:cNvSpPr>
                <a:spLocks/>
              </p:cNvSpPr>
              <p:nvPr/>
            </p:nvSpPr>
            <p:spPr bwMode="auto">
              <a:xfrm>
                <a:off x="3406" y="3705"/>
                <a:ext cx="8" cy="12"/>
              </a:xfrm>
              <a:custGeom>
                <a:avLst/>
                <a:gdLst>
                  <a:gd name="T0" fmla="*/ 0 w 12"/>
                  <a:gd name="T1" fmla="*/ 1 h 18"/>
                  <a:gd name="T2" fmla="*/ 1 w 12"/>
                  <a:gd name="T3" fmla="*/ 1 h 18"/>
                  <a:gd name="T4" fmla="*/ 1 w 12"/>
                  <a:gd name="T5" fmla="*/ 0 h 18"/>
                  <a:gd name="T6" fmla="*/ 1 w 12"/>
                  <a:gd name="T7" fmla="*/ 0 h 18"/>
                  <a:gd name="T8" fmla="*/ 0 w 12"/>
                  <a:gd name="T9" fmla="*/ 1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8"/>
                  <a:gd name="T17" fmla="*/ 12 w 12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8">
                    <a:moveTo>
                      <a:pt x="0" y="16"/>
                    </a:moveTo>
                    <a:lnTo>
                      <a:pt x="12" y="18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0" name="Freeform 733"/>
              <p:cNvSpPr>
                <a:spLocks/>
              </p:cNvSpPr>
              <p:nvPr/>
            </p:nvSpPr>
            <p:spPr bwMode="auto">
              <a:xfrm>
                <a:off x="3388" y="3704"/>
                <a:ext cx="21" cy="11"/>
              </a:xfrm>
              <a:custGeom>
                <a:avLst/>
                <a:gdLst>
                  <a:gd name="T0" fmla="*/ 1 w 30"/>
                  <a:gd name="T1" fmla="*/ 1 h 17"/>
                  <a:gd name="T2" fmla="*/ 0 w 30"/>
                  <a:gd name="T3" fmla="*/ 1 h 17"/>
                  <a:gd name="T4" fmla="*/ 1 w 30"/>
                  <a:gd name="T5" fmla="*/ 1 h 17"/>
                  <a:gd name="T6" fmla="*/ 1 w 30"/>
                  <a:gd name="T7" fmla="*/ 1 h 17"/>
                  <a:gd name="T8" fmla="*/ 0 w 30"/>
                  <a:gd name="T9" fmla="*/ 0 h 17"/>
                  <a:gd name="T10" fmla="*/ 0 w 30"/>
                  <a:gd name="T11" fmla="*/ 1 h 17"/>
                  <a:gd name="T12" fmla="*/ 0 w 30"/>
                  <a:gd name="T13" fmla="*/ 0 h 17"/>
                  <a:gd name="T14" fmla="*/ 0 w 30"/>
                  <a:gd name="T15" fmla="*/ 1 h 17"/>
                  <a:gd name="T16" fmla="*/ 1 w 30"/>
                  <a:gd name="T17" fmla="*/ 1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17"/>
                  <a:gd name="T29" fmla="*/ 30 w 30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17">
                    <a:moveTo>
                      <a:pt x="2" y="17"/>
                    </a:moveTo>
                    <a:lnTo>
                      <a:pt x="0" y="17"/>
                    </a:lnTo>
                    <a:lnTo>
                      <a:pt x="28" y="17"/>
                    </a:lnTo>
                    <a:lnTo>
                      <a:pt x="3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1" name="Freeform 734"/>
              <p:cNvSpPr>
                <a:spLocks/>
              </p:cNvSpPr>
              <p:nvPr/>
            </p:nvSpPr>
            <p:spPr bwMode="auto">
              <a:xfrm>
                <a:off x="3359" y="3705"/>
                <a:ext cx="31" cy="13"/>
              </a:xfrm>
              <a:custGeom>
                <a:avLst/>
                <a:gdLst>
                  <a:gd name="T0" fmla="*/ 1 w 47"/>
                  <a:gd name="T1" fmla="*/ 1 h 22"/>
                  <a:gd name="T2" fmla="*/ 1 w 47"/>
                  <a:gd name="T3" fmla="*/ 1 h 22"/>
                  <a:gd name="T4" fmla="*/ 1 w 47"/>
                  <a:gd name="T5" fmla="*/ 1 h 22"/>
                  <a:gd name="T6" fmla="*/ 1 w 47"/>
                  <a:gd name="T7" fmla="*/ 0 h 22"/>
                  <a:gd name="T8" fmla="*/ 1 w 47"/>
                  <a:gd name="T9" fmla="*/ 1 h 22"/>
                  <a:gd name="T10" fmla="*/ 0 w 47"/>
                  <a:gd name="T11" fmla="*/ 1 h 22"/>
                  <a:gd name="T12" fmla="*/ 1 w 47"/>
                  <a:gd name="T13" fmla="*/ 1 h 22"/>
                  <a:gd name="T14" fmla="*/ 0 w 47"/>
                  <a:gd name="T15" fmla="*/ 1 h 22"/>
                  <a:gd name="T16" fmla="*/ 1 w 47"/>
                  <a:gd name="T17" fmla="*/ 1 h 2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7"/>
                  <a:gd name="T28" fmla="*/ 0 h 22"/>
                  <a:gd name="T29" fmla="*/ 47 w 47"/>
                  <a:gd name="T30" fmla="*/ 22 h 2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7" h="22">
                    <a:moveTo>
                      <a:pt x="6" y="20"/>
                    </a:moveTo>
                    <a:lnTo>
                      <a:pt x="4" y="22"/>
                    </a:lnTo>
                    <a:lnTo>
                      <a:pt x="47" y="16"/>
                    </a:lnTo>
                    <a:lnTo>
                      <a:pt x="45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6" y="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2" name="Freeform 735"/>
              <p:cNvSpPr>
                <a:spLocks/>
              </p:cNvSpPr>
              <p:nvPr/>
            </p:nvSpPr>
            <p:spPr bwMode="auto">
              <a:xfrm>
                <a:off x="3344" y="3709"/>
                <a:ext cx="19" cy="14"/>
              </a:xfrm>
              <a:custGeom>
                <a:avLst/>
                <a:gdLst>
                  <a:gd name="T0" fmla="*/ 0 w 27"/>
                  <a:gd name="T1" fmla="*/ 1 h 23"/>
                  <a:gd name="T2" fmla="*/ 1 w 27"/>
                  <a:gd name="T3" fmla="*/ 1 h 23"/>
                  <a:gd name="T4" fmla="*/ 1 w 27"/>
                  <a:gd name="T5" fmla="*/ 1 h 23"/>
                  <a:gd name="T6" fmla="*/ 1 w 27"/>
                  <a:gd name="T7" fmla="*/ 0 h 23"/>
                  <a:gd name="T8" fmla="*/ 1 w 27"/>
                  <a:gd name="T9" fmla="*/ 1 h 23"/>
                  <a:gd name="T10" fmla="*/ 1 w 27"/>
                  <a:gd name="T11" fmla="*/ 1 h 23"/>
                  <a:gd name="T12" fmla="*/ 0 w 27"/>
                  <a:gd name="T13" fmla="*/ 1 h 23"/>
                  <a:gd name="T14" fmla="*/ 1 w 27"/>
                  <a:gd name="T15" fmla="*/ 1 h 23"/>
                  <a:gd name="T16" fmla="*/ 1 w 27"/>
                  <a:gd name="T17" fmla="*/ 1 h 23"/>
                  <a:gd name="T18" fmla="*/ 0 w 27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3"/>
                  <a:gd name="T32" fmla="*/ 27 w 27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3">
                    <a:moveTo>
                      <a:pt x="0" y="16"/>
                    </a:moveTo>
                    <a:lnTo>
                      <a:pt x="10" y="21"/>
                    </a:lnTo>
                    <a:lnTo>
                      <a:pt x="27" y="14"/>
                    </a:lnTo>
                    <a:lnTo>
                      <a:pt x="21" y="0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0" y="16"/>
                    </a:lnTo>
                    <a:lnTo>
                      <a:pt x="2" y="23"/>
                    </a:lnTo>
                    <a:lnTo>
                      <a:pt x="10" y="21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3" name="Freeform 736"/>
              <p:cNvSpPr>
                <a:spLocks/>
              </p:cNvSpPr>
              <p:nvPr/>
            </p:nvSpPr>
            <p:spPr bwMode="auto">
              <a:xfrm>
                <a:off x="3340" y="3692"/>
                <a:ext cx="16" cy="26"/>
              </a:xfrm>
              <a:custGeom>
                <a:avLst/>
                <a:gdLst>
                  <a:gd name="T0" fmla="*/ 1 w 25"/>
                  <a:gd name="T1" fmla="*/ 1 h 43"/>
                  <a:gd name="T2" fmla="*/ 0 w 25"/>
                  <a:gd name="T3" fmla="*/ 1 h 43"/>
                  <a:gd name="T4" fmla="*/ 1 w 25"/>
                  <a:gd name="T5" fmla="*/ 1 h 43"/>
                  <a:gd name="T6" fmla="*/ 1 w 25"/>
                  <a:gd name="T7" fmla="*/ 1 h 43"/>
                  <a:gd name="T8" fmla="*/ 1 w 25"/>
                  <a:gd name="T9" fmla="*/ 1 h 43"/>
                  <a:gd name="T10" fmla="*/ 1 w 25"/>
                  <a:gd name="T11" fmla="*/ 1 h 43"/>
                  <a:gd name="T12" fmla="*/ 1 w 25"/>
                  <a:gd name="T13" fmla="*/ 1 h 43"/>
                  <a:gd name="T14" fmla="*/ 1 w 25"/>
                  <a:gd name="T15" fmla="*/ 0 h 43"/>
                  <a:gd name="T16" fmla="*/ 1 w 25"/>
                  <a:gd name="T17" fmla="*/ 1 h 43"/>
                  <a:gd name="T18" fmla="*/ 1 w 25"/>
                  <a:gd name="T19" fmla="*/ 1 h 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43"/>
                  <a:gd name="T32" fmla="*/ 25 w 25"/>
                  <a:gd name="T33" fmla="*/ 43 h 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43">
                    <a:moveTo>
                      <a:pt x="13" y="20"/>
                    </a:moveTo>
                    <a:lnTo>
                      <a:pt x="0" y="18"/>
                    </a:lnTo>
                    <a:lnTo>
                      <a:pt x="9" y="43"/>
                    </a:lnTo>
                    <a:lnTo>
                      <a:pt x="25" y="39"/>
                    </a:lnTo>
                    <a:lnTo>
                      <a:pt x="15" y="12"/>
                    </a:lnTo>
                    <a:lnTo>
                      <a:pt x="2" y="8"/>
                    </a:lnTo>
                    <a:lnTo>
                      <a:pt x="15" y="12"/>
                    </a:lnTo>
                    <a:lnTo>
                      <a:pt x="9" y="0"/>
                    </a:lnTo>
                    <a:lnTo>
                      <a:pt x="2" y="8"/>
                    </a:lnTo>
                    <a:lnTo>
                      <a:pt x="13" y="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4" name="Freeform 737"/>
              <p:cNvSpPr>
                <a:spLocks/>
              </p:cNvSpPr>
              <p:nvPr/>
            </p:nvSpPr>
            <p:spPr bwMode="auto">
              <a:xfrm>
                <a:off x="3330" y="3697"/>
                <a:ext cx="18" cy="20"/>
              </a:xfrm>
              <a:custGeom>
                <a:avLst/>
                <a:gdLst>
                  <a:gd name="T0" fmla="*/ 1 w 29"/>
                  <a:gd name="T1" fmla="*/ 1 h 31"/>
                  <a:gd name="T2" fmla="*/ 1 w 29"/>
                  <a:gd name="T3" fmla="*/ 1 h 31"/>
                  <a:gd name="T4" fmla="*/ 1 w 29"/>
                  <a:gd name="T5" fmla="*/ 1 h 31"/>
                  <a:gd name="T6" fmla="*/ 1 w 29"/>
                  <a:gd name="T7" fmla="*/ 0 h 31"/>
                  <a:gd name="T8" fmla="*/ 0 w 29"/>
                  <a:gd name="T9" fmla="*/ 1 h 31"/>
                  <a:gd name="T10" fmla="*/ 1 w 29"/>
                  <a:gd name="T11" fmla="*/ 1 h 31"/>
                  <a:gd name="T12" fmla="*/ 1 w 29"/>
                  <a:gd name="T13" fmla="*/ 1 h 31"/>
                  <a:gd name="T14" fmla="*/ 1 w 29"/>
                  <a:gd name="T15" fmla="*/ 1 h 31"/>
                  <a:gd name="T16" fmla="*/ 1 w 29"/>
                  <a:gd name="T17" fmla="*/ 1 h 31"/>
                  <a:gd name="T18" fmla="*/ 1 w 29"/>
                  <a:gd name="T19" fmla="*/ 1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31"/>
                  <a:gd name="T32" fmla="*/ 29 w 29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31">
                    <a:moveTo>
                      <a:pt x="4" y="29"/>
                    </a:moveTo>
                    <a:lnTo>
                      <a:pt x="12" y="27"/>
                    </a:lnTo>
                    <a:lnTo>
                      <a:pt x="29" y="12"/>
                    </a:lnTo>
                    <a:lnTo>
                      <a:pt x="18" y="0"/>
                    </a:lnTo>
                    <a:lnTo>
                      <a:pt x="0" y="15"/>
                    </a:lnTo>
                    <a:lnTo>
                      <a:pt x="8" y="13"/>
                    </a:lnTo>
                    <a:lnTo>
                      <a:pt x="4" y="29"/>
                    </a:lnTo>
                    <a:lnTo>
                      <a:pt x="8" y="31"/>
                    </a:lnTo>
                    <a:lnTo>
                      <a:pt x="12" y="27"/>
                    </a:lnTo>
                    <a:lnTo>
                      <a:pt x="4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5" name="Freeform 738"/>
              <p:cNvSpPr>
                <a:spLocks/>
              </p:cNvSpPr>
              <p:nvPr/>
            </p:nvSpPr>
            <p:spPr bwMode="auto">
              <a:xfrm>
                <a:off x="3319" y="3700"/>
                <a:ext cx="15" cy="15"/>
              </a:xfrm>
              <a:custGeom>
                <a:avLst/>
                <a:gdLst>
                  <a:gd name="T0" fmla="*/ 1 w 23"/>
                  <a:gd name="T1" fmla="*/ 1 h 21"/>
                  <a:gd name="T2" fmla="*/ 1 w 23"/>
                  <a:gd name="T3" fmla="*/ 1 h 21"/>
                  <a:gd name="T4" fmla="*/ 1 w 23"/>
                  <a:gd name="T5" fmla="*/ 1 h 21"/>
                  <a:gd name="T6" fmla="*/ 1 w 23"/>
                  <a:gd name="T7" fmla="*/ 1 h 21"/>
                  <a:gd name="T8" fmla="*/ 1 w 23"/>
                  <a:gd name="T9" fmla="*/ 1 h 21"/>
                  <a:gd name="T10" fmla="*/ 0 w 23"/>
                  <a:gd name="T11" fmla="*/ 1 h 21"/>
                  <a:gd name="T12" fmla="*/ 1 w 23"/>
                  <a:gd name="T13" fmla="*/ 1 h 21"/>
                  <a:gd name="T14" fmla="*/ 1 w 23"/>
                  <a:gd name="T15" fmla="*/ 0 h 21"/>
                  <a:gd name="T16" fmla="*/ 0 w 23"/>
                  <a:gd name="T17" fmla="*/ 1 h 21"/>
                  <a:gd name="T18" fmla="*/ 1 w 23"/>
                  <a:gd name="T19" fmla="*/ 1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1"/>
                  <a:gd name="T32" fmla="*/ 23 w 23"/>
                  <a:gd name="T33" fmla="*/ 21 h 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1">
                    <a:moveTo>
                      <a:pt x="8" y="15"/>
                    </a:moveTo>
                    <a:lnTo>
                      <a:pt x="2" y="17"/>
                    </a:lnTo>
                    <a:lnTo>
                      <a:pt x="19" y="21"/>
                    </a:lnTo>
                    <a:lnTo>
                      <a:pt x="23" y="5"/>
                    </a:lnTo>
                    <a:lnTo>
                      <a:pt x="8" y="2"/>
                    </a:lnTo>
                    <a:lnTo>
                      <a:pt x="0" y="2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8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6" name="Freeform 739"/>
              <p:cNvSpPr>
                <a:spLocks/>
              </p:cNvSpPr>
              <p:nvPr/>
            </p:nvSpPr>
            <p:spPr bwMode="auto">
              <a:xfrm>
                <a:off x="3311" y="3702"/>
                <a:ext cx="14" cy="13"/>
              </a:xfrm>
              <a:custGeom>
                <a:avLst/>
                <a:gdLst>
                  <a:gd name="T0" fmla="*/ 2 w 18"/>
                  <a:gd name="T1" fmla="*/ 1 h 19"/>
                  <a:gd name="T2" fmla="*/ 2 w 18"/>
                  <a:gd name="T3" fmla="*/ 1 h 19"/>
                  <a:gd name="T4" fmla="*/ 2 w 18"/>
                  <a:gd name="T5" fmla="*/ 1 h 19"/>
                  <a:gd name="T6" fmla="*/ 2 w 18"/>
                  <a:gd name="T7" fmla="*/ 0 h 19"/>
                  <a:gd name="T8" fmla="*/ 2 w 18"/>
                  <a:gd name="T9" fmla="*/ 1 h 19"/>
                  <a:gd name="T10" fmla="*/ 0 w 18"/>
                  <a:gd name="T11" fmla="*/ 1 h 19"/>
                  <a:gd name="T12" fmla="*/ 2 w 18"/>
                  <a:gd name="T13" fmla="*/ 1 h 19"/>
                  <a:gd name="T14" fmla="*/ 0 w 18"/>
                  <a:gd name="T15" fmla="*/ 1 h 19"/>
                  <a:gd name="T16" fmla="*/ 2 w 18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9"/>
                  <a:gd name="T29" fmla="*/ 18 w 18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9">
                    <a:moveTo>
                      <a:pt x="14" y="15"/>
                    </a:moveTo>
                    <a:lnTo>
                      <a:pt x="10" y="19"/>
                    </a:lnTo>
                    <a:lnTo>
                      <a:pt x="18" y="13"/>
                    </a:lnTo>
                    <a:lnTo>
                      <a:pt x="10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14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7" name="Freeform 740"/>
              <p:cNvSpPr>
                <a:spLocks/>
              </p:cNvSpPr>
              <p:nvPr/>
            </p:nvSpPr>
            <p:spPr bwMode="auto">
              <a:xfrm>
                <a:off x="3308" y="3707"/>
                <a:ext cx="15" cy="18"/>
              </a:xfrm>
              <a:custGeom>
                <a:avLst/>
                <a:gdLst>
                  <a:gd name="T0" fmla="*/ 0 w 21"/>
                  <a:gd name="T1" fmla="*/ 1 h 31"/>
                  <a:gd name="T2" fmla="*/ 1 w 21"/>
                  <a:gd name="T3" fmla="*/ 1 h 31"/>
                  <a:gd name="T4" fmla="*/ 1 w 21"/>
                  <a:gd name="T5" fmla="*/ 1 h 31"/>
                  <a:gd name="T6" fmla="*/ 1 w 21"/>
                  <a:gd name="T7" fmla="*/ 0 h 31"/>
                  <a:gd name="T8" fmla="*/ 0 w 21"/>
                  <a:gd name="T9" fmla="*/ 1 h 31"/>
                  <a:gd name="T10" fmla="*/ 1 w 21"/>
                  <a:gd name="T11" fmla="*/ 1 h 31"/>
                  <a:gd name="T12" fmla="*/ 0 w 21"/>
                  <a:gd name="T13" fmla="*/ 1 h 31"/>
                  <a:gd name="T14" fmla="*/ 1 w 21"/>
                  <a:gd name="T15" fmla="*/ 1 h 31"/>
                  <a:gd name="T16" fmla="*/ 1 w 21"/>
                  <a:gd name="T17" fmla="*/ 1 h 31"/>
                  <a:gd name="T18" fmla="*/ 0 w 21"/>
                  <a:gd name="T19" fmla="*/ 1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31"/>
                  <a:gd name="T32" fmla="*/ 21 w 21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31">
                    <a:moveTo>
                      <a:pt x="0" y="21"/>
                    </a:moveTo>
                    <a:lnTo>
                      <a:pt x="13" y="21"/>
                    </a:lnTo>
                    <a:lnTo>
                      <a:pt x="21" y="10"/>
                    </a:lnTo>
                    <a:lnTo>
                      <a:pt x="7" y="0"/>
                    </a:lnTo>
                    <a:lnTo>
                      <a:pt x="0" y="12"/>
                    </a:lnTo>
                    <a:lnTo>
                      <a:pt x="13" y="12"/>
                    </a:lnTo>
                    <a:lnTo>
                      <a:pt x="0" y="21"/>
                    </a:lnTo>
                    <a:lnTo>
                      <a:pt x="6" y="31"/>
                    </a:lnTo>
                    <a:lnTo>
                      <a:pt x="13" y="21"/>
                    </a:lnTo>
                    <a:lnTo>
                      <a:pt x="0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8" name="Freeform 741"/>
              <p:cNvSpPr>
                <a:spLocks/>
              </p:cNvSpPr>
              <p:nvPr/>
            </p:nvSpPr>
            <p:spPr bwMode="auto">
              <a:xfrm>
                <a:off x="3301" y="3699"/>
                <a:ext cx="16" cy="20"/>
              </a:xfrm>
              <a:custGeom>
                <a:avLst/>
                <a:gdLst>
                  <a:gd name="T0" fmla="*/ 1 w 23"/>
                  <a:gd name="T1" fmla="*/ 1 h 30"/>
                  <a:gd name="T2" fmla="*/ 0 w 23"/>
                  <a:gd name="T3" fmla="*/ 1 h 30"/>
                  <a:gd name="T4" fmla="*/ 1 w 23"/>
                  <a:gd name="T5" fmla="*/ 1 h 30"/>
                  <a:gd name="T6" fmla="*/ 1 w 23"/>
                  <a:gd name="T7" fmla="*/ 1 h 30"/>
                  <a:gd name="T8" fmla="*/ 1 w 23"/>
                  <a:gd name="T9" fmla="*/ 1 h 30"/>
                  <a:gd name="T10" fmla="*/ 0 w 23"/>
                  <a:gd name="T11" fmla="*/ 1 h 30"/>
                  <a:gd name="T12" fmla="*/ 1 w 23"/>
                  <a:gd name="T13" fmla="*/ 1 h 30"/>
                  <a:gd name="T14" fmla="*/ 1 w 23"/>
                  <a:gd name="T15" fmla="*/ 0 h 30"/>
                  <a:gd name="T16" fmla="*/ 0 w 23"/>
                  <a:gd name="T17" fmla="*/ 1 h 30"/>
                  <a:gd name="T18" fmla="*/ 1 w 23"/>
                  <a:gd name="T19" fmla="*/ 1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30"/>
                  <a:gd name="T32" fmla="*/ 23 w 23"/>
                  <a:gd name="T33" fmla="*/ 30 h 3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30">
                    <a:moveTo>
                      <a:pt x="12" y="19"/>
                    </a:moveTo>
                    <a:lnTo>
                      <a:pt x="0" y="17"/>
                    </a:lnTo>
                    <a:lnTo>
                      <a:pt x="10" y="30"/>
                    </a:lnTo>
                    <a:lnTo>
                      <a:pt x="23" y="21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12" y="7"/>
                    </a:lnTo>
                    <a:lnTo>
                      <a:pt x="8" y="0"/>
                    </a:lnTo>
                    <a:lnTo>
                      <a:pt x="0" y="7"/>
                    </a:lnTo>
                    <a:lnTo>
                      <a:pt x="12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9" name="Freeform 742"/>
              <p:cNvSpPr>
                <a:spLocks/>
              </p:cNvSpPr>
              <p:nvPr/>
            </p:nvSpPr>
            <p:spPr bwMode="auto">
              <a:xfrm>
                <a:off x="3292" y="3705"/>
                <a:ext cx="18" cy="17"/>
              </a:xfrm>
              <a:custGeom>
                <a:avLst/>
                <a:gdLst>
                  <a:gd name="T0" fmla="*/ 1 w 27"/>
                  <a:gd name="T1" fmla="*/ 1 h 27"/>
                  <a:gd name="T2" fmla="*/ 1 w 27"/>
                  <a:gd name="T3" fmla="*/ 1 h 27"/>
                  <a:gd name="T4" fmla="*/ 1 w 27"/>
                  <a:gd name="T5" fmla="*/ 1 h 27"/>
                  <a:gd name="T6" fmla="*/ 1 w 27"/>
                  <a:gd name="T7" fmla="*/ 0 h 27"/>
                  <a:gd name="T8" fmla="*/ 0 w 27"/>
                  <a:gd name="T9" fmla="*/ 1 h 27"/>
                  <a:gd name="T10" fmla="*/ 1 w 27"/>
                  <a:gd name="T11" fmla="*/ 1 h 27"/>
                  <a:gd name="T12" fmla="*/ 1 w 27"/>
                  <a:gd name="T13" fmla="*/ 1 h 27"/>
                  <a:gd name="T14" fmla="*/ 1 w 27"/>
                  <a:gd name="T15" fmla="*/ 1 h 27"/>
                  <a:gd name="T16" fmla="*/ 1 w 27"/>
                  <a:gd name="T17" fmla="*/ 1 h 27"/>
                  <a:gd name="T18" fmla="*/ 1 w 27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7"/>
                  <a:gd name="T32" fmla="*/ 27 w 27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7">
                    <a:moveTo>
                      <a:pt x="6" y="27"/>
                    </a:moveTo>
                    <a:lnTo>
                      <a:pt x="11" y="25"/>
                    </a:lnTo>
                    <a:lnTo>
                      <a:pt x="27" y="12"/>
                    </a:lnTo>
                    <a:lnTo>
                      <a:pt x="15" y="0"/>
                    </a:lnTo>
                    <a:lnTo>
                      <a:pt x="0" y="14"/>
                    </a:lnTo>
                    <a:lnTo>
                      <a:pt x="6" y="12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1" y="25"/>
                    </a:lnTo>
                    <a:lnTo>
                      <a:pt x="6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0" name="Freeform 743"/>
              <p:cNvSpPr>
                <a:spLocks/>
              </p:cNvSpPr>
              <p:nvPr/>
            </p:nvSpPr>
            <p:spPr bwMode="auto">
              <a:xfrm>
                <a:off x="3255" y="3709"/>
                <a:ext cx="41" cy="13"/>
              </a:xfrm>
              <a:custGeom>
                <a:avLst/>
                <a:gdLst>
                  <a:gd name="T0" fmla="*/ 0 w 62"/>
                  <a:gd name="T1" fmla="*/ 1 h 21"/>
                  <a:gd name="T2" fmla="*/ 1 w 62"/>
                  <a:gd name="T3" fmla="*/ 1 h 21"/>
                  <a:gd name="T4" fmla="*/ 1 w 62"/>
                  <a:gd name="T5" fmla="*/ 1 h 21"/>
                  <a:gd name="T6" fmla="*/ 1 w 62"/>
                  <a:gd name="T7" fmla="*/ 1 h 21"/>
                  <a:gd name="T8" fmla="*/ 1 w 62"/>
                  <a:gd name="T9" fmla="*/ 0 h 21"/>
                  <a:gd name="T10" fmla="*/ 1 w 62"/>
                  <a:gd name="T11" fmla="*/ 1 h 21"/>
                  <a:gd name="T12" fmla="*/ 0 w 62"/>
                  <a:gd name="T13" fmla="*/ 1 h 21"/>
                  <a:gd name="T14" fmla="*/ 1 w 62"/>
                  <a:gd name="T15" fmla="*/ 1 h 21"/>
                  <a:gd name="T16" fmla="*/ 1 w 62"/>
                  <a:gd name="T17" fmla="*/ 1 h 21"/>
                  <a:gd name="T18" fmla="*/ 0 w 62"/>
                  <a:gd name="T19" fmla="*/ 1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2"/>
                  <a:gd name="T31" fmla="*/ 0 h 21"/>
                  <a:gd name="T32" fmla="*/ 62 w 62"/>
                  <a:gd name="T33" fmla="*/ 21 h 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2" h="21">
                    <a:moveTo>
                      <a:pt x="0" y="16"/>
                    </a:moveTo>
                    <a:lnTo>
                      <a:pt x="4" y="17"/>
                    </a:lnTo>
                    <a:lnTo>
                      <a:pt x="62" y="21"/>
                    </a:lnTo>
                    <a:lnTo>
                      <a:pt x="62" y="6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1" name="Freeform 744"/>
              <p:cNvSpPr>
                <a:spLocks/>
              </p:cNvSpPr>
              <p:nvPr/>
            </p:nvSpPr>
            <p:spPr bwMode="auto">
              <a:xfrm>
                <a:off x="3237" y="3699"/>
                <a:ext cx="23" cy="19"/>
              </a:xfrm>
              <a:custGeom>
                <a:avLst/>
                <a:gdLst>
                  <a:gd name="T0" fmla="*/ 0 w 39"/>
                  <a:gd name="T1" fmla="*/ 1 h 31"/>
                  <a:gd name="T2" fmla="*/ 1 w 39"/>
                  <a:gd name="T3" fmla="*/ 1 h 31"/>
                  <a:gd name="T4" fmla="*/ 1 w 39"/>
                  <a:gd name="T5" fmla="*/ 1 h 31"/>
                  <a:gd name="T6" fmla="*/ 1 w 39"/>
                  <a:gd name="T7" fmla="*/ 1 h 31"/>
                  <a:gd name="T8" fmla="*/ 1 w 39"/>
                  <a:gd name="T9" fmla="*/ 0 h 31"/>
                  <a:gd name="T10" fmla="*/ 1 w 39"/>
                  <a:gd name="T11" fmla="*/ 1 h 31"/>
                  <a:gd name="T12" fmla="*/ 0 w 39"/>
                  <a:gd name="T13" fmla="*/ 1 h 31"/>
                  <a:gd name="T14" fmla="*/ 1 w 39"/>
                  <a:gd name="T15" fmla="*/ 1 h 31"/>
                  <a:gd name="T16" fmla="*/ 0 w 39"/>
                  <a:gd name="T17" fmla="*/ 1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31"/>
                  <a:gd name="T29" fmla="*/ 39 w 39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31">
                    <a:moveTo>
                      <a:pt x="0" y="11"/>
                    </a:moveTo>
                    <a:lnTo>
                      <a:pt x="2" y="13"/>
                    </a:lnTo>
                    <a:lnTo>
                      <a:pt x="31" y="31"/>
                    </a:lnTo>
                    <a:lnTo>
                      <a:pt x="39" y="17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0" y="1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2" name="Freeform 745"/>
              <p:cNvSpPr>
                <a:spLocks/>
              </p:cNvSpPr>
              <p:nvPr/>
            </p:nvSpPr>
            <p:spPr bwMode="auto">
              <a:xfrm>
                <a:off x="3227" y="3687"/>
                <a:ext cx="18" cy="20"/>
              </a:xfrm>
              <a:custGeom>
                <a:avLst/>
                <a:gdLst>
                  <a:gd name="T0" fmla="*/ 1 w 27"/>
                  <a:gd name="T1" fmla="*/ 1 h 30"/>
                  <a:gd name="T2" fmla="*/ 0 w 27"/>
                  <a:gd name="T3" fmla="*/ 1 h 30"/>
                  <a:gd name="T4" fmla="*/ 1 w 27"/>
                  <a:gd name="T5" fmla="*/ 1 h 30"/>
                  <a:gd name="T6" fmla="*/ 1 w 27"/>
                  <a:gd name="T7" fmla="*/ 1 h 30"/>
                  <a:gd name="T8" fmla="*/ 1 w 27"/>
                  <a:gd name="T9" fmla="*/ 1 h 30"/>
                  <a:gd name="T10" fmla="*/ 1 w 27"/>
                  <a:gd name="T11" fmla="*/ 0 h 30"/>
                  <a:gd name="T12" fmla="*/ 1 w 27"/>
                  <a:gd name="T13" fmla="*/ 1 h 30"/>
                  <a:gd name="T14" fmla="*/ 1 w 27"/>
                  <a:gd name="T15" fmla="*/ 0 h 30"/>
                  <a:gd name="T16" fmla="*/ 1 w 27"/>
                  <a:gd name="T17" fmla="*/ 0 h 30"/>
                  <a:gd name="T18" fmla="*/ 1 w 27"/>
                  <a:gd name="T19" fmla="*/ 1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30"/>
                  <a:gd name="T32" fmla="*/ 27 w 27"/>
                  <a:gd name="T33" fmla="*/ 30 h 3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30">
                    <a:moveTo>
                      <a:pt x="6" y="17"/>
                    </a:moveTo>
                    <a:lnTo>
                      <a:pt x="0" y="13"/>
                    </a:lnTo>
                    <a:lnTo>
                      <a:pt x="13" y="30"/>
                    </a:lnTo>
                    <a:lnTo>
                      <a:pt x="27" y="21"/>
                    </a:lnTo>
                    <a:lnTo>
                      <a:pt x="12" y="3"/>
                    </a:lnTo>
                    <a:lnTo>
                      <a:pt x="6" y="0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3" name="Freeform 746"/>
              <p:cNvSpPr>
                <a:spLocks/>
              </p:cNvSpPr>
              <p:nvPr/>
            </p:nvSpPr>
            <p:spPr bwMode="auto">
              <a:xfrm>
                <a:off x="3214" y="3687"/>
                <a:ext cx="17" cy="12"/>
              </a:xfrm>
              <a:custGeom>
                <a:avLst/>
                <a:gdLst>
                  <a:gd name="T0" fmla="*/ 0 w 25"/>
                  <a:gd name="T1" fmla="*/ 1 h 17"/>
                  <a:gd name="T2" fmla="*/ 1 w 25"/>
                  <a:gd name="T3" fmla="*/ 1 h 17"/>
                  <a:gd name="T4" fmla="*/ 1 w 25"/>
                  <a:gd name="T5" fmla="*/ 1 h 17"/>
                  <a:gd name="T6" fmla="*/ 1 w 25"/>
                  <a:gd name="T7" fmla="*/ 0 h 17"/>
                  <a:gd name="T8" fmla="*/ 1 w 25"/>
                  <a:gd name="T9" fmla="*/ 0 h 17"/>
                  <a:gd name="T10" fmla="*/ 1 w 25"/>
                  <a:gd name="T11" fmla="*/ 1 h 17"/>
                  <a:gd name="T12" fmla="*/ 0 w 25"/>
                  <a:gd name="T13" fmla="*/ 1 h 17"/>
                  <a:gd name="T14" fmla="*/ 1 w 25"/>
                  <a:gd name="T15" fmla="*/ 1 h 17"/>
                  <a:gd name="T16" fmla="*/ 1 w 25"/>
                  <a:gd name="T17" fmla="*/ 1 h 17"/>
                  <a:gd name="T18" fmla="*/ 0 w 25"/>
                  <a:gd name="T19" fmla="*/ 1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17"/>
                  <a:gd name="T32" fmla="*/ 25 w 25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17">
                    <a:moveTo>
                      <a:pt x="0" y="13"/>
                    </a:moveTo>
                    <a:lnTo>
                      <a:pt x="6" y="15"/>
                    </a:lnTo>
                    <a:lnTo>
                      <a:pt x="25" y="17"/>
                    </a:lnTo>
                    <a:lnTo>
                      <a:pt x="25" y="0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4" y="15"/>
                    </a:lnTo>
                    <a:lnTo>
                      <a:pt x="6" y="15"/>
                    </a:lnTo>
                    <a:lnTo>
                      <a:pt x="0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4" name="Freeform 747"/>
              <p:cNvSpPr>
                <a:spLocks/>
              </p:cNvSpPr>
              <p:nvPr/>
            </p:nvSpPr>
            <p:spPr bwMode="auto">
              <a:xfrm>
                <a:off x="3196" y="3669"/>
                <a:ext cx="26" cy="26"/>
              </a:xfrm>
              <a:custGeom>
                <a:avLst/>
                <a:gdLst>
                  <a:gd name="T0" fmla="*/ 1 w 42"/>
                  <a:gd name="T1" fmla="*/ 1 h 42"/>
                  <a:gd name="T2" fmla="*/ 0 w 42"/>
                  <a:gd name="T3" fmla="*/ 1 h 42"/>
                  <a:gd name="T4" fmla="*/ 1 w 42"/>
                  <a:gd name="T5" fmla="*/ 1 h 42"/>
                  <a:gd name="T6" fmla="*/ 1 w 42"/>
                  <a:gd name="T7" fmla="*/ 1 h 42"/>
                  <a:gd name="T8" fmla="*/ 1 w 42"/>
                  <a:gd name="T9" fmla="*/ 1 h 42"/>
                  <a:gd name="T10" fmla="*/ 1 w 42"/>
                  <a:gd name="T11" fmla="*/ 0 h 42"/>
                  <a:gd name="T12" fmla="*/ 1 w 42"/>
                  <a:gd name="T13" fmla="*/ 1 h 42"/>
                  <a:gd name="T14" fmla="*/ 1 w 42"/>
                  <a:gd name="T15" fmla="*/ 0 h 42"/>
                  <a:gd name="T16" fmla="*/ 1 w 42"/>
                  <a:gd name="T17" fmla="*/ 0 h 42"/>
                  <a:gd name="T18" fmla="*/ 1 w 42"/>
                  <a:gd name="T19" fmla="*/ 1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"/>
                  <a:gd name="T31" fmla="*/ 0 h 42"/>
                  <a:gd name="T32" fmla="*/ 42 w 42"/>
                  <a:gd name="T33" fmla="*/ 42 h 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" h="42">
                    <a:moveTo>
                      <a:pt x="6" y="17"/>
                    </a:moveTo>
                    <a:lnTo>
                      <a:pt x="0" y="13"/>
                    </a:lnTo>
                    <a:lnTo>
                      <a:pt x="31" y="42"/>
                    </a:lnTo>
                    <a:lnTo>
                      <a:pt x="42" y="31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5" name="Freeform 748"/>
              <p:cNvSpPr>
                <a:spLocks/>
              </p:cNvSpPr>
              <p:nvPr/>
            </p:nvSpPr>
            <p:spPr bwMode="auto">
              <a:xfrm>
                <a:off x="3182" y="3669"/>
                <a:ext cx="17" cy="11"/>
              </a:xfrm>
              <a:custGeom>
                <a:avLst/>
                <a:gdLst>
                  <a:gd name="T0" fmla="*/ 0 w 29"/>
                  <a:gd name="T1" fmla="*/ 1 h 17"/>
                  <a:gd name="T2" fmla="*/ 1 w 29"/>
                  <a:gd name="T3" fmla="*/ 1 h 17"/>
                  <a:gd name="T4" fmla="*/ 1 w 29"/>
                  <a:gd name="T5" fmla="*/ 1 h 17"/>
                  <a:gd name="T6" fmla="*/ 1 w 29"/>
                  <a:gd name="T7" fmla="*/ 0 h 17"/>
                  <a:gd name="T8" fmla="*/ 1 w 29"/>
                  <a:gd name="T9" fmla="*/ 1 h 17"/>
                  <a:gd name="T10" fmla="*/ 1 w 29"/>
                  <a:gd name="T11" fmla="*/ 1 h 17"/>
                  <a:gd name="T12" fmla="*/ 0 w 29"/>
                  <a:gd name="T13" fmla="*/ 1 h 17"/>
                  <a:gd name="T14" fmla="*/ 1 w 29"/>
                  <a:gd name="T15" fmla="*/ 1 h 17"/>
                  <a:gd name="T16" fmla="*/ 1 w 29"/>
                  <a:gd name="T17" fmla="*/ 1 h 17"/>
                  <a:gd name="T18" fmla="*/ 0 w 29"/>
                  <a:gd name="T19" fmla="*/ 1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17"/>
                  <a:gd name="T32" fmla="*/ 29 w 29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17">
                    <a:moveTo>
                      <a:pt x="0" y="11"/>
                    </a:moveTo>
                    <a:lnTo>
                      <a:pt x="8" y="17"/>
                    </a:lnTo>
                    <a:lnTo>
                      <a:pt x="29" y="17"/>
                    </a:lnTo>
                    <a:lnTo>
                      <a:pt x="29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0" y="11"/>
                    </a:lnTo>
                    <a:lnTo>
                      <a:pt x="2" y="17"/>
                    </a:lnTo>
                    <a:lnTo>
                      <a:pt x="8" y="17"/>
                    </a:lnTo>
                    <a:lnTo>
                      <a:pt x="0" y="1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6" name="Freeform 749"/>
              <p:cNvSpPr>
                <a:spLocks/>
              </p:cNvSpPr>
              <p:nvPr/>
            </p:nvSpPr>
            <p:spPr bwMode="auto">
              <a:xfrm>
                <a:off x="3166" y="3642"/>
                <a:ext cx="23" cy="33"/>
              </a:xfrm>
              <a:custGeom>
                <a:avLst/>
                <a:gdLst>
                  <a:gd name="T0" fmla="*/ 0 w 36"/>
                  <a:gd name="T1" fmla="*/ 1 h 57"/>
                  <a:gd name="T2" fmla="*/ 0 w 36"/>
                  <a:gd name="T3" fmla="*/ 1 h 57"/>
                  <a:gd name="T4" fmla="*/ 1 w 36"/>
                  <a:gd name="T5" fmla="*/ 1 h 57"/>
                  <a:gd name="T6" fmla="*/ 1 w 36"/>
                  <a:gd name="T7" fmla="*/ 1 h 57"/>
                  <a:gd name="T8" fmla="*/ 1 w 36"/>
                  <a:gd name="T9" fmla="*/ 0 h 57"/>
                  <a:gd name="T10" fmla="*/ 1 w 36"/>
                  <a:gd name="T11" fmla="*/ 1 h 57"/>
                  <a:gd name="T12" fmla="*/ 0 w 36"/>
                  <a:gd name="T13" fmla="*/ 1 h 57"/>
                  <a:gd name="T14" fmla="*/ 0 w 36"/>
                  <a:gd name="T15" fmla="*/ 1 h 57"/>
                  <a:gd name="T16" fmla="*/ 0 w 36"/>
                  <a:gd name="T17" fmla="*/ 1 h 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"/>
                  <a:gd name="T28" fmla="*/ 0 h 57"/>
                  <a:gd name="T29" fmla="*/ 36 w 36"/>
                  <a:gd name="T30" fmla="*/ 57 h 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" h="57">
                    <a:moveTo>
                      <a:pt x="0" y="4"/>
                    </a:moveTo>
                    <a:lnTo>
                      <a:pt x="0" y="6"/>
                    </a:lnTo>
                    <a:lnTo>
                      <a:pt x="21" y="57"/>
                    </a:lnTo>
                    <a:lnTo>
                      <a:pt x="36" y="52"/>
                    </a:lnTo>
                    <a:lnTo>
                      <a:pt x="15" y="0"/>
                    </a:lnTo>
                    <a:lnTo>
                      <a:pt x="1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7" name="Freeform 750"/>
              <p:cNvSpPr>
                <a:spLocks/>
              </p:cNvSpPr>
              <p:nvPr/>
            </p:nvSpPr>
            <p:spPr bwMode="auto">
              <a:xfrm>
                <a:off x="3166" y="3628"/>
                <a:ext cx="12" cy="17"/>
              </a:xfrm>
              <a:custGeom>
                <a:avLst/>
                <a:gdLst>
                  <a:gd name="T0" fmla="*/ 0 w 17"/>
                  <a:gd name="T1" fmla="*/ 0 h 25"/>
                  <a:gd name="T2" fmla="*/ 0 w 17"/>
                  <a:gd name="T3" fmla="*/ 1 h 25"/>
                  <a:gd name="T4" fmla="*/ 0 w 17"/>
                  <a:gd name="T5" fmla="*/ 1 h 25"/>
                  <a:gd name="T6" fmla="*/ 1 w 17"/>
                  <a:gd name="T7" fmla="*/ 1 h 25"/>
                  <a:gd name="T8" fmla="*/ 1 w 17"/>
                  <a:gd name="T9" fmla="*/ 1 h 25"/>
                  <a:gd name="T10" fmla="*/ 1 w 17"/>
                  <a:gd name="T11" fmla="*/ 1 h 25"/>
                  <a:gd name="T12" fmla="*/ 0 w 17"/>
                  <a:gd name="T13" fmla="*/ 0 h 25"/>
                  <a:gd name="T14" fmla="*/ 0 w 17"/>
                  <a:gd name="T15" fmla="*/ 1 h 25"/>
                  <a:gd name="T16" fmla="*/ 0 w 17"/>
                  <a:gd name="T17" fmla="*/ 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25"/>
                  <a:gd name="T29" fmla="*/ 17 w 17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25">
                    <a:moveTo>
                      <a:pt x="0" y="0"/>
                    </a:moveTo>
                    <a:lnTo>
                      <a:pt x="0" y="2"/>
                    </a:lnTo>
                    <a:lnTo>
                      <a:pt x="0" y="25"/>
                    </a:lnTo>
                    <a:lnTo>
                      <a:pt x="17" y="23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8" name="Freeform 751"/>
              <p:cNvSpPr>
                <a:spLocks/>
              </p:cNvSpPr>
              <p:nvPr/>
            </p:nvSpPr>
            <p:spPr bwMode="auto">
              <a:xfrm>
                <a:off x="3166" y="3613"/>
                <a:ext cx="16" cy="17"/>
              </a:xfrm>
              <a:custGeom>
                <a:avLst/>
                <a:gdLst>
                  <a:gd name="T0" fmla="*/ 2 w 21"/>
                  <a:gd name="T1" fmla="*/ 1 h 29"/>
                  <a:gd name="T2" fmla="*/ 2 w 21"/>
                  <a:gd name="T3" fmla="*/ 1 h 29"/>
                  <a:gd name="T4" fmla="*/ 0 w 21"/>
                  <a:gd name="T5" fmla="*/ 1 h 29"/>
                  <a:gd name="T6" fmla="*/ 2 w 21"/>
                  <a:gd name="T7" fmla="*/ 1 h 29"/>
                  <a:gd name="T8" fmla="*/ 2 w 21"/>
                  <a:gd name="T9" fmla="*/ 1 h 29"/>
                  <a:gd name="T10" fmla="*/ 2 w 21"/>
                  <a:gd name="T11" fmla="*/ 0 h 29"/>
                  <a:gd name="T12" fmla="*/ 2 w 21"/>
                  <a:gd name="T13" fmla="*/ 1 h 29"/>
                  <a:gd name="T14" fmla="*/ 2 w 21"/>
                  <a:gd name="T15" fmla="*/ 1 h 29"/>
                  <a:gd name="T16" fmla="*/ 2 w 21"/>
                  <a:gd name="T17" fmla="*/ 0 h 29"/>
                  <a:gd name="T18" fmla="*/ 2 w 21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9"/>
                  <a:gd name="T32" fmla="*/ 21 w 21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9">
                    <a:moveTo>
                      <a:pt x="6" y="9"/>
                    </a:moveTo>
                    <a:lnTo>
                      <a:pt x="4" y="4"/>
                    </a:lnTo>
                    <a:lnTo>
                      <a:pt x="0" y="25"/>
                    </a:lnTo>
                    <a:lnTo>
                      <a:pt x="15" y="29"/>
                    </a:lnTo>
                    <a:lnTo>
                      <a:pt x="19" y="5"/>
                    </a:lnTo>
                    <a:lnTo>
                      <a:pt x="17" y="0"/>
                    </a:lnTo>
                    <a:lnTo>
                      <a:pt x="19" y="5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6" y="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9" name="Freeform 752"/>
              <p:cNvSpPr>
                <a:spLocks/>
              </p:cNvSpPr>
              <p:nvPr/>
            </p:nvSpPr>
            <p:spPr bwMode="auto">
              <a:xfrm>
                <a:off x="3164" y="3607"/>
                <a:ext cx="14" cy="11"/>
              </a:xfrm>
              <a:custGeom>
                <a:avLst/>
                <a:gdLst>
                  <a:gd name="T0" fmla="*/ 1 w 19"/>
                  <a:gd name="T1" fmla="*/ 1 h 19"/>
                  <a:gd name="T2" fmla="*/ 0 w 19"/>
                  <a:gd name="T3" fmla="*/ 1 h 19"/>
                  <a:gd name="T4" fmla="*/ 1 w 19"/>
                  <a:gd name="T5" fmla="*/ 1 h 19"/>
                  <a:gd name="T6" fmla="*/ 1 w 19"/>
                  <a:gd name="T7" fmla="*/ 1 h 19"/>
                  <a:gd name="T8" fmla="*/ 1 w 19"/>
                  <a:gd name="T9" fmla="*/ 0 h 19"/>
                  <a:gd name="T10" fmla="*/ 1 w 19"/>
                  <a:gd name="T11" fmla="*/ 1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19"/>
                  <a:gd name="T20" fmla="*/ 19 w 19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19">
                    <a:moveTo>
                      <a:pt x="6" y="6"/>
                    </a:moveTo>
                    <a:lnTo>
                      <a:pt x="0" y="10"/>
                    </a:lnTo>
                    <a:lnTo>
                      <a:pt x="8" y="19"/>
                    </a:lnTo>
                    <a:lnTo>
                      <a:pt x="19" y="10"/>
                    </a:lnTo>
                    <a:lnTo>
                      <a:pt x="14" y="0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0" name="Freeform 753"/>
              <p:cNvSpPr>
                <a:spLocks/>
              </p:cNvSpPr>
              <p:nvPr/>
            </p:nvSpPr>
            <p:spPr bwMode="auto">
              <a:xfrm>
                <a:off x="3465" y="3420"/>
                <a:ext cx="24" cy="19"/>
              </a:xfrm>
              <a:custGeom>
                <a:avLst/>
                <a:gdLst>
                  <a:gd name="T0" fmla="*/ 1 w 36"/>
                  <a:gd name="T1" fmla="*/ 1 h 31"/>
                  <a:gd name="T2" fmla="*/ 1 w 36"/>
                  <a:gd name="T3" fmla="*/ 1 h 31"/>
                  <a:gd name="T4" fmla="*/ 1 w 36"/>
                  <a:gd name="T5" fmla="*/ 0 h 31"/>
                  <a:gd name="T6" fmla="*/ 0 w 36"/>
                  <a:gd name="T7" fmla="*/ 1 h 31"/>
                  <a:gd name="T8" fmla="*/ 1 w 36"/>
                  <a:gd name="T9" fmla="*/ 1 h 31"/>
                  <a:gd name="T10" fmla="*/ 1 w 36"/>
                  <a:gd name="T11" fmla="*/ 1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1"/>
                  <a:gd name="T20" fmla="*/ 36 w 36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1">
                    <a:moveTo>
                      <a:pt x="34" y="17"/>
                    </a:moveTo>
                    <a:lnTo>
                      <a:pt x="36" y="17"/>
                    </a:lnTo>
                    <a:lnTo>
                      <a:pt x="9" y="0"/>
                    </a:lnTo>
                    <a:lnTo>
                      <a:pt x="0" y="13"/>
                    </a:lnTo>
                    <a:lnTo>
                      <a:pt x="26" y="31"/>
                    </a:lnTo>
                    <a:lnTo>
                      <a:pt x="34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1" name="Freeform 754"/>
              <p:cNvSpPr>
                <a:spLocks/>
              </p:cNvSpPr>
              <p:nvPr/>
            </p:nvSpPr>
            <p:spPr bwMode="auto">
              <a:xfrm>
                <a:off x="3482" y="3432"/>
                <a:ext cx="34" cy="23"/>
              </a:xfrm>
              <a:custGeom>
                <a:avLst/>
                <a:gdLst>
                  <a:gd name="T0" fmla="*/ 1 w 54"/>
                  <a:gd name="T1" fmla="*/ 1 h 40"/>
                  <a:gd name="T2" fmla="*/ 1 w 54"/>
                  <a:gd name="T3" fmla="*/ 1 h 40"/>
                  <a:gd name="T4" fmla="*/ 1 w 54"/>
                  <a:gd name="T5" fmla="*/ 0 h 40"/>
                  <a:gd name="T6" fmla="*/ 0 w 54"/>
                  <a:gd name="T7" fmla="*/ 1 h 40"/>
                  <a:gd name="T8" fmla="*/ 1 w 54"/>
                  <a:gd name="T9" fmla="*/ 1 h 40"/>
                  <a:gd name="T10" fmla="*/ 1 w 54"/>
                  <a:gd name="T11" fmla="*/ 1 h 40"/>
                  <a:gd name="T12" fmla="*/ 1 w 54"/>
                  <a:gd name="T13" fmla="*/ 1 h 40"/>
                  <a:gd name="T14" fmla="*/ 1 w 54"/>
                  <a:gd name="T15" fmla="*/ 1 h 40"/>
                  <a:gd name="T16" fmla="*/ 1 w 54"/>
                  <a:gd name="T17" fmla="*/ 1 h 40"/>
                  <a:gd name="T18" fmla="*/ 1 w 54"/>
                  <a:gd name="T19" fmla="*/ 1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"/>
                  <a:gd name="T31" fmla="*/ 0 h 40"/>
                  <a:gd name="T32" fmla="*/ 54 w 54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" h="40">
                    <a:moveTo>
                      <a:pt x="52" y="37"/>
                    </a:moveTo>
                    <a:lnTo>
                      <a:pt x="48" y="27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41" y="40"/>
                    </a:lnTo>
                    <a:lnTo>
                      <a:pt x="37" y="31"/>
                    </a:lnTo>
                    <a:lnTo>
                      <a:pt x="52" y="37"/>
                    </a:lnTo>
                    <a:lnTo>
                      <a:pt x="54" y="31"/>
                    </a:lnTo>
                    <a:lnTo>
                      <a:pt x="48" y="27"/>
                    </a:lnTo>
                    <a:lnTo>
                      <a:pt x="52" y="3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2" name="Freeform 755"/>
              <p:cNvSpPr>
                <a:spLocks/>
              </p:cNvSpPr>
              <p:nvPr/>
            </p:nvSpPr>
            <p:spPr bwMode="auto">
              <a:xfrm>
                <a:off x="3499" y="3452"/>
                <a:ext cx="16" cy="16"/>
              </a:xfrm>
              <a:custGeom>
                <a:avLst/>
                <a:gdLst>
                  <a:gd name="T0" fmla="*/ 1 w 25"/>
                  <a:gd name="T1" fmla="*/ 1 h 29"/>
                  <a:gd name="T2" fmla="*/ 1 w 25"/>
                  <a:gd name="T3" fmla="*/ 1 h 29"/>
                  <a:gd name="T4" fmla="*/ 1 w 25"/>
                  <a:gd name="T5" fmla="*/ 1 h 29"/>
                  <a:gd name="T6" fmla="*/ 1 w 25"/>
                  <a:gd name="T7" fmla="*/ 0 h 29"/>
                  <a:gd name="T8" fmla="*/ 0 w 25"/>
                  <a:gd name="T9" fmla="*/ 1 h 29"/>
                  <a:gd name="T10" fmla="*/ 0 w 25"/>
                  <a:gd name="T11" fmla="*/ 1 h 29"/>
                  <a:gd name="T12" fmla="*/ 0 w 25"/>
                  <a:gd name="T13" fmla="*/ 1 h 29"/>
                  <a:gd name="T14" fmla="*/ 0 w 25"/>
                  <a:gd name="T15" fmla="*/ 1 h 29"/>
                  <a:gd name="T16" fmla="*/ 1 w 25"/>
                  <a:gd name="T17" fmla="*/ 1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29"/>
                  <a:gd name="T29" fmla="*/ 25 w 25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29">
                    <a:moveTo>
                      <a:pt x="16" y="27"/>
                    </a:moveTo>
                    <a:lnTo>
                      <a:pt x="16" y="29"/>
                    </a:lnTo>
                    <a:lnTo>
                      <a:pt x="25" y="6"/>
                    </a:lnTo>
                    <a:lnTo>
                      <a:pt x="10" y="0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16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3" name="Freeform 756"/>
              <p:cNvSpPr>
                <a:spLocks/>
              </p:cNvSpPr>
              <p:nvPr/>
            </p:nvSpPr>
            <p:spPr bwMode="auto">
              <a:xfrm>
                <a:off x="3495" y="3467"/>
                <a:ext cx="13" cy="20"/>
              </a:xfrm>
              <a:custGeom>
                <a:avLst/>
                <a:gdLst>
                  <a:gd name="T0" fmla="*/ 1 w 21"/>
                  <a:gd name="T1" fmla="*/ 1 h 34"/>
                  <a:gd name="T2" fmla="*/ 1 w 21"/>
                  <a:gd name="T3" fmla="*/ 1 h 34"/>
                  <a:gd name="T4" fmla="*/ 1 w 21"/>
                  <a:gd name="T5" fmla="*/ 1 h 34"/>
                  <a:gd name="T6" fmla="*/ 1 w 21"/>
                  <a:gd name="T7" fmla="*/ 0 h 34"/>
                  <a:gd name="T8" fmla="*/ 0 w 21"/>
                  <a:gd name="T9" fmla="*/ 1 h 34"/>
                  <a:gd name="T10" fmla="*/ 0 w 21"/>
                  <a:gd name="T11" fmla="*/ 1 h 34"/>
                  <a:gd name="T12" fmla="*/ 0 w 21"/>
                  <a:gd name="T13" fmla="*/ 1 h 34"/>
                  <a:gd name="T14" fmla="*/ 0 w 21"/>
                  <a:gd name="T15" fmla="*/ 1 h 34"/>
                  <a:gd name="T16" fmla="*/ 1 w 21"/>
                  <a:gd name="T17" fmla="*/ 1 h 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34"/>
                  <a:gd name="T29" fmla="*/ 21 w 21"/>
                  <a:gd name="T30" fmla="*/ 34 h 3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34">
                    <a:moveTo>
                      <a:pt x="17" y="32"/>
                    </a:moveTo>
                    <a:lnTo>
                      <a:pt x="17" y="34"/>
                    </a:lnTo>
                    <a:lnTo>
                      <a:pt x="21" y="2"/>
                    </a:lnTo>
                    <a:lnTo>
                      <a:pt x="5" y="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17" y="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4" name="Freeform 757"/>
              <p:cNvSpPr>
                <a:spLocks/>
              </p:cNvSpPr>
              <p:nvPr/>
            </p:nvSpPr>
            <p:spPr bwMode="auto">
              <a:xfrm>
                <a:off x="3495" y="3487"/>
                <a:ext cx="23" cy="52"/>
              </a:xfrm>
              <a:custGeom>
                <a:avLst/>
                <a:gdLst>
                  <a:gd name="T0" fmla="*/ 1 w 34"/>
                  <a:gd name="T1" fmla="*/ 1 h 87"/>
                  <a:gd name="T2" fmla="*/ 1 w 34"/>
                  <a:gd name="T3" fmla="*/ 1 h 87"/>
                  <a:gd name="T4" fmla="*/ 1 w 34"/>
                  <a:gd name="T5" fmla="*/ 0 h 87"/>
                  <a:gd name="T6" fmla="*/ 0 w 34"/>
                  <a:gd name="T7" fmla="*/ 1 h 87"/>
                  <a:gd name="T8" fmla="*/ 1 w 34"/>
                  <a:gd name="T9" fmla="*/ 1 h 87"/>
                  <a:gd name="T10" fmla="*/ 1 w 34"/>
                  <a:gd name="T11" fmla="*/ 1 h 87"/>
                  <a:gd name="T12" fmla="*/ 1 w 34"/>
                  <a:gd name="T13" fmla="*/ 1 h 87"/>
                  <a:gd name="T14" fmla="*/ 1 w 34"/>
                  <a:gd name="T15" fmla="*/ 1 h 87"/>
                  <a:gd name="T16" fmla="*/ 1 w 34"/>
                  <a:gd name="T17" fmla="*/ 1 h 87"/>
                  <a:gd name="T18" fmla="*/ 1 w 34"/>
                  <a:gd name="T19" fmla="*/ 1 h 8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87"/>
                  <a:gd name="T32" fmla="*/ 34 w 34"/>
                  <a:gd name="T33" fmla="*/ 87 h 8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87">
                    <a:moveTo>
                      <a:pt x="32" y="87"/>
                    </a:moveTo>
                    <a:lnTo>
                      <a:pt x="32" y="81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17" y="83"/>
                    </a:lnTo>
                    <a:lnTo>
                      <a:pt x="19" y="77"/>
                    </a:lnTo>
                    <a:lnTo>
                      <a:pt x="32" y="87"/>
                    </a:lnTo>
                    <a:lnTo>
                      <a:pt x="34" y="83"/>
                    </a:lnTo>
                    <a:lnTo>
                      <a:pt x="32" y="81"/>
                    </a:lnTo>
                    <a:lnTo>
                      <a:pt x="32" y="8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5" name="Freeform 758"/>
              <p:cNvSpPr>
                <a:spLocks/>
              </p:cNvSpPr>
              <p:nvPr/>
            </p:nvSpPr>
            <p:spPr bwMode="auto">
              <a:xfrm>
                <a:off x="3498" y="3534"/>
                <a:ext cx="18" cy="21"/>
              </a:xfrm>
              <a:custGeom>
                <a:avLst/>
                <a:gdLst>
                  <a:gd name="T0" fmla="*/ 1 w 30"/>
                  <a:gd name="T1" fmla="*/ 1 h 35"/>
                  <a:gd name="T2" fmla="*/ 1 w 30"/>
                  <a:gd name="T3" fmla="*/ 1 h 35"/>
                  <a:gd name="T4" fmla="*/ 1 w 30"/>
                  <a:gd name="T5" fmla="*/ 1 h 35"/>
                  <a:gd name="T6" fmla="*/ 1 w 30"/>
                  <a:gd name="T7" fmla="*/ 0 h 35"/>
                  <a:gd name="T8" fmla="*/ 0 w 30"/>
                  <a:gd name="T9" fmla="*/ 1 h 35"/>
                  <a:gd name="T10" fmla="*/ 1 w 30"/>
                  <a:gd name="T11" fmla="*/ 1 h 35"/>
                  <a:gd name="T12" fmla="*/ 1 w 30"/>
                  <a:gd name="T13" fmla="*/ 1 h 35"/>
                  <a:gd name="T14" fmla="*/ 1 w 30"/>
                  <a:gd name="T15" fmla="*/ 1 h 35"/>
                  <a:gd name="T16" fmla="*/ 1 w 30"/>
                  <a:gd name="T17" fmla="*/ 1 h 35"/>
                  <a:gd name="T18" fmla="*/ 1 w 30"/>
                  <a:gd name="T19" fmla="*/ 1 h 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"/>
                  <a:gd name="T31" fmla="*/ 0 h 35"/>
                  <a:gd name="T32" fmla="*/ 30 w 30"/>
                  <a:gd name="T33" fmla="*/ 35 h 3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" h="35">
                    <a:moveTo>
                      <a:pt x="9" y="35"/>
                    </a:moveTo>
                    <a:lnTo>
                      <a:pt x="13" y="33"/>
                    </a:lnTo>
                    <a:lnTo>
                      <a:pt x="30" y="10"/>
                    </a:lnTo>
                    <a:lnTo>
                      <a:pt x="17" y="0"/>
                    </a:lnTo>
                    <a:lnTo>
                      <a:pt x="0" y="23"/>
                    </a:lnTo>
                    <a:lnTo>
                      <a:pt x="3" y="21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3" y="33"/>
                    </a:lnTo>
                    <a:lnTo>
                      <a:pt x="9" y="3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6" name="Freeform 759"/>
              <p:cNvSpPr>
                <a:spLocks/>
              </p:cNvSpPr>
              <p:nvPr/>
            </p:nvSpPr>
            <p:spPr bwMode="auto">
              <a:xfrm>
                <a:off x="3482" y="3545"/>
                <a:ext cx="21" cy="18"/>
              </a:xfrm>
              <a:custGeom>
                <a:avLst/>
                <a:gdLst>
                  <a:gd name="T0" fmla="*/ 1 w 33"/>
                  <a:gd name="T1" fmla="*/ 1 h 29"/>
                  <a:gd name="T2" fmla="*/ 1 w 33"/>
                  <a:gd name="T3" fmla="*/ 1 h 29"/>
                  <a:gd name="T4" fmla="*/ 1 w 33"/>
                  <a:gd name="T5" fmla="*/ 1 h 29"/>
                  <a:gd name="T6" fmla="*/ 1 w 33"/>
                  <a:gd name="T7" fmla="*/ 0 h 29"/>
                  <a:gd name="T8" fmla="*/ 0 w 33"/>
                  <a:gd name="T9" fmla="*/ 1 h 29"/>
                  <a:gd name="T10" fmla="*/ 1 w 33"/>
                  <a:gd name="T11" fmla="*/ 1 h 29"/>
                  <a:gd name="T12" fmla="*/ 1 w 33"/>
                  <a:gd name="T13" fmla="*/ 1 h 29"/>
                  <a:gd name="T14" fmla="*/ 1 w 33"/>
                  <a:gd name="T15" fmla="*/ 1 h 29"/>
                  <a:gd name="T16" fmla="*/ 1 w 33"/>
                  <a:gd name="T17" fmla="*/ 1 h 29"/>
                  <a:gd name="T18" fmla="*/ 1 w 33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"/>
                  <a:gd name="T31" fmla="*/ 0 h 29"/>
                  <a:gd name="T32" fmla="*/ 33 w 33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" h="29">
                    <a:moveTo>
                      <a:pt x="4" y="29"/>
                    </a:moveTo>
                    <a:lnTo>
                      <a:pt x="6" y="27"/>
                    </a:lnTo>
                    <a:lnTo>
                      <a:pt x="33" y="14"/>
                    </a:lnTo>
                    <a:lnTo>
                      <a:pt x="27" y="0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7" name="Freeform 760"/>
              <p:cNvSpPr>
                <a:spLocks/>
              </p:cNvSpPr>
              <p:nvPr/>
            </p:nvSpPr>
            <p:spPr bwMode="auto">
              <a:xfrm>
                <a:off x="3461" y="3554"/>
                <a:ext cx="22" cy="15"/>
              </a:xfrm>
              <a:custGeom>
                <a:avLst/>
                <a:gdLst>
                  <a:gd name="T0" fmla="*/ 0 w 36"/>
                  <a:gd name="T1" fmla="*/ 1 h 25"/>
                  <a:gd name="T2" fmla="*/ 1 w 36"/>
                  <a:gd name="T3" fmla="*/ 1 h 25"/>
                  <a:gd name="T4" fmla="*/ 1 w 36"/>
                  <a:gd name="T5" fmla="*/ 1 h 25"/>
                  <a:gd name="T6" fmla="*/ 1 w 36"/>
                  <a:gd name="T7" fmla="*/ 0 h 25"/>
                  <a:gd name="T8" fmla="*/ 0 w 36"/>
                  <a:gd name="T9" fmla="*/ 1 h 25"/>
                  <a:gd name="T10" fmla="*/ 1 w 36"/>
                  <a:gd name="T11" fmla="*/ 1 h 25"/>
                  <a:gd name="T12" fmla="*/ 0 w 36"/>
                  <a:gd name="T13" fmla="*/ 1 h 25"/>
                  <a:gd name="T14" fmla="*/ 1 w 36"/>
                  <a:gd name="T15" fmla="*/ 1 h 25"/>
                  <a:gd name="T16" fmla="*/ 1 w 36"/>
                  <a:gd name="T17" fmla="*/ 1 h 25"/>
                  <a:gd name="T18" fmla="*/ 0 w 36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6"/>
                  <a:gd name="T31" fmla="*/ 0 h 25"/>
                  <a:gd name="T32" fmla="*/ 36 w 36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6" h="25">
                    <a:moveTo>
                      <a:pt x="0" y="23"/>
                    </a:moveTo>
                    <a:lnTo>
                      <a:pt x="4" y="23"/>
                    </a:lnTo>
                    <a:lnTo>
                      <a:pt x="36" y="17"/>
                    </a:lnTo>
                    <a:lnTo>
                      <a:pt x="34" y="0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3"/>
                    </a:lnTo>
                    <a:lnTo>
                      <a:pt x="0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8" name="Freeform 761"/>
              <p:cNvSpPr>
                <a:spLocks/>
              </p:cNvSpPr>
              <p:nvPr/>
            </p:nvSpPr>
            <p:spPr bwMode="auto">
              <a:xfrm>
                <a:off x="3441" y="3550"/>
                <a:ext cx="24" cy="18"/>
              </a:xfrm>
              <a:custGeom>
                <a:avLst/>
                <a:gdLst>
                  <a:gd name="T0" fmla="*/ 0 w 35"/>
                  <a:gd name="T1" fmla="*/ 1 h 29"/>
                  <a:gd name="T2" fmla="*/ 1 w 35"/>
                  <a:gd name="T3" fmla="*/ 1 h 29"/>
                  <a:gd name="T4" fmla="*/ 1 w 35"/>
                  <a:gd name="T5" fmla="*/ 1 h 29"/>
                  <a:gd name="T6" fmla="*/ 1 w 35"/>
                  <a:gd name="T7" fmla="*/ 0 h 29"/>
                  <a:gd name="T8" fmla="*/ 0 w 35"/>
                  <a:gd name="T9" fmla="*/ 1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9"/>
                  <a:gd name="T17" fmla="*/ 35 w 35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9">
                    <a:moveTo>
                      <a:pt x="0" y="15"/>
                    </a:moveTo>
                    <a:lnTo>
                      <a:pt x="29" y="29"/>
                    </a:lnTo>
                    <a:lnTo>
                      <a:pt x="35" y="13"/>
                    </a:lnTo>
                    <a:lnTo>
                      <a:pt x="6" y="0"/>
                    </a:lnTo>
                    <a:lnTo>
                      <a:pt x="0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9" name="Freeform 762"/>
              <p:cNvSpPr>
                <a:spLocks/>
              </p:cNvSpPr>
              <p:nvPr/>
            </p:nvSpPr>
            <p:spPr bwMode="auto">
              <a:xfrm>
                <a:off x="3424" y="3543"/>
                <a:ext cx="21" cy="16"/>
              </a:xfrm>
              <a:custGeom>
                <a:avLst/>
                <a:gdLst>
                  <a:gd name="T0" fmla="*/ 1 w 33"/>
                  <a:gd name="T1" fmla="*/ 1 h 26"/>
                  <a:gd name="T2" fmla="*/ 0 w 33"/>
                  <a:gd name="T3" fmla="*/ 1 h 26"/>
                  <a:gd name="T4" fmla="*/ 1 w 33"/>
                  <a:gd name="T5" fmla="*/ 1 h 26"/>
                  <a:gd name="T6" fmla="*/ 1 w 33"/>
                  <a:gd name="T7" fmla="*/ 1 h 26"/>
                  <a:gd name="T8" fmla="*/ 1 w 33"/>
                  <a:gd name="T9" fmla="*/ 1 h 26"/>
                  <a:gd name="T10" fmla="*/ 0 w 33"/>
                  <a:gd name="T11" fmla="*/ 1 h 26"/>
                  <a:gd name="T12" fmla="*/ 1 w 33"/>
                  <a:gd name="T13" fmla="*/ 1 h 26"/>
                  <a:gd name="T14" fmla="*/ 1 w 33"/>
                  <a:gd name="T15" fmla="*/ 0 h 26"/>
                  <a:gd name="T16" fmla="*/ 0 w 33"/>
                  <a:gd name="T17" fmla="*/ 1 h 26"/>
                  <a:gd name="T18" fmla="*/ 1 w 33"/>
                  <a:gd name="T19" fmla="*/ 1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"/>
                  <a:gd name="T31" fmla="*/ 0 h 26"/>
                  <a:gd name="T32" fmla="*/ 33 w 33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" h="26">
                    <a:moveTo>
                      <a:pt x="6" y="15"/>
                    </a:moveTo>
                    <a:lnTo>
                      <a:pt x="0" y="17"/>
                    </a:lnTo>
                    <a:lnTo>
                      <a:pt x="27" y="26"/>
                    </a:lnTo>
                    <a:lnTo>
                      <a:pt x="33" y="11"/>
                    </a:lnTo>
                    <a:lnTo>
                      <a:pt x="6" y="1"/>
                    </a:lnTo>
                    <a:lnTo>
                      <a:pt x="0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6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0" name="Freeform 763"/>
              <p:cNvSpPr>
                <a:spLocks/>
              </p:cNvSpPr>
              <p:nvPr/>
            </p:nvSpPr>
            <p:spPr bwMode="auto">
              <a:xfrm>
                <a:off x="3411" y="3544"/>
                <a:ext cx="17" cy="14"/>
              </a:xfrm>
              <a:custGeom>
                <a:avLst/>
                <a:gdLst>
                  <a:gd name="T0" fmla="*/ 1 w 27"/>
                  <a:gd name="T1" fmla="*/ 1 h 23"/>
                  <a:gd name="T2" fmla="*/ 1 w 27"/>
                  <a:gd name="T3" fmla="*/ 1 h 23"/>
                  <a:gd name="T4" fmla="*/ 1 w 27"/>
                  <a:gd name="T5" fmla="*/ 1 h 23"/>
                  <a:gd name="T6" fmla="*/ 1 w 27"/>
                  <a:gd name="T7" fmla="*/ 0 h 23"/>
                  <a:gd name="T8" fmla="*/ 1 w 27"/>
                  <a:gd name="T9" fmla="*/ 1 h 23"/>
                  <a:gd name="T10" fmla="*/ 0 w 27"/>
                  <a:gd name="T11" fmla="*/ 1 h 23"/>
                  <a:gd name="T12" fmla="*/ 1 w 27"/>
                  <a:gd name="T13" fmla="*/ 1 h 23"/>
                  <a:gd name="T14" fmla="*/ 0 w 27"/>
                  <a:gd name="T15" fmla="*/ 1 h 23"/>
                  <a:gd name="T16" fmla="*/ 1 w 27"/>
                  <a:gd name="T17" fmla="*/ 1 h 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23"/>
                  <a:gd name="T29" fmla="*/ 27 w 27"/>
                  <a:gd name="T30" fmla="*/ 23 h 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23">
                    <a:moveTo>
                      <a:pt x="12" y="22"/>
                    </a:moveTo>
                    <a:lnTo>
                      <a:pt x="10" y="23"/>
                    </a:lnTo>
                    <a:lnTo>
                      <a:pt x="27" y="14"/>
                    </a:lnTo>
                    <a:lnTo>
                      <a:pt x="21" y="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2" y="2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1" name="Freeform 764"/>
              <p:cNvSpPr>
                <a:spLocks/>
              </p:cNvSpPr>
              <p:nvPr/>
            </p:nvSpPr>
            <p:spPr bwMode="auto">
              <a:xfrm>
                <a:off x="3399" y="3550"/>
                <a:ext cx="19" cy="14"/>
              </a:xfrm>
              <a:custGeom>
                <a:avLst/>
                <a:gdLst>
                  <a:gd name="T0" fmla="*/ 1 w 27"/>
                  <a:gd name="T1" fmla="*/ 1 h 25"/>
                  <a:gd name="T2" fmla="*/ 1 w 27"/>
                  <a:gd name="T3" fmla="*/ 1 h 25"/>
                  <a:gd name="T4" fmla="*/ 1 w 27"/>
                  <a:gd name="T5" fmla="*/ 1 h 25"/>
                  <a:gd name="T6" fmla="*/ 1 w 27"/>
                  <a:gd name="T7" fmla="*/ 0 h 25"/>
                  <a:gd name="T8" fmla="*/ 1 w 27"/>
                  <a:gd name="T9" fmla="*/ 1 h 25"/>
                  <a:gd name="T10" fmla="*/ 0 w 27"/>
                  <a:gd name="T11" fmla="*/ 1 h 25"/>
                  <a:gd name="T12" fmla="*/ 1 w 27"/>
                  <a:gd name="T13" fmla="*/ 1 h 25"/>
                  <a:gd name="T14" fmla="*/ 1 w 27"/>
                  <a:gd name="T15" fmla="*/ 1 h 25"/>
                  <a:gd name="T16" fmla="*/ 0 w 27"/>
                  <a:gd name="T17" fmla="*/ 1 h 25"/>
                  <a:gd name="T18" fmla="*/ 1 w 27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5"/>
                  <a:gd name="T32" fmla="*/ 27 w 27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5">
                    <a:moveTo>
                      <a:pt x="17" y="21"/>
                    </a:moveTo>
                    <a:lnTo>
                      <a:pt x="15" y="25"/>
                    </a:lnTo>
                    <a:lnTo>
                      <a:pt x="27" y="12"/>
                    </a:lnTo>
                    <a:lnTo>
                      <a:pt x="15" y="0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4" y="13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17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2" name="Freeform 765"/>
              <p:cNvSpPr>
                <a:spLocks/>
              </p:cNvSpPr>
              <p:nvPr/>
            </p:nvSpPr>
            <p:spPr bwMode="auto">
              <a:xfrm>
                <a:off x="3397" y="3560"/>
                <a:ext cx="16" cy="15"/>
              </a:xfrm>
              <a:custGeom>
                <a:avLst/>
                <a:gdLst>
                  <a:gd name="T0" fmla="*/ 1 w 23"/>
                  <a:gd name="T1" fmla="*/ 1 h 23"/>
                  <a:gd name="T2" fmla="*/ 1 w 23"/>
                  <a:gd name="T3" fmla="*/ 1 h 23"/>
                  <a:gd name="T4" fmla="*/ 1 w 23"/>
                  <a:gd name="T5" fmla="*/ 1 h 23"/>
                  <a:gd name="T6" fmla="*/ 1 w 23"/>
                  <a:gd name="T7" fmla="*/ 0 h 23"/>
                  <a:gd name="T8" fmla="*/ 1 w 23"/>
                  <a:gd name="T9" fmla="*/ 1 h 23"/>
                  <a:gd name="T10" fmla="*/ 1 w 23"/>
                  <a:gd name="T11" fmla="*/ 1 h 23"/>
                  <a:gd name="T12" fmla="*/ 1 w 23"/>
                  <a:gd name="T13" fmla="*/ 1 h 23"/>
                  <a:gd name="T14" fmla="*/ 0 w 23"/>
                  <a:gd name="T15" fmla="*/ 1 h 23"/>
                  <a:gd name="T16" fmla="*/ 1 w 23"/>
                  <a:gd name="T17" fmla="*/ 1 h 23"/>
                  <a:gd name="T18" fmla="*/ 1 w 23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3"/>
                  <a:gd name="T32" fmla="*/ 23 w 23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3">
                    <a:moveTo>
                      <a:pt x="17" y="19"/>
                    </a:moveTo>
                    <a:lnTo>
                      <a:pt x="17" y="23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2" y="19"/>
                    </a:lnTo>
                    <a:lnTo>
                      <a:pt x="2" y="23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17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3" name="Freeform 766"/>
              <p:cNvSpPr>
                <a:spLocks/>
              </p:cNvSpPr>
              <p:nvPr/>
            </p:nvSpPr>
            <p:spPr bwMode="auto">
              <a:xfrm>
                <a:off x="3398" y="3573"/>
                <a:ext cx="12" cy="16"/>
              </a:xfrm>
              <a:custGeom>
                <a:avLst/>
                <a:gdLst>
                  <a:gd name="T0" fmla="*/ 1 w 17"/>
                  <a:gd name="T1" fmla="*/ 1 h 25"/>
                  <a:gd name="T2" fmla="*/ 1 w 17"/>
                  <a:gd name="T3" fmla="*/ 1 h 25"/>
                  <a:gd name="T4" fmla="*/ 1 w 17"/>
                  <a:gd name="T5" fmla="*/ 0 h 25"/>
                  <a:gd name="T6" fmla="*/ 0 w 17"/>
                  <a:gd name="T7" fmla="*/ 1 h 25"/>
                  <a:gd name="T8" fmla="*/ 1 w 17"/>
                  <a:gd name="T9" fmla="*/ 1 h 25"/>
                  <a:gd name="T10" fmla="*/ 1 w 17"/>
                  <a:gd name="T11" fmla="*/ 1 h 25"/>
                  <a:gd name="T12" fmla="*/ 1 w 17"/>
                  <a:gd name="T13" fmla="*/ 1 h 25"/>
                  <a:gd name="T14" fmla="*/ 1 w 17"/>
                  <a:gd name="T15" fmla="*/ 1 h 25"/>
                  <a:gd name="T16" fmla="*/ 1 w 17"/>
                  <a:gd name="T17" fmla="*/ 1 h 25"/>
                  <a:gd name="T18" fmla="*/ 1 w 17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5"/>
                  <a:gd name="T32" fmla="*/ 17 w 17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5">
                    <a:moveTo>
                      <a:pt x="13" y="10"/>
                    </a:moveTo>
                    <a:lnTo>
                      <a:pt x="17" y="16"/>
                    </a:lnTo>
                    <a:lnTo>
                      <a:pt x="15" y="0"/>
                    </a:lnTo>
                    <a:lnTo>
                      <a:pt x="0" y="4"/>
                    </a:lnTo>
                    <a:lnTo>
                      <a:pt x="2" y="20"/>
                    </a:lnTo>
                    <a:lnTo>
                      <a:pt x="8" y="25"/>
                    </a:lnTo>
                    <a:lnTo>
                      <a:pt x="2" y="20"/>
                    </a:lnTo>
                    <a:lnTo>
                      <a:pt x="4" y="25"/>
                    </a:lnTo>
                    <a:lnTo>
                      <a:pt x="8" y="25"/>
                    </a:lnTo>
                    <a:lnTo>
                      <a:pt x="13" y="1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4" name="Freeform 767"/>
              <p:cNvSpPr>
                <a:spLocks/>
              </p:cNvSpPr>
              <p:nvPr/>
            </p:nvSpPr>
            <p:spPr bwMode="auto">
              <a:xfrm>
                <a:off x="3403" y="3578"/>
                <a:ext cx="27" cy="16"/>
              </a:xfrm>
              <a:custGeom>
                <a:avLst/>
                <a:gdLst>
                  <a:gd name="T0" fmla="*/ 1 w 42"/>
                  <a:gd name="T1" fmla="*/ 1 h 27"/>
                  <a:gd name="T2" fmla="*/ 1 w 42"/>
                  <a:gd name="T3" fmla="*/ 1 h 27"/>
                  <a:gd name="T4" fmla="*/ 1 w 42"/>
                  <a:gd name="T5" fmla="*/ 0 h 27"/>
                  <a:gd name="T6" fmla="*/ 0 w 42"/>
                  <a:gd name="T7" fmla="*/ 1 h 27"/>
                  <a:gd name="T8" fmla="*/ 1 w 42"/>
                  <a:gd name="T9" fmla="*/ 1 h 27"/>
                  <a:gd name="T10" fmla="*/ 1 w 42"/>
                  <a:gd name="T11" fmla="*/ 1 h 27"/>
                  <a:gd name="T12" fmla="*/ 1 w 42"/>
                  <a:gd name="T13" fmla="*/ 1 h 27"/>
                  <a:gd name="T14" fmla="*/ 1 w 42"/>
                  <a:gd name="T15" fmla="*/ 1 h 27"/>
                  <a:gd name="T16" fmla="*/ 1 w 42"/>
                  <a:gd name="T17" fmla="*/ 1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"/>
                  <a:gd name="T28" fmla="*/ 0 h 27"/>
                  <a:gd name="T29" fmla="*/ 42 w 42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" h="27">
                    <a:moveTo>
                      <a:pt x="42" y="12"/>
                    </a:moveTo>
                    <a:lnTo>
                      <a:pt x="40" y="12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36" y="27"/>
                    </a:lnTo>
                    <a:lnTo>
                      <a:pt x="34" y="27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2" y="1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5" name="Freeform 768"/>
              <p:cNvSpPr>
                <a:spLocks/>
              </p:cNvSpPr>
              <p:nvPr/>
            </p:nvSpPr>
            <p:spPr bwMode="auto">
              <a:xfrm>
                <a:off x="3427" y="3585"/>
                <a:ext cx="21" cy="19"/>
              </a:xfrm>
              <a:custGeom>
                <a:avLst/>
                <a:gdLst>
                  <a:gd name="T0" fmla="*/ 1 w 37"/>
                  <a:gd name="T1" fmla="*/ 1 h 32"/>
                  <a:gd name="T2" fmla="*/ 1 w 37"/>
                  <a:gd name="T3" fmla="*/ 0 h 32"/>
                  <a:gd name="T4" fmla="*/ 0 w 37"/>
                  <a:gd name="T5" fmla="*/ 1 h 32"/>
                  <a:gd name="T6" fmla="*/ 1 w 37"/>
                  <a:gd name="T7" fmla="*/ 1 h 32"/>
                  <a:gd name="T8" fmla="*/ 1 w 37"/>
                  <a:gd name="T9" fmla="*/ 1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2"/>
                  <a:gd name="T17" fmla="*/ 37 w 37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2">
                    <a:moveTo>
                      <a:pt x="37" y="19"/>
                    </a:moveTo>
                    <a:lnTo>
                      <a:pt x="8" y="0"/>
                    </a:lnTo>
                    <a:lnTo>
                      <a:pt x="0" y="15"/>
                    </a:lnTo>
                    <a:lnTo>
                      <a:pt x="29" y="32"/>
                    </a:lnTo>
                    <a:lnTo>
                      <a:pt x="37" y="19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6" name="Freeform 769"/>
              <p:cNvSpPr>
                <a:spLocks/>
              </p:cNvSpPr>
              <p:nvPr/>
            </p:nvSpPr>
            <p:spPr bwMode="auto">
              <a:xfrm>
                <a:off x="3444" y="3598"/>
                <a:ext cx="25" cy="19"/>
              </a:xfrm>
              <a:custGeom>
                <a:avLst/>
                <a:gdLst>
                  <a:gd name="T0" fmla="*/ 1 w 36"/>
                  <a:gd name="T1" fmla="*/ 1 h 30"/>
                  <a:gd name="T2" fmla="*/ 1 w 36"/>
                  <a:gd name="T3" fmla="*/ 1 h 30"/>
                  <a:gd name="T4" fmla="*/ 1 w 36"/>
                  <a:gd name="T5" fmla="*/ 0 h 30"/>
                  <a:gd name="T6" fmla="*/ 0 w 36"/>
                  <a:gd name="T7" fmla="*/ 1 h 30"/>
                  <a:gd name="T8" fmla="*/ 1 w 36"/>
                  <a:gd name="T9" fmla="*/ 1 h 30"/>
                  <a:gd name="T10" fmla="*/ 1 w 36"/>
                  <a:gd name="T11" fmla="*/ 1 h 30"/>
                  <a:gd name="T12" fmla="*/ 1 w 36"/>
                  <a:gd name="T13" fmla="*/ 1 h 30"/>
                  <a:gd name="T14" fmla="*/ 1 w 36"/>
                  <a:gd name="T15" fmla="*/ 1 h 30"/>
                  <a:gd name="T16" fmla="*/ 1 w 36"/>
                  <a:gd name="T17" fmla="*/ 1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"/>
                  <a:gd name="T28" fmla="*/ 0 h 30"/>
                  <a:gd name="T29" fmla="*/ 36 w 36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" h="30">
                    <a:moveTo>
                      <a:pt x="36" y="19"/>
                    </a:moveTo>
                    <a:lnTo>
                      <a:pt x="36" y="17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6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7" name="Freeform 770"/>
              <p:cNvSpPr>
                <a:spLocks/>
              </p:cNvSpPr>
              <p:nvPr/>
            </p:nvSpPr>
            <p:spPr bwMode="auto">
              <a:xfrm>
                <a:off x="3461" y="3609"/>
                <a:ext cx="22" cy="23"/>
              </a:xfrm>
              <a:custGeom>
                <a:avLst/>
                <a:gdLst>
                  <a:gd name="T0" fmla="*/ 1 w 36"/>
                  <a:gd name="T1" fmla="*/ 1 h 36"/>
                  <a:gd name="T2" fmla="*/ 1 w 36"/>
                  <a:gd name="T3" fmla="*/ 0 h 36"/>
                  <a:gd name="T4" fmla="*/ 0 w 36"/>
                  <a:gd name="T5" fmla="*/ 1 h 36"/>
                  <a:gd name="T6" fmla="*/ 1 w 36"/>
                  <a:gd name="T7" fmla="*/ 1 h 36"/>
                  <a:gd name="T8" fmla="*/ 1 w 36"/>
                  <a:gd name="T9" fmla="*/ 1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6" y="25"/>
                    </a:moveTo>
                    <a:lnTo>
                      <a:pt x="11" y="0"/>
                    </a:lnTo>
                    <a:lnTo>
                      <a:pt x="0" y="11"/>
                    </a:lnTo>
                    <a:lnTo>
                      <a:pt x="25" y="36"/>
                    </a:lnTo>
                    <a:lnTo>
                      <a:pt x="36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8" name="Freeform 771"/>
              <p:cNvSpPr>
                <a:spLocks/>
              </p:cNvSpPr>
              <p:nvPr/>
            </p:nvSpPr>
            <p:spPr bwMode="auto">
              <a:xfrm>
                <a:off x="3477" y="3624"/>
                <a:ext cx="30" cy="24"/>
              </a:xfrm>
              <a:custGeom>
                <a:avLst/>
                <a:gdLst>
                  <a:gd name="T0" fmla="*/ 1 w 46"/>
                  <a:gd name="T1" fmla="*/ 1 h 40"/>
                  <a:gd name="T2" fmla="*/ 1 w 46"/>
                  <a:gd name="T3" fmla="*/ 1 h 40"/>
                  <a:gd name="T4" fmla="*/ 1 w 46"/>
                  <a:gd name="T5" fmla="*/ 0 h 40"/>
                  <a:gd name="T6" fmla="*/ 0 w 46"/>
                  <a:gd name="T7" fmla="*/ 1 h 40"/>
                  <a:gd name="T8" fmla="*/ 1 w 46"/>
                  <a:gd name="T9" fmla="*/ 1 h 40"/>
                  <a:gd name="T10" fmla="*/ 1 w 46"/>
                  <a:gd name="T11" fmla="*/ 1 h 40"/>
                  <a:gd name="T12" fmla="*/ 1 w 46"/>
                  <a:gd name="T13" fmla="*/ 1 h 40"/>
                  <a:gd name="T14" fmla="*/ 1 w 46"/>
                  <a:gd name="T15" fmla="*/ 1 h 40"/>
                  <a:gd name="T16" fmla="*/ 1 w 46"/>
                  <a:gd name="T17" fmla="*/ 1 h 40"/>
                  <a:gd name="T18" fmla="*/ 1 w 46"/>
                  <a:gd name="T19" fmla="*/ 1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"/>
                  <a:gd name="T31" fmla="*/ 0 h 40"/>
                  <a:gd name="T32" fmla="*/ 46 w 46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" h="40">
                    <a:moveTo>
                      <a:pt x="46" y="34"/>
                    </a:moveTo>
                    <a:lnTo>
                      <a:pt x="42" y="29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2" y="40"/>
                    </a:lnTo>
                    <a:lnTo>
                      <a:pt x="29" y="34"/>
                    </a:lnTo>
                    <a:lnTo>
                      <a:pt x="46" y="34"/>
                    </a:lnTo>
                    <a:lnTo>
                      <a:pt x="46" y="31"/>
                    </a:lnTo>
                    <a:lnTo>
                      <a:pt x="42" y="29"/>
                    </a:lnTo>
                    <a:lnTo>
                      <a:pt x="46" y="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9" name="Freeform 772"/>
              <p:cNvSpPr>
                <a:spLocks/>
              </p:cNvSpPr>
              <p:nvPr/>
            </p:nvSpPr>
            <p:spPr bwMode="auto">
              <a:xfrm>
                <a:off x="3495" y="3645"/>
                <a:ext cx="12" cy="13"/>
              </a:xfrm>
              <a:custGeom>
                <a:avLst/>
                <a:gdLst>
                  <a:gd name="T0" fmla="*/ 1 w 17"/>
                  <a:gd name="T1" fmla="*/ 1 h 20"/>
                  <a:gd name="T2" fmla="*/ 1 w 17"/>
                  <a:gd name="T3" fmla="*/ 1 h 20"/>
                  <a:gd name="T4" fmla="*/ 1 w 17"/>
                  <a:gd name="T5" fmla="*/ 0 h 20"/>
                  <a:gd name="T6" fmla="*/ 0 w 17"/>
                  <a:gd name="T7" fmla="*/ 0 h 20"/>
                  <a:gd name="T8" fmla="*/ 1 w 17"/>
                  <a:gd name="T9" fmla="*/ 1 h 20"/>
                  <a:gd name="T10" fmla="*/ 1 w 17"/>
                  <a:gd name="T11" fmla="*/ 1 h 20"/>
                  <a:gd name="T12" fmla="*/ 1 w 17"/>
                  <a:gd name="T13" fmla="*/ 1 h 20"/>
                  <a:gd name="T14" fmla="*/ 1 w 17"/>
                  <a:gd name="T15" fmla="*/ 1 h 20"/>
                  <a:gd name="T16" fmla="*/ 1 w 17"/>
                  <a:gd name="T17" fmla="*/ 1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20"/>
                  <a:gd name="T29" fmla="*/ 17 w 17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20">
                    <a:moveTo>
                      <a:pt x="15" y="14"/>
                    </a:moveTo>
                    <a:lnTo>
                      <a:pt x="17" y="1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15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0" name="Freeform 773"/>
              <p:cNvSpPr>
                <a:spLocks/>
              </p:cNvSpPr>
              <p:nvPr/>
            </p:nvSpPr>
            <p:spPr bwMode="auto">
              <a:xfrm>
                <a:off x="3498" y="3654"/>
                <a:ext cx="18" cy="23"/>
              </a:xfrm>
              <a:custGeom>
                <a:avLst/>
                <a:gdLst>
                  <a:gd name="T0" fmla="*/ 1 w 30"/>
                  <a:gd name="T1" fmla="*/ 1 h 38"/>
                  <a:gd name="T2" fmla="*/ 1 w 30"/>
                  <a:gd name="T3" fmla="*/ 1 h 38"/>
                  <a:gd name="T4" fmla="*/ 1 w 30"/>
                  <a:gd name="T5" fmla="*/ 0 h 38"/>
                  <a:gd name="T6" fmla="*/ 0 w 30"/>
                  <a:gd name="T7" fmla="*/ 1 h 38"/>
                  <a:gd name="T8" fmla="*/ 1 w 30"/>
                  <a:gd name="T9" fmla="*/ 1 h 38"/>
                  <a:gd name="T10" fmla="*/ 1 w 30"/>
                  <a:gd name="T11" fmla="*/ 1 h 38"/>
                  <a:gd name="T12" fmla="*/ 1 w 30"/>
                  <a:gd name="T13" fmla="*/ 1 h 38"/>
                  <a:gd name="T14" fmla="*/ 1 w 30"/>
                  <a:gd name="T15" fmla="*/ 1 h 38"/>
                  <a:gd name="T16" fmla="*/ 1 w 30"/>
                  <a:gd name="T17" fmla="*/ 1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8"/>
                  <a:gd name="T29" fmla="*/ 30 w 30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8">
                    <a:moveTo>
                      <a:pt x="30" y="34"/>
                    </a:moveTo>
                    <a:lnTo>
                      <a:pt x="30" y="33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30" y="34"/>
                    </a:lnTo>
                    <a:lnTo>
                      <a:pt x="30" y="33"/>
                    </a:lnTo>
                    <a:lnTo>
                      <a:pt x="30" y="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1" name="Freeform 774"/>
              <p:cNvSpPr>
                <a:spLocks/>
              </p:cNvSpPr>
              <p:nvPr/>
            </p:nvSpPr>
            <p:spPr bwMode="auto">
              <a:xfrm>
                <a:off x="3507" y="3675"/>
                <a:ext cx="13" cy="29"/>
              </a:xfrm>
              <a:custGeom>
                <a:avLst/>
                <a:gdLst>
                  <a:gd name="T0" fmla="*/ 1 w 21"/>
                  <a:gd name="T1" fmla="*/ 1 h 47"/>
                  <a:gd name="T2" fmla="*/ 1 w 21"/>
                  <a:gd name="T3" fmla="*/ 1 h 47"/>
                  <a:gd name="T4" fmla="*/ 1 w 21"/>
                  <a:gd name="T5" fmla="*/ 0 h 47"/>
                  <a:gd name="T6" fmla="*/ 0 w 21"/>
                  <a:gd name="T7" fmla="*/ 1 h 47"/>
                  <a:gd name="T8" fmla="*/ 1 w 21"/>
                  <a:gd name="T9" fmla="*/ 1 h 47"/>
                  <a:gd name="T10" fmla="*/ 1 w 21"/>
                  <a:gd name="T11" fmla="*/ 1 h 47"/>
                  <a:gd name="T12" fmla="*/ 1 w 21"/>
                  <a:gd name="T13" fmla="*/ 1 h 47"/>
                  <a:gd name="T14" fmla="*/ 1 w 21"/>
                  <a:gd name="T15" fmla="*/ 1 h 47"/>
                  <a:gd name="T16" fmla="*/ 1 w 21"/>
                  <a:gd name="T17" fmla="*/ 1 h 47"/>
                  <a:gd name="T18" fmla="*/ 1 w 21"/>
                  <a:gd name="T19" fmla="*/ 1 h 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47"/>
                  <a:gd name="T32" fmla="*/ 21 w 21"/>
                  <a:gd name="T33" fmla="*/ 47 h 4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47">
                    <a:moveTo>
                      <a:pt x="19" y="47"/>
                    </a:moveTo>
                    <a:lnTo>
                      <a:pt x="19" y="41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4" y="41"/>
                    </a:lnTo>
                    <a:lnTo>
                      <a:pt x="6" y="35"/>
                    </a:lnTo>
                    <a:lnTo>
                      <a:pt x="19" y="47"/>
                    </a:lnTo>
                    <a:lnTo>
                      <a:pt x="21" y="43"/>
                    </a:lnTo>
                    <a:lnTo>
                      <a:pt x="19" y="41"/>
                    </a:lnTo>
                    <a:lnTo>
                      <a:pt x="19" y="4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2" name="Freeform 775"/>
              <p:cNvSpPr>
                <a:spLocks/>
              </p:cNvSpPr>
              <p:nvPr/>
            </p:nvSpPr>
            <p:spPr bwMode="auto">
              <a:xfrm>
                <a:off x="3494" y="3697"/>
                <a:ext cx="25" cy="27"/>
              </a:xfrm>
              <a:custGeom>
                <a:avLst/>
                <a:gdLst>
                  <a:gd name="T0" fmla="*/ 1 w 38"/>
                  <a:gd name="T1" fmla="*/ 1 h 44"/>
                  <a:gd name="T2" fmla="*/ 1 w 38"/>
                  <a:gd name="T3" fmla="*/ 1 h 44"/>
                  <a:gd name="T4" fmla="*/ 1 w 38"/>
                  <a:gd name="T5" fmla="*/ 1 h 44"/>
                  <a:gd name="T6" fmla="*/ 1 w 38"/>
                  <a:gd name="T7" fmla="*/ 0 h 44"/>
                  <a:gd name="T8" fmla="*/ 0 w 38"/>
                  <a:gd name="T9" fmla="*/ 1 h 44"/>
                  <a:gd name="T10" fmla="*/ 1 w 38"/>
                  <a:gd name="T11" fmla="*/ 1 h 44"/>
                  <a:gd name="T12" fmla="*/ 1 w 38"/>
                  <a:gd name="T13" fmla="*/ 1 h 44"/>
                  <a:gd name="T14" fmla="*/ 1 w 38"/>
                  <a:gd name="T15" fmla="*/ 1 h 44"/>
                  <a:gd name="T16" fmla="*/ 1 w 38"/>
                  <a:gd name="T17" fmla="*/ 1 h 44"/>
                  <a:gd name="T18" fmla="*/ 1 w 38"/>
                  <a:gd name="T19" fmla="*/ 1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44"/>
                  <a:gd name="T32" fmla="*/ 38 w 38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44">
                    <a:moveTo>
                      <a:pt x="7" y="44"/>
                    </a:moveTo>
                    <a:lnTo>
                      <a:pt x="11" y="42"/>
                    </a:lnTo>
                    <a:lnTo>
                      <a:pt x="38" y="12"/>
                    </a:lnTo>
                    <a:lnTo>
                      <a:pt x="25" y="0"/>
                    </a:lnTo>
                    <a:lnTo>
                      <a:pt x="0" y="31"/>
                    </a:lnTo>
                    <a:lnTo>
                      <a:pt x="4" y="29"/>
                    </a:lnTo>
                    <a:lnTo>
                      <a:pt x="7" y="44"/>
                    </a:lnTo>
                    <a:lnTo>
                      <a:pt x="11" y="44"/>
                    </a:lnTo>
                    <a:lnTo>
                      <a:pt x="11" y="40"/>
                    </a:lnTo>
                    <a:lnTo>
                      <a:pt x="7" y="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3" name="Freeform 776"/>
              <p:cNvSpPr>
                <a:spLocks/>
              </p:cNvSpPr>
              <p:nvPr/>
            </p:nvSpPr>
            <p:spPr bwMode="auto">
              <a:xfrm>
                <a:off x="3470" y="3715"/>
                <a:ext cx="29" cy="13"/>
              </a:xfrm>
              <a:custGeom>
                <a:avLst/>
                <a:gdLst>
                  <a:gd name="T0" fmla="*/ 1 w 44"/>
                  <a:gd name="T1" fmla="*/ 1 h 23"/>
                  <a:gd name="T2" fmla="*/ 1 w 44"/>
                  <a:gd name="T3" fmla="*/ 1 h 23"/>
                  <a:gd name="T4" fmla="*/ 1 w 44"/>
                  <a:gd name="T5" fmla="*/ 0 h 23"/>
                  <a:gd name="T6" fmla="*/ 0 w 44"/>
                  <a:gd name="T7" fmla="*/ 1 h 23"/>
                  <a:gd name="T8" fmla="*/ 1 w 44"/>
                  <a:gd name="T9" fmla="*/ 1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23"/>
                  <a:gd name="T17" fmla="*/ 44 w 4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23">
                    <a:moveTo>
                      <a:pt x="2" y="23"/>
                    </a:moveTo>
                    <a:lnTo>
                      <a:pt x="44" y="15"/>
                    </a:lnTo>
                    <a:lnTo>
                      <a:pt x="41" y="0"/>
                    </a:lnTo>
                    <a:lnTo>
                      <a:pt x="0" y="7"/>
                    </a:lnTo>
                    <a:lnTo>
                      <a:pt x="2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4" name="Freeform 777"/>
              <p:cNvSpPr>
                <a:spLocks/>
              </p:cNvSpPr>
              <p:nvPr/>
            </p:nvSpPr>
            <p:spPr bwMode="auto">
              <a:xfrm>
                <a:off x="3453" y="3719"/>
                <a:ext cx="19" cy="11"/>
              </a:xfrm>
              <a:custGeom>
                <a:avLst/>
                <a:gdLst>
                  <a:gd name="T0" fmla="*/ 0 w 29"/>
                  <a:gd name="T1" fmla="*/ 1 h 18"/>
                  <a:gd name="T2" fmla="*/ 0 w 29"/>
                  <a:gd name="T3" fmla="*/ 1 h 18"/>
                  <a:gd name="T4" fmla="*/ 1 w 29"/>
                  <a:gd name="T5" fmla="*/ 1 h 18"/>
                  <a:gd name="T6" fmla="*/ 1 w 29"/>
                  <a:gd name="T7" fmla="*/ 0 h 18"/>
                  <a:gd name="T8" fmla="*/ 0 w 29"/>
                  <a:gd name="T9" fmla="*/ 0 h 18"/>
                  <a:gd name="T10" fmla="*/ 0 w 29"/>
                  <a:gd name="T11" fmla="*/ 1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18"/>
                  <a:gd name="T20" fmla="*/ 29 w 29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18">
                    <a:moveTo>
                      <a:pt x="0" y="8"/>
                    </a:moveTo>
                    <a:lnTo>
                      <a:pt x="0" y="18"/>
                    </a:lnTo>
                    <a:lnTo>
                      <a:pt x="29" y="16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5" name="Freeform 778"/>
              <p:cNvSpPr>
                <a:spLocks/>
              </p:cNvSpPr>
              <p:nvPr/>
            </p:nvSpPr>
            <p:spPr bwMode="auto">
              <a:xfrm>
                <a:off x="3422" y="3323"/>
                <a:ext cx="10" cy="11"/>
              </a:xfrm>
              <a:custGeom>
                <a:avLst/>
                <a:gdLst>
                  <a:gd name="T0" fmla="*/ 1 w 18"/>
                  <a:gd name="T1" fmla="*/ 1 h 18"/>
                  <a:gd name="T2" fmla="*/ 1 w 18"/>
                  <a:gd name="T3" fmla="*/ 1 h 18"/>
                  <a:gd name="T4" fmla="*/ 1 w 18"/>
                  <a:gd name="T5" fmla="*/ 1 h 18"/>
                  <a:gd name="T6" fmla="*/ 1 w 18"/>
                  <a:gd name="T7" fmla="*/ 0 h 18"/>
                  <a:gd name="T8" fmla="*/ 1 w 18"/>
                  <a:gd name="T9" fmla="*/ 1 h 18"/>
                  <a:gd name="T10" fmla="*/ 0 w 18"/>
                  <a:gd name="T11" fmla="*/ 1 h 18"/>
                  <a:gd name="T12" fmla="*/ 1 w 18"/>
                  <a:gd name="T13" fmla="*/ 1 h 18"/>
                  <a:gd name="T14" fmla="*/ 1 w 18"/>
                  <a:gd name="T15" fmla="*/ 1 h 18"/>
                  <a:gd name="T16" fmla="*/ 0 w 18"/>
                  <a:gd name="T17" fmla="*/ 1 h 18"/>
                  <a:gd name="T18" fmla="*/ 1 w 18"/>
                  <a:gd name="T19" fmla="*/ 1 h 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18"/>
                  <a:gd name="T32" fmla="*/ 18 w 18"/>
                  <a:gd name="T33" fmla="*/ 18 h 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18">
                    <a:moveTo>
                      <a:pt x="14" y="14"/>
                    </a:moveTo>
                    <a:lnTo>
                      <a:pt x="8" y="18"/>
                    </a:lnTo>
                    <a:lnTo>
                      <a:pt x="18" y="16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0" y="6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14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6" name="Freeform 779"/>
              <p:cNvSpPr>
                <a:spLocks/>
              </p:cNvSpPr>
              <p:nvPr/>
            </p:nvSpPr>
            <p:spPr bwMode="auto">
              <a:xfrm>
                <a:off x="3415" y="3325"/>
                <a:ext cx="15" cy="19"/>
              </a:xfrm>
              <a:custGeom>
                <a:avLst/>
                <a:gdLst>
                  <a:gd name="T0" fmla="*/ 1 w 23"/>
                  <a:gd name="T1" fmla="*/ 2 h 25"/>
                  <a:gd name="T2" fmla="*/ 1 w 23"/>
                  <a:gd name="T3" fmla="*/ 2 h 25"/>
                  <a:gd name="T4" fmla="*/ 1 w 23"/>
                  <a:gd name="T5" fmla="*/ 0 h 25"/>
                  <a:gd name="T6" fmla="*/ 0 w 23"/>
                  <a:gd name="T7" fmla="*/ 2 h 25"/>
                  <a:gd name="T8" fmla="*/ 1 w 23"/>
                  <a:gd name="T9" fmla="*/ 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5"/>
                  <a:gd name="T17" fmla="*/ 23 w 23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5">
                    <a:moveTo>
                      <a:pt x="13" y="25"/>
                    </a:moveTo>
                    <a:lnTo>
                      <a:pt x="23" y="8"/>
                    </a:lnTo>
                    <a:lnTo>
                      <a:pt x="9" y="0"/>
                    </a:lnTo>
                    <a:lnTo>
                      <a:pt x="0" y="18"/>
                    </a:lnTo>
                    <a:lnTo>
                      <a:pt x="13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7" name="Freeform 780"/>
              <p:cNvSpPr>
                <a:spLocks/>
              </p:cNvSpPr>
              <p:nvPr/>
            </p:nvSpPr>
            <p:spPr bwMode="auto">
              <a:xfrm>
                <a:off x="3410" y="3338"/>
                <a:ext cx="13" cy="11"/>
              </a:xfrm>
              <a:custGeom>
                <a:avLst/>
                <a:gdLst>
                  <a:gd name="T0" fmla="*/ 1 w 21"/>
                  <a:gd name="T1" fmla="*/ 1 h 19"/>
                  <a:gd name="T2" fmla="*/ 1 w 21"/>
                  <a:gd name="T3" fmla="*/ 1 h 19"/>
                  <a:gd name="T4" fmla="*/ 1 w 21"/>
                  <a:gd name="T5" fmla="*/ 1 h 19"/>
                  <a:gd name="T6" fmla="*/ 1 w 21"/>
                  <a:gd name="T7" fmla="*/ 0 h 19"/>
                  <a:gd name="T8" fmla="*/ 0 w 21"/>
                  <a:gd name="T9" fmla="*/ 1 h 19"/>
                  <a:gd name="T10" fmla="*/ 0 w 21"/>
                  <a:gd name="T11" fmla="*/ 1 h 19"/>
                  <a:gd name="T12" fmla="*/ 0 w 21"/>
                  <a:gd name="T13" fmla="*/ 1 h 19"/>
                  <a:gd name="T14" fmla="*/ 0 w 21"/>
                  <a:gd name="T15" fmla="*/ 1 h 19"/>
                  <a:gd name="T16" fmla="*/ 1 w 21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19"/>
                  <a:gd name="T29" fmla="*/ 21 w 21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19">
                    <a:moveTo>
                      <a:pt x="16" y="17"/>
                    </a:moveTo>
                    <a:lnTo>
                      <a:pt x="16" y="19"/>
                    </a:lnTo>
                    <a:lnTo>
                      <a:pt x="21" y="7"/>
                    </a:lnTo>
                    <a:lnTo>
                      <a:pt x="8" y="0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6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8" name="Freeform 781"/>
              <p:cNvSpPr>
                <a:spLocks/>
              </p:cNvSpPr>
              <p:nvPr/>
            </p:nvSpPr>
            <p:spPr bwMode="auto">
              <a:xfrm>
                <a:off x="3409" y="3345"/>
                <a:ext cx="11" cy="9"/>
              </a:xfrm>
              <a:custGeom>
                <a:avLst/>
                <a:gdLst>
                  <a:gd name="T0" fmla="*/ 1 w 18"/>
                  <a:gd name="T1" fmla="*/ 0 h 13"/>
                  <a:gd name="T2" fmla="*/ 1 w 18"/>
                  <a:gd name="T3" fmla="*/ 1 h 13"/>
                  <a:gd name="T4" fmla="*/ 1 w 18"/>
                  <a:gd name="T5" fmla="*/ 1 h 13"/>
                  <a:gd name="T6" fmla="*/ 1 w 18"/>
                  <a:gd name="T7" fmla="*/ 0 h 13"/>
                  <a:gd name="T8" fmla="*/ 0 w 18"/>
                  <a:gd name="T9" fmla="*/ 1 h 13"/>
                  <a:gd name="T10" fmla="*/ 1 w 18"/>
                  <a:gd name="T11" fmla="*/ 1 h 13"/>
                  <a:gd name="T12" fmla="*/ 0 w 18"/>
                  <a:gd name="T13" fmla="*/ 1 h 13"/>
                  <a:gd name="T14" fmla="*/ 0 w 18"/>
                  <a:gd name="T15" fmla="*/ 1 h 13"/>
                  <a:gd name="T16" fmla="*/ 1 w 18"/>
                  <a:gd name="T17" fmla="*/ 1 h 13"/>
                  <a:gd name="T18" fmla="*/ 1 w 18"/>
                  <a:gd name="T19" fmla="*/ 0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13"/>
                  <a:gd name="T32" fmla="*/ 18 w 18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13">
                    <a:moveTo>
                      <a:pt x="14" y="0"/>
                    </a:moveTo>
                    <a:lnTo>
                      <a:pt x="18" y="8"/>
                    </a:lnTo>
                    <a:lnTo>
                      <a:pt x="18" y="4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4" y="13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9" name="Freeform 782"/>
              <p:cNvSpPr>
                <a:spLocks/>
              </p:cNvSpPr>
              <p:nvPr/>
            </p:nvSpPr>
            <p:spPr bwMode="auto">
              <a:xfrm>
                <a:off x="3411" y="3345"/>
                <a:ext cx="13" cy="13"/>
              </a:xfrm>
              <a:custGeom>
                <a:avLst/>
                <a:gdLst>
                  <a:gd name="T0" fmla="*/ 1 w 21"/>
                  <a:gd name="T1" fmla="*/ 1 h 19"/>
                  <a:gd name="T2" fmla="*/ 1 w 21"/>
                  <a:gd name="T3" fmla="*/ 1 h 19"/>
                  <a:gd name="T4" fmla="*/ 1 w 21"/>
                  <a:gd name="T5" fmla="*/ 0 h 19"/>
                  <a:gd name="T6" fmla="*/ 0 w 21"/>
                  <a:gd name="T7" fmla="*/ 1 h 19"/>
                  <a:gd name="T8" fmla="*/ 1 w 21"/>
                  <a:gd name="T9" fmla="*/ 1 h 19"/>
                  <a:gd name="T10" fmla="*/ 1 w 21"/>
                  <a:gd name="T11" fmla="*/ 1 h 19"/>
                  <a:gd name="T12" fmla="*/ 1 w 21"/>
                  <a:gd name="T13" fmla="*/ 1 h 19"/>
                  <a:gd name="T14" fmla="*/ 1 w 21"/>
                  <a:gd name="T15" fmla="*/ 1 h 19"/>
                  <a:gd name="T16" fmla="*/ 1 w 21"/>
                  <a:gd name="T17" fmla="*/ 1 h 19"/>
                  <a:gd name="T18" fmla="*/ 1 w 21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19"/>
                  <a:gd name="T32" fmla="*/ 21 w 21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19">
                    <a:moveTo>
                      <a:pt x="21" y="10"/>
                    </a:moveTo>
                    <a:lnTo>
                      <a:pt x="17" y="4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8" y="19"/>
                    </a:lnTo>
                    <a:lnTo>
                      <a:pt x="6" y="13"/>
                    </a:lnTo>
                    <a:lnTo>
                      <a:pt x="21" y="10"/>
                    </a:lnTo>
                    <a:lnTo>
                      <a:pt x="19" y="6"/>
                    </a:lnTo>
                    <a:lnTo>
                      <a:pt x="17" y="4"/>
                    </a:lnTo>
                    <a:lnTo>
                      <a:pt x="21" y="1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0" name="Freeform 783"/>
              <p:cNvSpPr>
                <a:spLocks/>
              </p:cNvSpPr>
              <p:nvPr/>
            </p:nvSpPr>
            <p:spPr bwMode="auto">
              <a:xfrm>
                <a:off x="3415" y="3352"/>
                <a:ext cx="12" cy="11"/>
              </a:xfrm>
              <a:custGeom>
                <a:avLst/>
                <a:gdLst>
                  <a:gd name="T0" fmla="*/ 1 w 19"/>
                  <a:gd name="T1" fmla="*/ 1 h 17"/>
                  <a:gd name="T2" fmla="*/ 1 w 19"/>
                  <a:gd name="T3" fmla="*/ 1 h 17"/>
                  <a:gd name="T4" fmla="*/ 1 w 19"/>
                  <a:gd name="T5" fmla="*/ 0 h 17"/>
                  <a:gd name="T6" fmla="*/ 0 w 19"/>
                  <a:gd name="T7" fmla="*/ 1 h 17"/>
                  <a:gd name="T8" fmla="*/ 1 w 19"/>
                  <a:gd name="T9" fmla="*/ 1 h 17"/>
                  <a:gd name="T10" fmla="*/ 1 w 19"/>
                  <a:gd name="T11" fmla="*/ 1 h 17"/>
                  <a:gd name="T12" fmla="*/ 1 w 19"/>
                  <a:gd name="T13" fmla="*/ 1 h 17"/>
                  <a:gd name="T14" fmla="*/ 1 w 19"/>
                  <a:gd name="T15" fmla="*/ 1 h 17"/>
                  <a:gd name="T16" fmla="*/ 1 w 19"/>
                  <a:gd name="T17" fmla="*/ 1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17"/>
                  <a:gd name="T29" fmla="*/ 19 w 19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17">
                    <a:moveTo>
                      <a:pt x="19" y="13"/>
                    </a:moveTo>
                    <a:lnTo>
                      <a:pt x="19" y="11"/>
                    </a:lnTo>
                    <a:lnTo>
                      <a:pt x="15" y="0"/>
                    </a:lnTo>
                    <a:lnTo>
                      <a:pt x="0" y="3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19" y="13"/>
                    </a:lnTo>
                    <a:lnTo>
                      <a:pt x="19" y="11"/>
                    </a:lnTo>
                    <a:lnTo>
                      <a:pt x="19" y="1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1" name="Freeform 784"/>
              <p:cNvSpPr>
                <a:spLocks/>
              </p:cNvSpPr>
              <p:nvPr/>
            </p:nvSpPr>
            <p:spPr bwMode="auto">
              <a:xfrm>
                <a:off x="3415" y="3360"/>
                <a:ext cx="13" cy="10"/>
              </a:xfrm>
              <a:custGeom>
                <a:avLst/>
                <a:gdLst>
                  <a:gd name="T0" fmla="*/ 1 w 19"/>
                  <a:gd name="T1" fmla="*/ 1 h 17"/>
                  <a:gd name="T2" fmla="*/ 1 w 19"/>
                  <a:gd name="T3" fmla="*/ 1 h 17"/>
                  <a:gd name="T4" fmla="*/ 1 w 19"/>
                  <a:gd name="T5" fmla="*/ 0 h 17"/>
                  <a:gd name="T6" fmla="*/ 0 w 19"/>
                  <a:gd name="T7" fmla="*/ 1 h 17"/>
                  <a:gd name="T8" fmla="*/ 1 w 19"/>
                  <a:gd name="T9" fmla="*/ 1 h 17"/>
                  <a:gd name="T10" fmla="*/ 1 w 19"/>
                  <a:gd name="T11" fmla="*/ 1 h 17"/>
                  <a:gd name="T12" fmla="*/ 1 w 19"/>
                  <a:gd name="T13" fmla="*/ 1 h 17"/>
                  <a:gd name="T14" fmla="*/ 1 w 19"/>
                  <a:gd name="T15" fmla="*/ 1 h 17"/>
                  <a:gd name="T16" fmla="*/ 1 w 19"/>
                  <a:gd name="T17" fmla="*/ 1 h 17"/>
                  <a:gd name="T18" fmla="*/ 1 w 19"/>
                  <a:gd name="T19" fmla="*/ 1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17"/>
                  <a:gd name="T32" fmla="*/ 19 w 19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17">
                    <a:moveTo>
                      <a:pt x="17" y="17"/>
                    </a:moveTo>
                    <a:lnTo>
                      <a:pt x="19" y="13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17" y="17"/>
                    </a:lnTo>
                    <a:lnTo>
                      <a:pt x="19" y="15"/>
                    </a:lnTo>
                    <a:lnTo>
                      <a:pt x="19" y="13"/>
                    </a:lnTo>
                    <a:lnTo>
                      <a:pt x="17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2" name="Freeform 785"/>
              <p:cNvSpPr>
                <a:spLocks/>
              </p:cNvSpPr>
              <p:nvPr/>
            </p:nvSpPr>
            <p:spPr bwMode="auto">
              <a:xfrm>
                <a:off x="3415" y="3367"/>
                <a:ext cx="12" cy="12"/>
              </a:xfrm>
              <a:custGeom>
                <a:avLst/>
                <a:gdLst>
                  <a:gd name="T0" fmla="*/ 1 w 19"/>
                  <a:gd name="T1" fmla="*/ 1 h 20"/>
                  <a:gd name="T2" fmla="*/ 1 w 19"/>
                  <a:gd name="T3" fmla="*/ 1 h 20"/>
                  <a:gd name="T4" fmla="*/ 1 w 19"/>
                  <a:gd name="T5" fmla="*/ 1 h 20"/>
                  <a:gd name="T6" fmla="*/ 1 w 19"/>
                  <a:gd name="T7" fmla="*/ 0 h 20"/>
                  <a:gd name="T8" fmla="*/ 0 w 19"/>
                  <a:gd name="T9" fmla="*/ 1 h 20"/>
                  <a:gd name="T10" fmla="*/ 0 w 19"/>
                  <a:gd name="T11" fmla="*/ 1 h 20"/>
                  <a:gd name="T12" fmla="*/ 0 w 19"/>
                  <a:gd name="T13" fmla="*/ 1 h 20"/>
                  <a:gd name="T14" fmla="*/ 0 w 19"/>
                  <a:gd name="T15" fmla="*/ 1 h 20"/>
                  <a:gd name="T16" fmla="*/ 0 w 19"/>
                  <a:gd name="T17" fmla="*/ 1 h 20"/>
                  <a:gd name="T18" fmla="*/ 1 w 19"/>
                  <a:gd name="T19" fmla="*/ 1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20"/>
                  <a:gd name="T32" fmla="*/ 19 w 19"/>
                  <a:gd name="T33" fmla="*/ 20 h 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20">
                    <a:moveTo>
                      <a:pt x="15" y="18"/>
                    </a:moveTo>
                    <a:lnTo>
                      <a:pt x="15" y="20"/>
                    </a:lnTo>
                    <a:lnTo>
                      <a:pt x="19" y="6"/>
                    </a:lnTo>
                    <a:lnTo>
                      <a:pt x="6" y="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5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3" name="Freeform 786"/>
              <p:cNvSpPr>
                <a:spLocks/>
              </p:cNvSpPr>
              <p:nvPr/>
            </p:nvSpPr>
            <p:spPr bwMode="auto">
              <a:xfrm>
                <a:off x="3415" y="3379"/>
                <a:ext cx="9" cy="8"/>
              </a:xfrm>
              <a:custGeom>
                <a:avLst/>
                <a:gdLst>
                  <a:gd name="T0" fmla="*/ 1 w 15"/>
                  <a:gd name="T1" fmla="*/ 1 h 13"/>
                  <a:gd name="T2" fmla="*/ 1 w 15"/>
                  <a:gd name="T3" fmla="*/ 1 h 13"/>
                  <a:gd name="T4" fmla="*/ 1 w 15"/>
                  <a:gd name="T5" fmla="*/ 0 h 13"/>
                  <a:gd name="T6" fmla="*/ 0 w 15"/>
                  <a:gd name="T7" fmla="*/ 0 h 13"/>
                  <a:gd name="T8" fmla="*/ 0 w 15"/>
                  <a:gd name="T9" fmla="*/ 1 h 13"/>
                  <a:gd name="T10" fmla="*/ 1 w 15"/>
                  <a:gd name="T11" fmla="*/ 1 h 13"/>
                  <a:gd name="T12" fmla="*/ 0 w 15"/>
                  <a:gd name="T13" fmla="*/ 1 h 13"/>
                  <a:gd name="T14" fmla="*/ 0 w 15"/>
                  <a:gd name="T15" fmla="*/ 1 h 13"/>
                  <a:gd name="T16" fmla="*/ 1 w 15"/>
                  <a:gd name="T17" fmla="*/ 1 h 13"/>
                  <a:gd name="T18" fmla="*/ 1 w 15"/>
                  <a:gd name="T19" fmla="*/ 1 h 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3"/>
                  <a:gd name="T32" fmla="*/ 15 w 15"/>
                  <a:gd name="T33" fmla="*/ 13 h 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3">
                    <a:moveTo>
                      <a:pt x="13" y="2"/>
                    </a:moveTo>
                    <a:lnTo>
                      <a:pt x="15" y="7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2" y="1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13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4" name="Freeform 787"/>
              <p:cNvSpPr>
                <a:spLocks/>
              </p:cNvSpPr>
              <p:nvPr/>
            </p:nvSpPr>
            <p:spPr bwMode="auto">
              <a:xfrm>
                <a:off x="3415" y="3379"/>
                <a:ext cx="30" cy="31"/>
              </a:xfrm>
              <a:custGeom>
                <a:avLst/>
                <a:gdLst>
                  <a:gd name="T0" fmla="*/ 1 w 46"/>
                  <a:gd name="T1" fmla="*/ 1 h 50"/>
                  <a:gd name="T2" fmla="*/ 1 w 46"/>
                  <a:gd name="T3" fmla="*/ 1 h 50"/>
                  <a:gd name="T4" fmla="*/ 1 w 46"/>
                  <a:gd name="T5" fmla="*/ 0 h 50"/>
                  <a:gd name="T6" fmla="*/ 0 w 46"/>
                  <a:gd name="T7" fmla="*/ 1 h 50"/>
                  <a:gd name="T8" fmla="*/ 1 w 46"/>
                  <a:gd name="T9" fmla="*/ 1 h 50"/>
                  <a:gd name="T10" fmla="*/ 1 w 46"/>
                  <a:gd name="T11" fmla="*/ 1 h 50"/>
                  <a:gd name="T12" fmla="*/ 1 w 46"/>
                  <a:gd name="T13" fmla="*/ 1 h 50"/>
                  <a:gd name="T14" fmla="*/ 1 w 46"/>
                  <a:gd name="T15" fmla="*/ 1 h 50"/>
                  <a:gd name="T16" fmla="*/ 1 w 46"/>
                  <a:gd name="T17" fmla="*/ 1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"/>
                  <a:gd name="T28" fmla="*/ 0 h 50"/>
                  <a:gd name="T29" fmla="*/ 46 w 46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" h="50">
                    <a:moveTo>
                      <a:pt x="44" y="36"/>
                    </a:moveTo>
                    <a:lnTo>
                      <a:pt x="46" y="38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44" y="3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5" name="Freeform 788"/>
              <p:cNvSpPr>
                <a:spLocks/>
              </p:cNvSpPr>
              <p:nvPr/>
            </p:nvSpPr>
            <p:spPr bwMode="auto">
              <a:xfrm>
                <a:off x="3439" y="3400"/>
                <a:ext cx="31" cy="28"/>
              </a:xfrm>
              <a:custGeom>
                <a:avLst/>
                <a:gdLst>
                  <a:gd name="T0" fmla="*/ 1 w 50"/>
                  <a:gd name="T1" fmla="*/ 1 h 44"/>
                  <a:gd name="T2" fmla="*/ 1 w 50"/>
                  <a:gd name="T3" fmla="*/ 1 h 44"/>
                  <a:gd name="T4" fmla="*/ 1 w 50"/>
                  <a:gd name="T5" fmla="*/ 0 h 44"/>
                  <a:gd name="T6" fmla="*/ 0 w 50"/>
                  <a:gd name="T7" fmla="*/ 1 h 44"/>
                  <a:gd name="T8" fmla="*/ 1 w 50"/>
                  <a:gd name="T9" fmla="*/ 1 h 44"/>
                  <a:gd name="T10" fmla="*/ 1 w 50"/>
                  <a:gd name="T11" fmla="*/ 1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44"/>
                  <a:gd name="T20" fmla="*/ 50 w 50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44">
                    <a:moveTo>
                      <a:pt x="46" y="37"/>
                    </a:moveTo>
                    <a:lnTo>
                      <a:pt x="50" y="31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41" y="44"/>
                    </a:lnTo>
                    <a:lnTo>
                      <a:pt x="46" y="3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6" name="Freeform 789"/>
              <p:cNvSpPr>
                <a:spLocks/>
              </p:cNvSpPr>
              <p:nvPr/>
            </p:nvSpPr>
            <p:spPr bwMode="auto">
              <a:xfrm>
                <a:off x="3455" y="3104"/>
                <a:ext cx="11" cy="15"/>
              </a:xfrm>
              <a:custGeom>
                <a:avLst/>
                <a:gdLst>
                  <a:gd name="T0" fmla="*/ 1 w 18"/>
                  <a:gd name="T1" fmla="*/ 1 h 23"/>
                  <a:gd name="T2" fmla="*/ 1 w 18"/>
                  <a:gd name="T3" fmla="*/ 1 h 23"/>
                  <a:gd name="T4" fmla="*/ 1 w 18"/>
                  <a:gd name="T5" fmla="*/ 0 h 23"/>
                  <a:gd name="T6" fmla="*/ 0 w 18"/>
                  <a:gd name="T7" fmla="*/ 1 h 23"/>
                  <a:gd name="T8" fmla="*/ 1 w 18"/>
                  <a:gd name="T9" fmla="*/ 1 h 23"/>
                  <a:gd name="T10" fmla="*/ 1 w 18"/>
                  <a:gd name="T11" fmla="*/ 1 h 23"/>
                  <a:gd name="T12" fmla="*/ 1 w 18"/>
                  <a:gd name="T13" fmla="*/ 1 h 23"/>
                  <a:gd name="T14" fmla="*/ 1 w 18"/>
                  <a:gd name="T15" fmla="*/ 1 h 23"/>
                  <a:gd name="T16" fmla="*/ 1 w 18"/>
                  <a:gd name="T17" fmla="*/ 1 h 23"/>
                  <a:gd name="T18" fmla="*/ 1 w 18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23"/>
                  <a:gd name="T32" fmla="*/ 18 w 18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23">
                    <a:moveTo>
                      <a:pt x="10" y="6"/>
                    </a:moveTo>
                    <a:lnTo>
                      <a:pt x="18" y="8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6" y="20"/>
                    </a:lnTo>
                    <a:lnTo>
                      <a:pt x="16" y="20"/>
                    </a:lnTo>
                    <a:lnTo>
                      <a:pt x="6" y="20"/>
                    </a:lnTo>
                    <a:lnTo>
                      <a:pt x="12" y="23"/>
                    </a:lnTo>
                    <a:lnTo>
                      <a:pt x="16" y="20"/>
                    </a:lnTo>
                    <a:lnTo>
                      <a:pt x="1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7" name="Freeform 790"/>
              <p:cNvSpPr>
                <a:spLocks/>
              </p:cNvSpPr>
              <p:nvPr/>
            </p:nvSpPr>
            <p:spPr bwMode="auto">
              <a:xfrm>
                <a:off x="3461" y="3102"/>
                <a:ext cx="21" cy="16"/>
              </a:xfrm>
              <a:custGeom>
                <a:avLst/>
                <a:gdLst>
                  <a:gd name="T0" fmla="*/ 1 w 32"/>
                  <a:gd name="T1" fmla="*/ 0 h 27"/>
                  <a:gd name="T2" fmla="*/ 1 w 32"/>
                  <a:gd name="T3" fmla="*/ 0 h 27"/>
                  <a:gd name="T4" fmla="*/ 0 w 32"/>
                  <a:gd name="T5" fmla="*/ 1 h 27"/>
                  <a:gd name="T6" fmla="*/ 1 w 32"/>
                  <a:gd name="T7" fmla="*/ 1 h 27"/>
                  <a:gd name="T8" fmla="*/ 1 w 32"/>
                  <a:gd name="T9" fmla="*/ 1 h 27"/>
                  <a:gd name="T10" fmla="*/ 1 w 32"/>
                  <a:gd name="T11" fmla="*/ 1 h 27"/>
                  <a:gd name="T12" fmla="*/ 1 w 32"/>
                  <a:gd name="T13" fmla="*/ 0 h 27"/>
                  <a:gd name="T14" fmla="*/ 1 w 32"/>
                  <a:gd name="T15" fmla="*/ 0 h 27"/>
                  <a:gd name="T16" fmla="*/ 1 w 32"/>
                  <a:gd name="T17" fmla="*/ 0 h 27"/>
                  <a:gd name="T18" fmla="*/ 1 w 32"/>
                  <a:gd name="T19" fmla="*/ 0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27"/>
                  <a:gd name="T32" fmla="*/ 32 w 32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27">
                    <a:moveTo>
                      <a:pt x="29" y="0"/>
                    </a:moveTo>
                    <a:lnTo>
                      <a:pt x="25" y="0"/>
                    </a:lnTo>
                    <a:lnTo>
                      <a:pt x="0" y="13"/>
                    </a:lnTo>
                    <a:lnTo>
                      <a:pt x="6" y="27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8" name="Freeform 791"/>
              <p:cNvSpPr>
                <a:spLocks/>
              </p:cNvSpPr>
              <p:nvPr/>
            </p:nvSpPr>
            <p:spPr bwMode="auto">
              <a:xfrm>
                <a:off x="3479" y="3102"/>
                <a:ext cx="12" cy="8"/>
              </a:xfrm>
              <a:custGeom>
                <a:avLst/>
                <a:gdLst>
                  <a:gd name="T0" fmla="*/ 1 w 19"/>
                  <a:gd name="T1" fmla="*/ 0 h 15"/>
                  <a:gd name="T2" fmla="*/ 1 w 19"/>
                  <a:gd name="T3" fmla="*/ 0 h 15"/>
                  <a:gd name="T4" fmla="*/ 0 w 19"/>
                  <a:gd name="T5" fmla="*/ 0 h 15"/>
                  <a:gd name="T6" fmla="*/ 0 w 19"/>
                  <a:gd name="T7" fmla="*/ 1 h 15"/>
                  <a:gd name="T8" fmla="*/ 1 w 19"/>
                  <a:gd name="T9" fmla="*/ 1 h 15"/>
                  <a:gd name="T10" fmla="*/ 1 w 19"/>
                  <a:gd name="T11" fmla="*/ 1 h 15"/>
                  <a:gd name="T12" fmla="*/ 1 w 19"/>
                  <a:gd name="T13" fmla="*/ 0 h 15"/>
                  <a:gd name="T14" fmla="*/ 1 w 19"/>
                  <a:gd name="T15" fmla="*/ 0 h 15"/>
                  <a:gd name="T16" fmla="*/ 1 w 19"/>
                  <a:gd name="T17" fmla="*/ 0 h 15"/>
                  <a:gd name="T18" fmla="*/ 1 w 19"/>
                  <a:gd name="T19" fmla="*/ 0 h 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15"/>
                  <a:gd name="T32" fmla="*/ 19 w 19"/>
                  <a:gd name="T33" fmla="*/ 15 h 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15">
                    <a:moveTo>
                      <a:pt x="19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3" y="15"/>
                    </a:lnTo>
                    <a:lnTo>
                      <a:pt x="9" y="13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9" name="Freeform 792"/>
              <p:cNvSpPr>
                <a:spLocks/>
              </p:cNvSpPr>
              <p:nvPr/>
            </p:nvSpPr>
            <p:spPr bwMode="auto">
              <a:xfrm>
                <a:off x="3485" y="3102"/>
                <a:ext cx="22" cy="16"/>
              </a:xfrm>
              <a:custGeom>
                <a:avLst/>
                <a:gdLst>
                  <a:gd name="T0" fmla="*/ 1 w 33"/>
                  <a:gd name="T1" fmla="*/ 1 h 27"/>
                  <a:gd name="T2" fmla="*/ 1 w 33"/>
                  <a:gd name="T3" fmla="*/ 1 h 27"/>
                  <a:gd name="T4" fmla="*/ 1 w 33"/>
                  <a:gd name="T5" fmla="*/ 0 h 27"/>
                  <a:gd name="T6" fmla="*/ 0 w 33"/>
                  <a:gd name="T7" fmla="*/ 1 h 27"/>
                  <a:gd name="T8" fmla="*/ 1 w 33"/>
                  <a:gd name="T9" fmla="*/ 1 h 27"/>
                  <a:gd name="T10" fmla="*/ 1 w 33"/>
                  <a:gd name="T11" fmla="*/ 1 h 27"/>
                  <a:gd name="T12" fmla="*/ 1 w 33"/>
                  <a:gd name="T13" fmla="*/ 1 h 27"/>
                  <a:gd name="T14" fmla="*/ 1 w 33"/>
                  <a:gd name="T15" fmla="*/ 1 h 27"/>
                  <a:gd name="T16" fmla="*/ 1 w 33"/>
                  <a:gd name="T17" fmla="*/ 1 h 27"/>
                  <a:gd name="T18" fmla="*/ 1 w 33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"/>
                  <a:gd name="T31" fmla="*/ 0 h 27"/>
                  <a:gd name="T32" fmla="*/ 33 w 33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" h="27">
                    <a:moveTo>
                      <a:pt x="33" y="17"/>
                    </a:moveTo>
                    <a:lnTo>
                      <a:pt x="29" y="13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19" y="27"/>
                    </a:lnTo>
                    <a:lnTo>
                      <a:pt x="18" y="23"/>
                    </a:lnTo>
                    <a:lnTo>
                      <a:pt x="33" y="17"/>
                    </a:lnTo>
                    <a:lnTo>
                      <a:pt x="31" y="15"/>
                    </a:lnTo>
                    <a:lnTo>
                      <a:pt x="29" y="13"/>
                    </a:lnTo>
                    <a:lnTo>
                      <a:pt x="33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0" name="Freeform 793"/>
              <p:cNvSpPr>
                <a:spLocks/>
              </p:cNvSpPr>
              <p:nvPr/>
            </p:nvSpPr>
            <p:spPr bwMode="auto">
              <a:xfrm>
                <a:off x="3498" y="3112"/>
                <a:ext cx="12" cy="13"/>
              </a:xfrm>
              <a:custGeom>
                <a:avLst/>
                <a:gdLst>
                  <a:gd name="T0" fmla="*/ 1 w 21"/>
                  <a:gd name="T1" fmla="*/ 1 h 23"/>
                  <a:gd name="T2" fmla="*/ 1 w 21"/>
                  <a:gd name="T3" fmla="*/ 1 h 23"/>
                  <a:gd name="T4" fmla="*/ 1 w 21"/>
                  <a:gd name="T5" fmla="*/ 0 h 23"/>
                  <a:gd name="T6" fmla="*/ 0 w 21"/>
                  <a:gd name="T7" fmla="*/ 1 h 23"/>
                  <a:gd name="T8" fmla="*/ 1 w 21"/>
                  <a:gd name="T9" fmla="*/ 1 h 23"/>
                  <a:gd name="T10" fmla="*/ 1 w 21"/>
                  <a:gd name="T11" fmla="*/ 1 h 23"/>
                  <a:gd name="T12" fmla="*/ 1 w 21"/>
                  <a:gd name="T13" fmla="*/ 1 h 23"/>
                  <a:gd name="T14" fmla="*/ 1 w 21"/>
                  <a:gd name="T15" fmla="*/ 1 h 23"/>
                  <a:gd name="T16" fmla="*/ 1 w 21"/>
                  <a:gd name="T17" fmla="*/ 1 h 23"/>
                  <a:gd name="T18" fmla="*/ 1 w 21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3"/>
                  <a:gd name="T32" fmla="*/ 21 w 21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3">
                    <a:moveTo>
                      <a:pt x="21" y="23"/>
                    </a:moveTo>
                    <a:lnTo>
                      <a:pt x="21" y="17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" y="23"/>
                    </a:lnTo>
                    <a:lnTo>
                      <a:pt x="5" y="17"/>
                    </a:lnTo>
                    <a:lnTo>
                      <a:pt x="21" y="23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1" name="Freeform 794"/>
              <p:cNvSpPr>
                <a:spLocks/>
              </p:cNvSpPr>
              <p:nvPr/>
            </p:nvSpPr>
            <p:spPr bwMode="auto">
              <a:xfrm>
                <a:off x="3491" y="3122"/>
                <a:ext cx="19" cy="30"/>
              </a:xfrm>
              <a:custGeom>
                <a:avLst/>
                <a:gdLst>
                  <a:gd name="T0" fmla="*/ 1 w 29"/>
                  <a:gd name="T1" fmla="*/ 1 h 48"/>
                  <a:gd name="T2" fmla="*/ 1 w 29"/>
                  <a:gd name="T3" fmla="*/ 1 h 48"/>
                  <a:gd name="T4" fmla="*/ 1 w 29"/>
                  <a:gd name="T5" fmla="*/ 1 h 48"/>
                  <a:gd name="T6" fmla="*/ 1 w 29"/>
                  <a:gd name="T7" fmla="*/ 0 h 48"/>
                  <a:gd name="T8" fmla="*/ 0 w 29"/>
                  <a:gd name="T9" fmla="*/ 1 h 48"/>
                  <a:gd name="T10" fmla="*/ 1 w 29"/>
                  <a:gd name="T11" fmla="*/ 1 h 48"/>
                  <a:gd name="T12" fmla="*/ 1 w 29"/>
                  <a:gd name="T13" fmla="*/ 1 h 48"/>
                  <a:gd name="T14" fmla="*/ 1 w 29"/>
                  <a:gd name="T15" fmla="*/ 1 h 48"/>
                  <a:gd name="T16" fmla="*/ 1 w 29"/>
                  <a:gd name="T17" fmla="*/ 1 h 48"/>
                  <a:gd name="T18" fmla="*/ 1 w 29"/>
                  <a:gd name="T19" fmla="*/ 1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48"/>
                  <a:gd name="T32" fmla="*/ 29 w 29"/>
                  <a:gd name="T33" fmla="*/ 48 h 4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48">
                    <a:moveTo>
                      <a:pt x="13" y="48"/>
                    </a:moveTo>
                    <a:lnTo>
                      <a:pt x="15" y="46"/>
                    </a:lnTo>
                    <a:lnTo>
                      <a:pt x="29" y="6"/>
                    </a:lnTo>
                    <a:lnTo>
                      <a:pt x="13" y="0"/>
                    </a:lnTo>
                    <a:lnTo>
                      <a:pt x="0" y="41"/>
                    </a:lnTo>
                    <a:lnTo>
                      <a:pt x="2" y="39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3" y="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2" name="Freeform 795"/>
              <p:cNvSpPr>
                <a:spLocks/>
              </p:cNvSpPr>
              <p:nvPr/>
            </p:nvSpPr>
            <p:spPr bwMode="auto">
              <a:xfrm>
                <a:off x="3489" y="3147"/>
                <a:ext cx="11" cy="13"/>
              </a:xfrm>
              <a:custGeom>
                <a:avLst/>
                <a:gdLst>
                  <a:gd name="T0" fmla="*/ 1 w 19"/>
                  <a:gd name="T1" fmla="*/ 1 h 23"/>
                  <a:gd name="T2" fmla="*/ 1 w 19"/>
                  <a:gd name="T3" fmla="*/ 1 h 23"/>
                  <a:gd name="T4" fmla="*/ 1 w 19"/>
                  <a:gd name="T5" fmla="*/ 1 h 23"/>
                  <a:gd name="T6" fmla="*/ 1 w 19"/>
                  <a:gd name="T7" fmla="*/ 0 h 23"/>
                  <a:gd name="T8" fmla="*/ 0 w 19"/>
                  <a:gd name="T9" fmla="*/ 1 h 23"/>
                  <a:gd name="T10" fmla="*/ 1 w 19"/>
                  <a:gd name="T11" fmla="*/ 1 h 23"/>
                  <a:gd name="T12" fmla="*/ 1 w 19"/>
                  <a:gd name="T13" fmla="*/ 1 h 23"/>
                  <a:gd name="T14" fmla="*/ 1 w 19"/>
                  <a:gd name="T15" fmla="*/ 1 h 23"/>
                  <a:gd name="T16" fmla="*/ 1 w 19"/>
                  <a:gd name="T17" fmla="*/ 1 h 23"/>
                  <a:gd name="T18" fmla="*/ 1 w 19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23"/>
                  <a:gd name="T32" fmla="*/ 19 w 19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23">
                    <a:moveTo>
                      <a:pt x="8" y="23"/>
                    </a:moveTo>
                    <a:lnTo>
                      <a:pt x="12" y="21"/>
                    </a:lnTo>
                    <a:lnTo>
                      <a:pt x="19" y="9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4" y="7"/>
                    </a:lnTo>
                    <a:lnTo>
                      <a:pt x="8" y="23"/>
                    </a:lnTo>
                    <a:lnTo>
                      <a:pt x="10" y="21"/>
                    </a:lnTo>
                    <a:lnTo>
                      <a:pt x="12" y="19"/>
                    </a:lnTo>
                    <a:lnTo>
                      <a:pt x="8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3" name="Freeform 796"/>
              <p:cNvSpPr>
                <a:spLocks/>
              </p:cNvSpPr>
              <p:nvPr/>
            </p:nvSpPr>
            <p:spPr bwMode="auto">
              <a:xfrm>
                <a:off x="3479" y="3150"/>
                <a:ext cx="14" cy="13"/>
              </a:xfrm>
              <a:custGeom>
                <a:avLst/>
                <a:gdLst>
                  <a:gd name="T0" fmla="*/ 1 w 19"/>
                  <a:gd name="T1" fmla="*/ 1 h 19"/>
                  <a:gd name="T2" fmla="*/ 1 w 19"/>
                  <a:gd name="T3" fmla="*/ 1 h 19"/>
                  <a:gd name="T4" fmla="*/ 1 w 19"/>
                  <a:gd name="T5" fmla="*/ 1 h 19"/>
                  <a:gd name="T6" fmla="*/ 1 w 19"/>
                  <a:gd name="T7" fmla="*/ 0 h 19"/>
                  <a:gd name="T8" fmla="*/ 1 w 19"/>
                  <a:gd name="T9" fmla="*/ 1 h 19"/>
                  <a:gd name="T10" fmla="*/ 0 w 19"/>
                  <a:gd name="T11" fmla="*/ 1 h 19"/>
                  <a:gd name="T12" fmla="*/ 1 w 19"/>
                  <a:gd name="T13" fmla="*/ 1 h 19"/>
                  <a:gd name="T14" fmla="*/ 1 w 19"/>
                  <a:gd name="T15" fmla="*/ 1 h 19"/>
                  <a:gd name="T16" fmla="*/ 0 w 19"/>
                  <a:gd name="T17" fmla="*/ 1 h 19"/>
                  <a:gd name="T18" fmla="*/ 1 w 19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19"/>
                  <a:gd name="T32" fmla="*/ 19 w 19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19">
                    <a:moveTo>
                      <a:pt x="15" y="14"/>
                    </a:moveTo>
                    <a:lnTo>
                      <a:pt x="9" y="19"/>
                    </a:lnTo>
                    <a:lnTo>
                      <a:pt x="19" y="16"/>
                    </a:lnTo>
                    <a:lnTo>
                      <a:pt x="1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15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4" name="Freeform 797"/>
              <p:cNvSpPr>
                <a:spLocks/>
              </p:cNvSpPr>
              <p:nvPr/>
            </p:nvSpPr>
            <p:spPr bwMode="auto">
              <a:xfrm>
                <a:off x="3478" y="3155"/>
                <a:ext cx="12" cy="8"/>
              </a:xfrm>
              <a:custGeom>
                <a:avLst/>
                <a:gdLst>
                  <a:gd name="T0" fmla="*/ 1 w 19"/>
                  <a:gd name="T1" fmla="*/ 1 h 11"/>
                  <a:gd name="T2" fmla="*/ 1 w 19"/>
                  <a:gd name="T3" fmla="*/ 1 h 11"/>
                  <a:gd name="T4" fmla="*/ 1 w 19"/>
                  <a:gd name="T5" fmla="*/ 1 h 11"/>
                  <a:gd name="T6" fmla="*/ 1 w 19"/>
                  <a:gd name="T7" fmla="*/ 0 h 11"/>
                  <a:gd name="T8" fmla="*/ 1 w 19"/>
                  <a:gd name="T9" fmla="*/ 1 h 11"/>
                  <a:gd name="T10" fmla="*/ 0 w 19"/>
                  <a:gd name="T11" fmla="*/ 1 h 11"/>
                  <a:gd name="T12" fmla="*/ 1 w 19"/>
                  <a:gd name="T13" fmla="*/ 1 h 11"/>
                  <a:gd name="T14" fmla="*/ 0 w 19"/>
                  <a:gd name="T15" fmla="*/ 1 h 11"/>
                  <a:gd name="T16" fmla="*/ 0 w 19"/>
                  <a:gd name="T17" fmla="*/ 1 h 11"/>
                  <a:gd name="T18" fmla="*/ 1 w 19"/>
                  <a:gd name="T19" fmla="*/ 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11"/>
                  <a:gd name="T32" fmla="*/ 19 w 1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11">
                    <a:moveTo>
                      <a:pt x="17" y="6"/>
                    </a:moveTo>
                    <a:lnTo>
                      <a:pt x="15" y="11"/>
                    </a:lnTo>
                    <a:lnTo>
                      <a:pt x="19" y="6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7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5" name="Freeform 798"/>
              <p:cNvSpPr>
                <a:spLocks/>
              </p:cNvSpPr>
              <p:nvPr/>
            </p:nvSpPr>
            <p:spPr bwMode="auto">
              <a:xfrm>
                <a:off x="3478" y="3159"/>
                <a:ext cx="11" cy="8"/>
              </a:xfrm>
              <a:custGeom>
                <a:avLst/>
                <a:gdLst>
                  <a:gd name="T0" fmla="*/ 1 w 17"/>
                  <a:gd name="T1" fmla="*/ 1 h 15"/>
                  <a:gd name="T2" fmla="*/ 1 w 17"/>
                  <a:gd name="T3" fmla="*/ 1 h 15"/>
                  <a:gd name="T4" fmla="*/ 1 w 17"/>
                  <a:gd name="T5" fmla="*/ 0 h 15"/>
                  <a:gd name="T6" fmla="*/ 0 w 17"/>
                  <a:gd name="T7" fmla="*/ 1 h 15"/>
                  <a:gd name="T8" fmla="*/ 1 w 17"/>
                  <a:gd name="T9" fmla="*/ 1 h 15"/>
                  <a:gd name="T10" fmla="*/ 1 w 17"/>
                  <a:gd name="T11" fmla="*/ 1 h 15"/>
                  <a:gd name="T12" fmla="*/ 1 w 17"/>
                  <a:gd name="T13" fmla="*/ 1 h 15"/>
                  <a:gd name="T14" fmla="*/ 1 w 17"/>
                  <a:gd name="T15" fmla="*/ 1 h 15"/>
                  <a:gd name="T16" fmla="*/ 1 w 17"/>
                  <a:gd name="T17" fmla="*/ 1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15"/>
                  <a:gd name="T29" fmla="*/ 17 w 17"/>
                  <a:gd name="T30" fmla="*/ 15 h 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15">
                    <a:moveTo>
                      <a:pt x="17" y="7"/>
                    </a:moveTo>
                    <a:lnTo>
                      <a:pt x="17" y="11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17" y="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6" name="Freeform 799"/>
              <p:cNvSpPr>
                <a:spLocks/>
              </p:cNvSpPr>
              <p:nvPr/>
            </p:nvSpPr>
            <p:spPr bwMode="auto">
              <a:xfrm>
                <a:off x="3479" y="3164"/>
                <a:ext cx="20" cy="20"/>
              </a:xfrm>
              <a:custGeom>
                <a:avLst/>
                <a:gdLst>
                  <a:gd name="T0" fmla="*/ 1 w 28"/>
                  <a:gd name="T1" fmla="*/ 1 h 33"/>
                  <a:gd name="T2" fmla="*/ 1 w 28"/>
                  <a:gd name="T3" fmla="*/ 1 h 33"/>
                  <a:gd name="T4" fmla="*/ 1 w 28"/>
                  <a:gd name="T5" fmla="*/ 0 h 33"/>
                  <a:gd name="T6" fmla="*/ 0 w 28"/>
                  <a:gd name="T7" fmla="*/ 1 h 33"/>
                  <a:gd name="T8" fmla="*/ 1 w 28"/>
                  <a:gd name="T9" fmla="*/ 1 h 33"/>
                  <a:gd name="T10" fmla="*/ 1 w 28"/>
                  <a:gd name="T11" fmla="*/ 1 h 33"/>
                  <a:gd name="T12" fmla="*/ 1 w 28"/>
                  <a:gd name="T13" fmla="*/ 1 h 33"/>
                  <a:gd name="T14" fmla="*/ 1 w 28"/>
                  <a:gd name="T15" fmla="*/ 1 h 33"/>
                  <a:gd name="T16" fmla="*/ 1 w 28"/>
                  <a:gd name="T17" fmla="*/ 1 h 33"/>
                  <a:gd name="T18" fmla="*/ 1 w 28"/>
                  <a:gd name="T19" fmla="*/ 1 h 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"/>
                  <a:gd name="T31" fmla="*/ 0 h 33"/>
                  <a:gd name="T32" fmla="*/ 28 w 28"/>
                  <a:gd name="T33" fmla="*/ 33 h 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" h="33">
                    <a:moveTo>
                      <a:pt x="28" y="27"/>
                    </a:moveTo>
                    <a:lnTo>
                      <a:pt x="26" y="25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13" y="33"/>
                    </a:lnTo>
                    <a:lnTo>
                      <a:pt x="11" y="31"/>
                    </a:lnTo>
                    <a:lnTo>
                      <a:pt x="28" y="27"/>
                    </a:lnTo>
                    <a:lnTo>
                      <a:pt x="28" y="25"/>
                    </a:lnTo>
                    <a:lnTo>
                      <a:pt x="26" y="25"/>
                    </a:lnTo>
                    <a:lnTo>
                      <a:pt x="28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7" name="Freeform 800"/>
              <p:cNvSpPr>
                <a:spLocks/>
              </p:cNvSpPr>
              <p:nvPr/>
            </p:nvSpPr>
            <p:spPr bwMode="auto">
              <a:xfrm>
                <a:off x="3489" y="3180"/>
                <a:ext cx="11" cy="13"/>
              </a:xfrm>
              <a:custGeom>
                <a:avLst/>
                <a:gdLst>
                  <a:gd name="T0" fmla="*/ 1 w 19"/>
                  <a:gd name="T1" fmla="*/ 1 h 21"/>
                  <a:gd name="T2" fmla="*/ 1 w 19"/>
                  <a:gd name="T3" fmla="*/ 1 h 21"/>
                  <a:gd name="T4" fmla="*/ 1 w 19"/>
                  <a:gd name="T5" fmla="*/ 0 h 21"/>
                  <a:gd name="T6" fmla="*/ 0 w 19"/>
                  <a:gd name="T7" fmla="*/ 1 h 21"/>
                  <a:gd name="T8" fmla="*/ 1 w 19"/>
                  <a:gd name="T9" fmla="*/ 1 h 21"/>
                  <a:gd name="T10" fmla="*/ 1 w 19"/>
                  <a:gd name="T11" fmla="*/ 1 h 21"/>
                  <a:gd name="T12" fmla="*/ 1 w 19"/>
                  <a:gd name="T13" fmla="*/ 1 h 21"/>
                  <a:gd name="T14" fmla="*/ 1 w 19"/>
                  <a:gd name="T15" fmla="*/ 1 h 21"/>
                  <a:gd name="T16" fmla="*/ 1 w 19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21"/>
                  <a:gd name="T29" fmla="*/ 19 w 19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21">
                    <a:moveTo>
                      <a:pt x="19" y="12"/>
                    </a:moveTo>
                    <a:lnTo>
                      <a:pt x="19" y="16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19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8" name="Freeform 801"/>
              <p:cNvSpPr>
                <a:spLocks/>
              </p:cNvSpPr>
              <p:nvPr/>
            </p:nvSpPr>
            <p:spPr bwMode="auto">
              <a:xfrm>
                <a:off x="3491" y="3187"/>
                <a:ext cx="11" cy="12"/>
              </a:xfrm>
              <a:custGeom>
                <a:avLst/>
                <a:gdLst>
                  <a:gd name="T0" fmla="*/ 1 w 15"/>
                  <a:gd name="T1" fmla="*/ 1 h 19"/>
                  <a:gd name="T2" fmla="*/ 1 w 15"/>
                  <a:gd name="T3" fmla="*/ 1 h 19"/>
                  <a:gd name="T4" fmla="*/ 1 w 15"/>
                  <a:gd name="T5" fmla="*/ 0 h 19"/>
                  <a:gd name="T6" fmla="*/ 0 w 15"/>
                  <a:gd name="T7" fmla="*/ 1 h 19"/>
                  <a:gd name="T8" fmla="*/ 1 w 15"/>
                  <a:gd name="T9" fmla="*/ 1 h 19"/>
                  <a:gd name="T10" fmla="*/ 1 w 15"/>
                  <a:gd name="T11" fmla="*/ 1 h 19"/>
                  <a:gd name="T12" fmla="*/ 1 w 15"/>
                  <a:gd name="T13" fmla="*/ 1 h 19"/>
                  <a:gd name="T14" fmla="*/ 1 w 15"/>
                  <a:gd name="T15" fmla="*/ 1 h 19"/>
                  <a:gd name="T16" fmla="*/ 1 w 15"/>
                  <a:gd name="T17" fmla="*/ 1 h 19"/>
                  <a:gd name="T18" fmla="*/ 1 w 15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9"/>
                  <a:gd name="T32" fmla="*/ 15 w 15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9">
                    <a:moveTo>
                      <a:pt x="6" y="2"/>
                    </a:moveTo>
                    <a:lnTo>
                      <a:pt x="15" y="4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4" y="13"/>
                    </a:lnTo>
                    <a:lnTo>
                      <a:pt x="8" y="19"/>
                    </a:lnTo>
                    <a:lnTo>
                      <a:pt x="13" y="15"/>
                    </a:lnTo>
                    <a:lnTo>
                      <a:pt x="6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9" name="Freeform 802"/>
              <p:cNvSpPr>
                <a:spLocks/>
              </p:cNvSpPr>
              <p:nvPr/>
            </p:nvSpPr>
            <p:spPr bwMode="auto">
              <a:xfrm>
                <a:off x="3495" y="3180"/>
                <a:ext cx="21" cy="17"/>
              </a:xfrm>
              <a:custGeom>
                <a:avLst/>
                <a:gdLst>
                  <a:gd name="T0" fmla="*/ 1 w 32"/>
                  <a:gd name="T1" fmla="*/ 1 h 27"/>
                  <a:gd name="T2" fmla="*/ 1 w 32"/>
                  <a:gd name="T3" fmla="*/ 1 h 27"/>
                  <a:gd name="T4" fmla="*/ 0 w 32"/>
                  <a:gd name="T5" fmla="*/ 1 h 27"/>
                  <a:gd name="T6" fmla="*/ 1 w 32"/>
                  <a:gd name="T7" fmla="*/ 1 h 27"/>
                  <a:gd name="T8" fmla="*/ 1 w 32"/>
                  <a:gd name="T9" fmla="*/ 1 h 27"/>
                  <a:gd name="T10" fmla="*/ 1 w 32"/>
                  <a:gd name="T11" fmla="*/ 1 h 27"/>
                  <a:gd name="T12" fmla="*/ 1 w 32"/>
                  <a:gd name="T13" fmla="*/ 1 h 27"/>
                  <a:gd name="T14" fmla="*/ 1 w 32"/>
                  <a:gd name="T15" fmla="*/ 0 h 27"/>
                  <a:gd name="T16" fmla="*/ 1 w 32"/>
                  <a:gd name="T17" fmla="*/ 1 h 27"/>
                  <a:gd name="T18" fmla="*/ 1 w 32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27"/>
                  <a:gd name="T32" fmla="*/ 32 w 32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27">
                    <a:moveTo>
                      <a:pt x="32" y="6"/>
                    </a:moveTo>
                    <a:lnTo>
                      <a:pt x="23" y="2"/>
                    </a:lnTo>
                    <a:lnTo>
                      <a:pt x="0" y="14"/>
                    </a:lnTo>
                    <a:lnTo>
                      <a:pt x="7" y="27"/>
                    </a:lnTo>
                    <a:lnTo>
                      <a:pt x="28" y="18"/>
                    </a:lnTo>
                    <a:lnTo>
                      <a:pt x="19" y="14"/>
                    </a:lnTo>
                    <a:lnTo>
                      <a:pt x="32" y="6"/>
                    </a:lnTo>
                    <a:lnTo>
                      <a:pt x="28" y="0"/>
                    </a:lnTo>
                    <a:lnTo>
                      <a:pt x="23" y="2"/>
                    </a:lnTo>
                    <a:lnTo>
                      <a:pt x="32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0" name="Freeform 803"/>
              <p:cNvSpPr>
                <a:spLocks/>
              </p:cNvSpPr>
              <p:nvPr/>
            </p:nvSpPr>
            <p:spPr bwMode="auto">
              <a:xfrm>
                <a:off x="3508" y="3184"/>
                <a:ext cx="23" cy="24"/>
              </a:xfrm>
              <a:custGeom>
                <a:avLst/>
                <a:gdLst>
                  <a:gd name="T0" fmla="*/ 1 w 34"/>
                  <a:gd name="T1" fmla="*/ 1 h 40"/>
                  <a:gd name="T2" fmla="*/ 1 w 34"/>
                  <a:gd name="T3" fmla="*/ 0 h 40"/>
                  <a:gd name="T4" fmla="*/ 0 w 34"/>
                  <a:gd name="T5" fmla="*/ 1 h 40"/>
                  <a:gd name="T6" fmla="*/ 1 w 34"/>
                  <a:gd name="T7" fmla="*/ 1 h 40"/>
                  <a:gd name="T8" fmla="*/ 1 w 34"/>
                  <a:gd name="T9" fmla="*/ 1 h 40"/>
                  <a:gd name="T10" fmla="*/ 1 w 34"/>
                  <a:gd name="T11" fmla="*/ 1 h 4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4"/>
                  <a:gd name="T19" fmla="*/ 0 h 40"/>
                  <a:gd name="T20" fmla="*/ 34 w 34"/>
                  <a:gd name="T21" fmla="*/ 40 h 4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4" h="40">
                    <a:moveTo>
                      <a:pt x="34" y="31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34" y="3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1" name="Freeform 804"/>
              <p:cNvSpPr>
                <a:spLocks/>
              </p:cNvSpPr>
              <p:nvPr/>
            </p:nvSpPr>
            <p:spPr bwMode="auto">
              <a:xfrm>
                <a:off x="3521" y="3204"/>
                <a:ext cx="29" cy="35"/>
              </a:xfrm>
              <a:custGeom>
                <a:avLst/>
                <a:gdLst>
                  <a:gd name="T0" fmla="*/ 1 w 44"/>
                  <a:gd name="T1" fmla="*/ 1 h 57"/>
                  <a:gd name="T2" fmla="*/ 1 w 44"/>
                  <a:gd name="T3" fmla="*/ 1 h 57"/>
                  <a:gd name="T4" fmla="*/ 1 w 44"/>
                  <a:gd name="T5" fmla="*/ 0 h 57"/>
                  <a:gd name="T6" fmla="*/ 0 w 44"/>
                  <a:gd name="T7" fmla="*/ 1 h 57"/>
                  <a:gd name="T8" fmla="*/ 1 w 44"/>
                  <a:gd name="T9" fmla="*/ 1 h 57"/>
                  <a:gd name="T10" fmla="*/ 1 w 44"/>
                  <a:gd name="T11" fmla="*/ 1 h 57"/>
                  <a:gd name="T12" fmla="*/ 1 w 44"/>
                  <a:gd name="T13" fmla="*/ 1 h 57"/>
                  <a:gd name="T14" fmla="*/ 1 w 44"/>
                  <a:gd name="T15" fmla="*/ 1 h 57"/>
                  <a:gd name="T16" fmla="*/ 1 w 44"/>
                  <a:gd name="T17" fmla="*/ 1 h 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57"/>
                  <a:gd name="T29" fmla="*/ 44 w 44"/>
                  <a:gd name="T30" fmla="*/ 57 h 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57">
                    <a:moveTo>
                      <a:pt x="44" y="52"/>
                    </a:moveTo>
                    <a:lnTo>
                      <a:pt x="42" y="50"/>
                    </a:lnTo>
                    <a:lnTo>
                      <a:pt x="13" y="0"/>
                    </a:lnTo>
                    <a:lnTo>
                      <a:pt x="0" y="7"/>
                    </a:lnTo>
                    <a:lnTo>
                      <a:pt x="29" y="57"/>
                    </a:lnTo>
                    <a:lnTo>
                      <a:pt x="27" y="55"/>
                    </a:lnTo>
                    <a:lnTo>
                      <a:pt x="44" y="52"/>
                    </a:lnTo>
                    <a:lnTo>
                      <a:pt x="42" y="50"/>
                    </a:lnTo>
                    <a:lnTo>
                      <a:pt x="44" y="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2" name="Freeform 805"/>
              <p:cNvSpPr>
                <a:spLocks/>
              </p:cNvSpPr>
              <p:nvPr/>
            </p:nvSpPr>
            <p:spPr bwMode="auto">
              <a:xfrm>
                <a:off x="3539" y="3235"/>
                <a:ext cx="13" cy="19"/>
              </a:xfrm>
              <a:custGeom>
                <a:avLst/>
                <a:gdLst>
                  <a:gd name="T0" fmla="*/ 1 w 21"/>
                  <a:gd name="T1" fmla="*/ 1 h 30"/>
                  <a:gd name="T2" fmla="*/ 1 w 21"/>
                  <a:gd name="T3" fmla="*/ 1 h 30"/>
                  <a:gd name="T4" fmla="*/ 1 w 21"/>
                  <a:gd name="T5" fmla="*/ 0 h 30"/>
                  <a:gd name="T6" fmla="*/ 0 w 21"/>
                  <a:gd name="T7" fmla="*/ 1 h 30"/>
                  <a:gd name="T8" fmla="*/ 1 w 21"/>
                  <a:gd name="T9" fmla="*/ 1 h 30"/>
                  <a:gd name="T10" fmla="*/ 1 w 21"/>
                  <a:gd name="T11" fmla="*/ 1 h 30"/>
                  <a:gd name="T12" fmla="*/ 1 w 21"/>
                  <a:gd name="T13" fmla="*/ 1 h 30"/>
                  <a:gd name="T14" fmla="*/ 1 w 21"/>
                  <a:gd name="T15" fmla="*/ 1 h 30"/>
                  <a:gd name="T16" fmla="*/ 1 w 21"/>
                  <a:gd name="T17" fmla="*/ 1 h 30"/>
                  <a:gd name="T18" fmla="*/ 1 w 21"/>
                  <a:gd name="T19" fmla="*/ 1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30"/>
                  <a:gd name="T32" fmla="*/ 21 w 21"/>
                  <a:gd name="T33" fmla="*/ 30 h 3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30">
                    <a:moveTo>
                      <a:pt x="19" y="30"/>
                    </a:moveTo>
                    <a:lnTo>
                      <a:pt x="21" y="23"/>
                    </a:lnTo>
                    <a:lnTo>
                      <a:pt x="17" y="0"/>
                    </a:lnTo>
                    <a:lnTo>
                      <a:pt x="0" y="3"/>
                    </a:lnTo>
                    <a:lnTo>
                      <a:pt x="4" y="26"/>
                    </a:lnTo>
                    <a:lnTo>
                      <a:pt x="6" y="21"/>
                    </a:lnTo>
                    <a:lnTo>
                      <a:pt x="19" y="30"/>
                    </a:lnTo>
                    <a:lnTo>
                      <a:pt x="21" y="26"/>
                    </a:lnTo>
                    <a:lnTo>
                      <a:pt x="21" y="23"/>
                    </a:lnTo>
                    <a:lnTo>
                      <a:pt x="19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3" name="Freeform 806"/>
              <p:cNvSpPr>
                <a:spLocks/>
              </p:cNvSpPr>
              <p:nvPr/>
            </p:nvSpPr>
            <p:spPr bwMode="auto">
              <a:xfrm>
                <a:off x="3536" y="3248"/>
                <a:ext cx="16" cy="15"/>
              </a:xfrm>
              <a:custGeom>
                <a:avLst/>
                <a:gdLst>
                  <a:gd name="T0" fmla="*/ 1 w 23"/>
                  <a:gd name="T1" fmla="*/ 1 h 23"/>
                  <a:gd name="T2" fmla="*/ 1 w 23"/>
                  <a:gd name="T3" fmla="*/ 1 h 23"/>
                  <a:gd name="T4" fmla="*/ 1 w 23"/>
                  <a:gd name="T5" fmla="*/ 1 h 23"/>
                  <a:gd name="T6" fmla="*/ 1 w 23"/>
                  <a:gd name="T7" fmla="*/ 0 h 23"/>
                  <a:gd name="T8" fmla="*/ 0 w 23"/>
                  <a:gd name="T9" fmla="*/ 1 h 23"/>
                  <a:gd name="T10" fmla="*/ 1 w 23"/>
                  <a:gd name="T11" fmla="*/ 1 h 23"/>
                  <a:gd name="T12" fmla="*/ 1 w 23"/>
                  <a:gd name="T13" fmla="*/ 1 h 23"/>
                  <a:gd name="T14" fmla="*/ 1 w 23"/>
                  <a:gd name="T15" fmla="*/ 1 h 23"/>
                  <a:gd name="T16" fmla="*/ 1 w 23"/>
                  <a:gd name="T17" fmla="*/ 1 h 23"/>
                  <a:gd name="T18" fmla="*/ 1 w 23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3"/>
                  <a:gd name="T32" fmla="*/ 23 w 23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3">
                    <a:moveTo>
                      <a:pt x="8" y="23"/>
                    </a:moveTo>
                    <a:lnTo>
                      <a:pt x="13" y="21"/>
                    </a:lnTo>
                    <a:lnTo>
                      <a:pt x="23" y="9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6" y="7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3" y="21"/>
                    </a:lnTo>
                    <a:lnTo>
                      <a:pt x="8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4" name="Freeform 807"/>
              <p:cNvSpPr>
                <a:spLocks/>
              </p:cNvSpPr>
              <p:nvPr/>
            </p:nvSpPr>
            <p:spPr bwMode="auto">
              <a:xfrm>
                <a:off x="3528" y="3253"/>
                <a:ext cx="13" cy="10"/>
              </a:xfrm>
              <a:custGeom>
                <a:avLst/>
                <a:gdLst>
                  <a:gd name="T0" fmla="*/ 1 w 20"/>
                  <a:gd name="T1" fmla="*/ 1 h 18"/>
                  <a:gd name="T2" fmla="*/ 1 w 20"/>
                  <a:gd name="T3" fmla="*/ 1 h 18"/>
                  <a:gd name="T4" fmla="*/ 1 w 20"/>
                  <a:gd name="T5" fmla="*/ 1 h 18"/>
                  <a:gd name="T6" fmla="*/ 1 w 20"/>
                  <a:gd name="T7" fmla="*/ 0 h 18"/>
                  <a:gd name="T8" fmla="*/ 1 w 20"/>
                  <a:gd name="T9" fmla="*/ 1 h 18"/>
                  <a:gd name="T10" fmla="*/ 0 w 20"/>
                  <a:gd name="T11" fmla="*/ 1 h 18"/>
                  <a:gd name="T12" fmla="*/ 1 w 20"/>
                  <a:gd name="T13" fmla="*/ 1 h 18"/>
                  <a:gd name="T14" fmla="*/ 0 w 20"/>
                  <a:gd name="T15" fmla="*/ 1 h 18"/>
                  <a:gd name="T16" fmla="*/ 1 w 20"/>
                  <a:gd name="T17" fmla="*/ 1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18"/>
                  <a:gd name="T29" fmla="*/ 20 w 20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18">
                    <a:moveTo>
                      <a:pt x="8" y="18"/>
                    </a:moveTo>
                    <a:lnTo>
                      <a:pt x="4" y="18"/>
                    </a:lnTo>
                    <a:lnTo>
                      <a:pt x="20" y="16"/>
                    </a:lnTo>
                    <a:lnTo>
                      <a:pt x="18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8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5" name="Freeform 808"/>
              <p:cNvSpPr>
                <a:spLocks/>
              </p:cNvSpPr>
              <p:nvPr/>
            </p:nvSpPr>
            <p:spPr bwMode="auto">
              <a:xfrm>
                <a:off x="3524" y="3254"/>
                <a:ext cx="9" cy="10"/>
              </a:xfrm>
              <a:custGeom>
                <a:avLst/>
                <a:gdLst>
                  <a:gd name="T0" fmla="*/ 1 w 15"/>
                  <a:gd name="T1" fmla="*/ 1 h 18"/>
                  <a:gd name="T2" fmla="*/ 1 w 15"/>
                  <a:gd name="T3" fmla="*/ 1 h 18"/>
                  <a:gd name="T4" fmla="*/ 1 w 15"/>
                  <a:gd name="T5" fmla="*/ 1 h 18"/>
                  <a:gd name="T6" fmla="*/ 1 w 15"/>
                  <a:gd name="T7" fmla="*/ 0 h 18"/>
                  <a:gd name="T8" fmla="*/ 1 w 15"/>
                  <a:gd name="T9" fmla="*/ 1 h 18"/>
                  <a:gd name="T10" fmla="*/ 0 w 15"/>
                  <a:gd name="T11" fmla="*/ 1 h 18"/>
                  <a:gd name="T12" fmla="*/ 1 w 15"/>
                  <a:gd name="T13" fmla="*/ 1 h 18"/>
                  <a:gd name="T14" fmla="*/ 0 w 15"/>
                  <a:gd name="T15" fmla="*/ 1 h 18"/>
                  <a:gd name="T16" fmla="*/ 0 w 15"/>
                  <a:gd name="T17" fmla="*/ 1 h 18"/>
                  <a:gd name="T18" fmla="*/ 1 w 15"/>
                  <a:gd name="T19" fmla="*/ 1 h 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8"/>
                  <a:gd name="T32" fmla="*/ 15 w 15"/>
                  <a:gd name="T33" fmla="*/ 18 h 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8">
                    <a:moveTo>
                      <a:pt x="15" y="10"/>
                    </a:moveTo>
                    <a:lnTo>
                      <a:pt x="11" y="18"/>
                    </a:lnTo>
                    <a:lnTo>
                      <a:pt x="15" y="16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1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15" y="1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6" name="Freeform 809"/>
              <p:cNvSpPr>
                <a:spLocks/>
              </p:cNvSpPr>
              <p:nvPr/>
            </p:nvSpPr>
            <p:spPr bwMode="auto">
              <a:xfrm>
                <a:off x="3524" y="3259"/>
                <a:ext cx="9" cy="10"/>
              </a:xfrm>
              <a:custGeom>
                <a:avLst/>
                <a:gdLst>
                  <a:gd name="T0" fmla="*/ 1 w 15"/>
                  <a:gd name="T1" fmla="*/ 1 h 15"/>
                  <a:gd name="T2" fmla="*/ 1 w 15"/>
                  <a:gd name="T3" fmla="*/ 1 h 15"/>
                  <a:gd name="T4" fmla="*/ 1 w 15"/>
                  <a:gd name="T5" fmla="*/ 0 h 15"/>
                  <a:gd name="T6" fmla="*/ 0 w 15"/>
                  <a:gd name="T7" fmla="*/ 0 h 15"/>
                  <a:gd name="T8" fmla="*/ 0 w 15"/>
                  <a:gd name="T9" fmla="*/ 1 h 15"/>
                  <a:gd name="T10" fmla="*/ 1 w 15"/>
                  <a:gd name="T11" fmla="*/ 1 h 15"/>
                  <a:gd name="T12" fmla="*/ 1 w 15"/>
                  <a:gd name="T13" fmla="*/ 1 h 15"/>
                  <a:gd name="T14" fmla="*/ 1 w 15"/>
                  <a:gd name="T15" fmla="*/ 1 h 15"/>
                  <a:gd name="T16" fmla="*/ 1 w 15"/>
                  <a:gd name="T17" fmla="*/ 1 h 15"/>
                  <a:gd name="T18" fmla="*/ 1 w 15"/>
                  <a:gd name="T19" fmla="*/ 1 h 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5"/>
                  <a:gd name="T32" fmla="*/ 15 w 15"/>
                  <a:gd name="T33" fmla="*/ 15 h 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5">
                    <a:moveTo>
                      <a:pt x="13" y="15"/>
                    </a:moveTo>
                    <a:lnTo>
                      <a:pt x="15" y="9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13" y="15"/>
                    </a:lnTo>
                    <a:lnTo>
                      <a:pt x="15" y="13"/>
                    </a:lnTo>
                    <a:lnTo>
                      <a:pt x="15" y="9"/>
                    </a:lnTo>
                    <a:lnTo>
                      <a:pt x="13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7" name="Freeform 810"/>
              <p:cNvSpPr>
                <a:spLocks/>
              </p:cNvSpPr>
              <p:nvPr/>
            </p:nvSpPr>
            <p:spPr bwMode="auto">
              <a:xfrm>
                <a:off x="3519" y="3263"/>
                <a:ext cx="13" cy="14"/>
              </a:xfrm>
              <a:custGeom>
                <a:avLst/>
                <a:gdLst>
                  <a:gd name="T0" fmla="*/ 1 w 21"/>
                  <a:gd name="T1" fmla="*/ 1 h 23"/>
                  <a:gd name="T2" fmla="*/ 1 w 21"/>
                  <a:gd name="T3" fmla="*/ 1 h 23"/>
                  <a:gd name="T4" fmla="*/ 1 w 21"/>
                  <a:gd name="T5" fmla="*/ 1 h 23"/>
                  <a:gd name="T6" fmla="*/ 1 w 21"/>
                  <a:gd name="T7" fmla="*/ 0 h 23"/>
                  <a:gd name="T8" fmla="*/ 0 w 21"/>
                  <a:gd name="T9" fmla="*/ 1 h 23"/>
                  <a:gd name="T10" fmla="*/ 1 w 21"/>
                  <a:gd name="T11" fmla="*/ 1 h 23"/>
                  <a:gd name="T12" fmla="*/ 1 w 21"/>
                  <a:gd name="T13" fmla="*/ 1 h 23"/>
                  <a:gd name="T14" fmla="*/ 1 w 21"/>
                  <a:gd name="T15" fmla="*/ 1 h 23"/>
                  <a:gd name="T16" fmla="*/ 1 w 21"/>
                  <a:gd name="T17" fmla="*/ 1 h 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3"/>
                  <a:gd name="T29" fmla="*/ 21 w 21"/>
                  <a:gd name="T30" fmla="*/ 23 h 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3">
                    <a:moveTo>
                      <a:pt x="12" y="23"/>
                    </a:moveTo>
                    <a:lnTo>
                      <a:pt x="14" y="21"/>
                    </a:lnTo>
                    <a:lnTo>
                      <a:pt x="21" y="11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12" y="23"/>
                    </a:lnTo>
                    <a:lnTo>
                      <a:pt x="14" y="21"/>
                    </a:lnTo>
                    <a:lnTo>
                      <a:pt x="12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8" name="Freeform 811"/>
              <p:cNvSpPr>
                <a:spLocks/>
              </p:cNvSpPr>
              <p:nvPr/>
            </p:nvSpPr>
            <p:spPr bwMode="auto">
              <a:xfrm>
                <a:off x="3512" y="3267"/>
                <a:ext cx="15" cy="15"/>
              </a:xfrm>
              <a:custGeom>
                <a:avLst/>
                <a:gdLst>
                  <a:gd name="T0" fmla="*/ 1 w 23"/>
                  <a:gd name="T1" fmla="*/ 1 h 23"/>
                  <a:gd name="T2" fmla="*/ 1 w 23"/>
                  <a:gd name="T3" fmla="*/ 1 h 23"/>
                  <a:gd name="T4" fmla="*/ 1 w 23"/>
                  <a:gd name="T5" fmla="*/ 0 h 23"/>
                  <a:gd name="T6" fmla="*/ 0 w 23"/>
                  <a:gd name="T7" fmla="*/ 1 h 23"/>
                  <a:gd name="T8" fmla="*/ 1 w 23"/>
                  <a:gd name="T9" fmla="*/ 1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3"/>
                  <a:gd name="T17" fmla="*/ 23 w 23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3">
                    <a:moveTo>
                      <a:pt x="7" y="23"/>
                    </a:moveTo>
                    <a:lnTo>
                      <a:pt x="23" y="14"/>
                    </a:lnTo>
                    <a:lnTo>
                      <a:pt x="13" y="0"/>
                    </a:lnTo>
                    <a:lnTo>
                      <a:pt x="0" y="10"/>
                    </a:lnTo>
                    <a:lnTo>
                      <a:pt x="7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9" name="Freeform 812"/>
              <p:cNvSpPr>
                <a:spLocks/>
              </p:cNvSpPr>
              <p:nvPr/>
            </p:nvSpPr>
            <p:spPr bwMode="auto">
              <a:xfrm>
                <a:off x="3494" y="3273"/>
                <a:ext cx="22" cy="19"/>
              </a:xfrm>
              <a:custGeom>
                <a:avLst/>
                <a:gdLst>
                  <a:gd name="T0" fmla="*/ 1 w 34"/>
                  <a:gd name="T1" fmla="*/ 1 h 29"/>
                  <a:gd name="T2" fmla="*/ 1 w 34"/>
                  <a:gd name="T3" fmla="*/ 1 h 29"/>
                  <a:gd name="T4" fmla="*/ 1 w 34"/>
                  <a:gd name="T5" fmla="*/ 1 h 29"/>
                  <a:gd name="T6" fmla="*/ 1 w 34"/>
                  <a:gd name="T7" fmla="*/ 0 h 29"/>
                  <a:gd name="T8" fmla="*/ 1 w 34"/>
                  <a:gd name="T9" fmla="*/ 1 h 29"/>
                  <a:gd name="T10" fmla="*/ 0 w 34"/>
                  <a:gd name="T11" fmla="*/ 1 h 29"/>
                  <a:gd name="T12" fmla="*/ 1 w 34"/>
                  <a:gd name="T13" fmla="*/ 1 h 29"/>
                  <a:gd name="T14" fmla="*/ 0 w 34"/>
                  <a:gd name="T15" fmla="*/ 1 h 29"/>
                  <a:gd name="T16" fmla="*/ 1 w 34"/>
                  <a:gd name="T17" fmla="*/ 1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4"/>
                  <a:gd name="T28" fmla="*/ 0 h 29"/>
                  <a:gd name="T29" fmla="*/ 34 w 34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4" h="29">
                    <a:moveTo>
                      <a:pt x="13" y="27"/>
                    </a:moveTo>
                    <a:lnTo>
                      <a:pt x="11" y="29"/>
                    </a:lnTo>
                    <a:lnTo>
                      <a:pt x="34" y="13"/>
                    </a:lnTo>
                    <a:lnTo>
                      <a:pt x="27" y="0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13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0" name="Freeform 813"/>
              <p:cNvSpPr>
                <a:spLocks/>
              </p:cNvSpPr>
              <p:nvPr/>
            </p:nvSpPr>
            <p:spPr bwMode="auto">
              <a:xfrm>
                <a:off x="3490" y="3287"/>
                <a:ext cx="13" cy="10"/>
              </a:xfrm>
              <a:custGeom>
                <a:avLst/>
                <a:gdLst>
                  <a:gd name="T0" fmla="*/ 1 w 19"/>
                  <a:gd name="T1" fmla="*/ 1 h 19"/>
                  <a:gd name="T2" fmla="*/ 1 w 19"/>
                  <a:gd name="T3" fmla="*/ 1 h 19"/>
                  <a:gd name="T4" fmla="*/ 1 w 19"/>
                  <a:gd name="T5" fmla="*/ 1 h 19"/>
                  <a:gd name="T6" fmla="*/ 1 w 19"/>
                  <a:gd name="T7" fmla="*/ 0 h 19"/>
                  <a:gd name="T8" fmla="*/ 0 w 19"/>
                  <a:gd name="T9" fmla="*/ 1 h 19"/>
                  <a:gd name="T10" fmla="*/ 0 w 19"/>
                  <a:gd name="T11" fmla="*/ 1 h 19"/>
                  <a:gd name="T12" fmla="*/ 1 w 19"/>
                  <a:gd name="T13" fmla="*/ 1 h 19"/>
                  <a:gd name="T14" fmla="*/ 1 w 19"/>
                  <a:gd name="T15" fmla="*/ 1 h 19"/>
                  <a:gd name="T16" fmla="*/ 1 w 19"/>
                  <a:gd name="T17" fmla="*/ 1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19"/>
                  <a:gd name="T29" fmla="*/ 19 w 19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19">
                    <a:moveTo>
                      <a:pt x="11" y="19"/>
                    </a:moveTo>
                    <a:lnTo>
                      <a:pt x="13" y="19"/>
                    </a:lnTo>
                    <a:lnTo>
                      <a:pt x="19" y="8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3" y="19"/>
                    </a:lnTo>
                    <a:lnTo>
                      <a:pt x="11" y="1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1" name="Freeform 814"/>
              <p:cNvSpPr>
                <a:spLocks/>
              </p:cNvSpPr>
              <p:nvPr/>
            </p:nvSpPr>
            <p:spPr bwMode="auto">
              <a:xfrm>
                <a:off x="3482" y="3290"/>
                <a:ext cx="16" cy="18"/>
              </a:xfrm>
              <a:custGeom>
                <a:avLst/>
                <a:gdLst>
                  <a:gd name="T0" fmla="*/ 1 w 25"/>
                  <a:gd name="T1" fmla="*/ 1 h 29"/>
                  <a:gd name="T2" fmla="*/ 1 w 25"/>
                  <a:gd name="T3" fmla="*/ 1 h 29"/>
                  <a:gd name="T4" fmla="*/ 1 w 25"/>
                  <a:gd name="T5" fmla="*/ 1 h 29"/>
                  <a:gd name="T6" fmla="*/ 1 w 25"/>
                  <a:gd name="T7" fmla="*/ 0 h 29"/>
                  <a:gd name="T8" fmla="*/ 0 w 25"/>
                  <a:gd name="T9" fmla="*/ 1 h 29"/>
                  <a:gd name="T10" fmla="*/ 1 w 25"/>
                  <a:gd name="T11" fmla="*/ 1 h 29"/>
                  <a:gd name="T12" fmla="*/ 1 w 25"/>
                  <a:gd name="T13" fmla="*/ 1 h 29"/>
                  <a:gd name="T14" fmla="*/ 1 w 25"/>
                  <a:gd name="T15" fmla="*/ 1 h 29"/>
                  <a:gd name="T16" fmla="*/ 1 w 25"/>
                  <a:gd name="T17" fmla="*/ 1 h 29"/>
                  <a:gd name="T18" fmla="*/ 1 w 25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29"/>
                  <a:gd name="T32" fmla="*/ 25 w 25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29">
                    <a:moveTo>
                      <a:pt x="6" y="29"/>
                    </a:moveTo>
                    <a:lnTo>
                      <a:pt x="12" y="25"/>
                    </a:lnTo>
                    <a:lnTo>
                      <a:pt x="25" y="11"/>
                    </a:lnTo>
                    <a:lnTo>
                      <a:pt x="14" y="0"/>
                    </a:lnTo>
                    <a:lnTo>
                      <a:pt x="0" y="13"/>
                    </a:lnTo>
                    <a:lnTo>
                      <a:pt x="6" y="11"/>
                    </a:lnTo>
                    <a:lnTo>
                      <a:pt x="6" y="29"/>
                    </a:lnTo>
                    <a:lnTo>
                      <a:pt x="10" y="29"/>
                    </a:lnTo>
                    <a:lnTo>
                      <a:pt x="12" y="25"/>
                    </a:lnTo>
                    <a:lnTo>
                      <a:pt x="6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2" name="Freeform 815"/>
              <p:cNvSpPr>
                <a:spLocks/>
              </p:cNvSpPr>
              <p:nvPr/>
            </p:nvSpPr>
            <p:spPr bwMode="auto">
              <a:xfrm>
                <a:off x="3473" y="3297"/>
                <a:ext cx="12" cy="11"/>
              </a:xfrm>
              <a:custGeom>
                <a:avLst/>
                <a:gdLst>
                  <a:gd name="T0" fmla="*/ 0 w 19"/>
                  <a:gd name="T1" fmla="*/ 1 h 18"/>
                  <a:gd name="T2" fmla="*/ 1 w 19"/>
                  <a:gd name="T3" fmla="*/ 1 h 18"/>
                  <a:gd name="T4" fmla="*/ 1 w 19"/>
                  <a:gd name="T5" fmla="*/ 1 h 18"/>
                  <a:gd name="T6" fmla="*/ 1 w 19"/>
                  <a:gd name="T7" fmla="*/ 0 h 18"/>
                  <a:gd name="T8" fmla="*/ 1 w 19"/>
                  <a:gd name="T9" fmla="*/ 0 h 18"/>
                  <a:gd name="T10" fmla="*/ 1 w 19"/>
                  <a:gd name="T11" fmla="*/ 0 h 18"/>
                  <a:gd name="T12" fmla="*/ 0 w 19"/>
                  <a:gd name="T13" fmla="*/ 1 h 18"/>
                  <a:gd name="T14" fmla="*/ 1 w 19"/>
                  <a:gd name="T15" fmla="*/ 1 h 18"/>
                  <a:gd name="T16" fmla="*/ 0 w 19"/>
                  <a:gd name="T17" fmla="*/ 1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18"/>
                  <a:gd name="T29" fmla="*/ 19 w 19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18">
                    <a:moveTo>
                      <a:pt x="0" y="16"/>
                    </a:moveTo>
                    <a:lnTo>
                      <a:pt x="2" y="18"/>
                    </a:lnTo>
                    <a:lnTo>
                      <a:pt x="19" y="18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3" name="Freeform 816"/>
              <p:cNvSpPr>
                <a:spLocks/>
              </p:cNvSpPr>
              <p:nvPr/>
            </p:nvSpPr>
            <p:spPr bwMode="auto">
              <a:xfrm>
                <a:off x="3466" y="3295"/>
                <a:ext cx="11" cy="13"/>
              </a:xfrm>
              <a:custGeom>
                <a:avLst/>
                <a:gdLst>
                  <a:gd name="T0" fmla="*/ 1 w 16"/>
                  <a:gd name="T1" fmla="*/ 1 h 20"/>
                  <a:gd name="T2" fmla="*/ 0 w 16"/>
                  <a:gd name="T3" fmla="*/ 1 h 20"/>
                  <a:gd name="T4" fmla="*/ 1 w 16"/>
                  <a:gd name="T5" fmla="*/ 1 h 20"/>
                  <a:gd name="T6" fmla="*/ 1 w 16"/>
                  <a:gd name="T7" fmla="*/ 1 h 20"/>
                  <a:gd name="T8" fmla="*/ 1 w 16"/>
                  <a:gd name="T9" fmla="*/ 1 h 20"/>
                  <a:gd name="T10" fmla="*/ 1 w 16"/>
                  <a:gd name="T11" fmla="*/ 0 h 20"/>
                  <a:gd name="T12" fmla="*/ 1 w 16"/>
                  <a:gd name="T13" fmla="*/ 1 h 20"/>
                  <a:gd name="T14" fmla="*/ 1 w 16"/>
                  <a:gd name="T15" fmla="*/ 0 h 20"/>
                  <a:gd name="T16" fmla="*/ 1 w 16"/>
                  <a:gd name="T17" fmla="*/ 0 h 20"/>
                  <a:gd name="T18" fmla="*/ 1 w 16"/>
                  <a:gd name="T19" fmla="*/ 1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20"/>
                  <a:gd name="T32" fmla="*/ 16 w 16"/>
                  <a:gd name="T33" fmla="*/ 20 h 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20">
                    <a:moveTo>
                      <a:pt x="2" y="18"/>
                    </a:moveTo>
                    <a:lnTo>
                      <a:pt x="0" y="16"/>
                    </a:lnTo>
                    <a:lnTo>
                      <a:pt x="10" y="20"/>
                    </a:lnTo>
                    <a:lnTo>
                      <a:pt x="1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4" name="Freeform 817"/>
              <p:cNvSpPr>
                <a:spLocks/>
              </p:cNvSpPr>
              <p:nvPr/>
            </p:nvSpPr>
            <p:spPr bwMode="auto">
              <a:xfrm>
                <a:off x="3460" y="3295"/>
                <a:ext cx="10" cy="12"/>
              </a:xfrm>
              <a:custGeom>
                <a:avLst/>
                <a:gdLst>
                  <a:gd name="T0" fmla="*/ 1 w 17"/>
                  <a:gd name="T1" fmla="*/ 1 h 18"/>
                  <a:gd name="T2" fmla="*/ 1 w 17"/>
                  <a:gd name="T3" fmla="*/ 1 h 18"/>
                  <a:gd name="T4" fmla="*/ 1 w 17"/>
                  <a:gd name="T5" fmla="*/ 1 h 18"/>
                  <a:gd name="T6" fmla="*/ 1 w 17"/>
                  <a:gd name="T7" fmla="*/ 0 h 18"/>
                  <a:gd name="T8" fmla="*/ 1 w 17"/>
                  <a:gd name="T9" fmla="*/ 0 h 18"/>
                  <a:gd name="T10" fmla="*/ 0 w 17"/>
                  <a:gd name="T11" fmla="*/ 1 h 18"/>
                  <a:gd name="T12" fmla="*/ 1 w 17"/>
                  <a:gd name="T13" fmla="*/ 0 h 18"/>
                  <a:gd name="T14" fmla="*/ 0 w 17"/>
                  <a:gd name="T15" fmla="*/ 0 h 18"/>
                  <a:gd name="T16" fmla="*/ 0 w 17"/>
                  <a:gd name="T17" fmla="*/ 1 h 18"/>
                  <a:gd name="T18" fmla="*/ 1 w 17"/>
                  <a:gd name="T19" fmla="*/ 1 h 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18"/>
                  <a:gd name="T32" fmla="*/ 17 w 17"/>
                  <a:gd name="T33" fmla="*/ 18 h 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18">
                    <a:moveTo>
                      <a:pt x="17" y="10"/>
                    </a:moveTo>
                    <a:lnTo>
                      <a:pt x="8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7" y="1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5" name="Freeform 818"/>
              <p:cNvSpPr>
                <a:spLocks/>
              </p:cNvSpPr>
              <p:nvPr/>
            </p:nvSpPr>
            <p:spPr bwMode="auto">
              <a:xfrm>
                <a:off x="3460" y="3300"/>
                <a:ext cx="10" cy="10"/>
              </a:xfrm>
              <a:custGeom>
                <a:avLst/>
                <a:gdLst>
                  <a:gd name="T0" fmla="*/ 1 w 17"/>
                  <a:gd name="T1" fmla="*/ 1 h 17"/>
                  <a:gd name="T2" fmla="*/ 1 w 17"/>
                  <a:gd name="T3" fmla="*/ 1 h 17"/>
                  <a:gd name="T4" fmla="*/ 1 w 17"/>
                  <a:gd name="T5" fmla="*/ 1 h 17"/>
                  <a:gd name="T6" fmla="*/ 0 w 17"/>
                  <a:gd name="T7" fmla="*/ 0 h 17"/>
                  <a:gd name="T8" fmla="*/ 0 w 17"/>
                  <a:gd name="T9" fmla="*/ 1 h 17"/>
                  <a:gd name="T10" fmla="*/ 0 w 17"/>
                  <a:gd name="T11" fmla="*/ 1 h 17"/>
                  <a:gd name="T12" fmla="*/ 1 w 17"/>
                  <a:gd name="T13" fmla="*/ 1 h 17"/>
                  <a:gd name="T14" fmla="*/ 1 w 17"/>
                  <a:gd name="T15" fmla="*/ 1 h 17"/>
                  <a:gd name="T16" fmla="*/ 1 w 17"/>
                  <a:gd name="T17" fmla="*/ 1 h 17"/>
                  <a:gd name="T18" fmla="*/ 1 w 17"/>
                  <a:gd name="T19" fmla="*/ 1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17"/>
                  <a:gd name="T32" fmla="*/ 17 w 17"/>
                  <a:gd name="T33" fmla="*/ 17 h 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17">
                    <a:moveTo>
                      <a:pt x="15" y="17"/>
                    </a:moveTo>
                    <a:lnTo>
                      <a:pt x="15" y="14"/>
                    </a:lnTo>
                    <a:lnTo>
                      <a:pt x="17" y="2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6" name="Freeform 819"/>
              <p:cNvSpPr>
                <a:spLocks/>
              </p:cNvSpPr>
              <p:nvPr/>
            </p:nvSpPr>
            <p:spPr bwMode="auto">
              <a:xfrm>
                <a:off x="3457" y="3307"/>
                <a:ext cx="13" cy="13"/>
              </a:xfrm>
              <a:custGeom>
                <a:avLst/>
                <a:gdLst>
                  <a:gd name="T0" fmla="*/ 1 w 21"/>
                  <a:gd name="T1" fmla="*/ 1 h 21"/>
                  <a:gd name="T2" fmla="*/ 1 w 21"/>
                  <a:gd name="T3" fmla="*/ 1 h 21"/>
                  <a:gd name="T4" fmla="*/ 1 w 21"/>
                  <a:gd name="T5" fmla="*/ 1 h 21"/>
                  <a:gd name="T6" fmla="*/ 1 w 21"/>
                  <a:gd name="T7" fmla="*/ 0 h 21"/>
                  <a:gd name="T8" fmla="*/ 0 w 21"/>
                  <a:gd name="T9" fmla="*/ 1 h 21"/>
                  <a:gd name="T10" fmla="*/ 1 w 21"/>
                  <a:gd name="T11" fmla="*/ 1 h 21"/>
                  <a:gd name="T12" fmla="*/ 1 w 21"/>
                  <a:gd name="T13" fmla="*/ 1 h 21"/>
                  <a:gd name="T14" fmla="*/ 1 w 21"/>
                  <a:gd name="T15" fmla="*/ 1 h 21"/>
                  <a:gd name="T16" fmla="*/ 1 w 21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14" y="21"/>
                    </a:moveTo>
                    <a:lnTo>
                      <a:pt x="16" y="19"/>
                    </a:lnTo>
                    <a:lnTo>
                      <a:pt x="21" y="7"/>
                    </a:lnTo>
                    <a:lnTo>
                      <a:pt x="6" y="0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14" y="21"/>
                    </a:lnTo>
                    <a:lnTo>
                      <a:pt x="16" y="19"/>
                    </a:lnTo>
                    <a:lnTo>
                      <a:pt x="14" y="2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7" name="Freeform 820"/>
              <p:cNvSpPr>
                <a:spLocks/>
              </p:cNvSpPr>
              <p:nvPr/>
            </p:nvSpPr>
            <p:spPr bwMode="auto">
              <a:xfrm>
                <a:off x="3445" y="3312"/>
                <a:ext cx="20" cy="17"/>
              </a:xfrm>
              <a:custGeom>
                <a:avLst/>
                <a:gdLst>
                  <a:gd name="T0" fmla="*/ 1 w 29"/>
                  <a:gd name="T1" fmla="*/ 1 h 29"/>
                  <a:gd name="T2" fmla="*/ 1 w 29"/>
                  <a:gd name="T3" fmla="*/ 1 h 29"/>
                  <a:gd name="T4" fmla="*/ 1 w 29"/>
                  <a:gd name="T5" fmla="*/ 1 h 29"/>
                  <a:gd name="T6" fmla="*/ 1 w 29"/>
                  <a:gd name="T7" fmla="*/ 0 h 29"/>
                  <a:gd name="T8" fmla="*/ 0 w 29"/>
                  <a:gd name="T9" fmla="*/ 1 h 29"/>
                  <a:gd name="T10" fmla="*/ 1 w 29"/>
                  <a:gd name="T11" fmla="*/ 1 h 29"/>
                  <a:gd name="T12" fmla="*/ 1 w 29"/>
                  <a:gd name="T13" fmla="*/ 1 h 29"/>
                  <a:gd name="T14" fmla="*/ 1 w 29"/>
                  <a:gd name="T15" fmla="*/ 1 h 29"/>
                  <a:gd name="T16" fmla="*/ 1 w 29"/>
                  <a:gd name="T17" fmla="*/ 1 h 29"/>
                  <a:gd name="T18" fmla="*/ 1 w 29"/>
                  <a:gd name="T19" fmla="*/ 1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29"/>
                  <a:gd name="T32" fmla="*/ 29 w 29"/>
                  <a:gd name="T33" fmla="*/ 29 h 2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29">
                    <a:moveTo>
                      <a:pt x="9" y="29"/>
                    </a:moveTo>
                    <a:lnTo>
                      <a:pt x="11" y="27"/>
                    </a:lnTo>
                    <a:lnTo>
                      <a:pt x="29" y="12"/>
                    </a:lnTo>
                    <a:lnTo>
                      <a:pt x="17" y="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1" y="27"/>
                    </a:lnTo>
                    <a:lnTo>
                      <a:pt x="9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8" name="Freeform 821"/>
              <p:cNvSpPr>
                <a:spLocks/>
              </p:cNvSpPr>
              <p:nvPr/>
            </p:nvSpPr>
            <p:spPr bwMode="auto">
              <a:xfrm>
                <a:off x="3436" y="3320"/>
                <a:ext cx="16" cy="14"/>
              </a:xfrm>
              <a:custGeom>
                <a:avLst/>
                <a:gdLst>
                  <a:gd name="T0" fmla="*/ 1 w 23"/>
                  <a:gd name="T1" fmla="*/ 1 h 23"/>
                  <a:gd name="T2" fmla="*/ 1 w 23"/>
                  <a:gd name="T3" fmla="*/ 1 h 23"/>
                  <a:gd name="T4" fmla="*/ 1 w 23"/>
                  <a:gd name="T5" fmla="*/ 1 h 23"/>
                  <a:gd name="T6" fmla="*/ 1 w 23"/>
                  <a:gd name="T7" fmla="*/ 0 h 23"/>
                  <a:gd name="T8" fmla="*/ 0 w 23"/>
                  <a:gd name="T9" fmla="*/ 1 h 23"/>
                  <a:gd name="T10" fmla="*/ 1 w 23"/>
                  <a:gd name="T11" fmla="*/ 1 h 23"/>
                  <a:gd name="T12" fmla="*/ 1 w 23"/>
                  <a:gd name="T13" fmla="*/ 1 h 23"/>
                  <a:gd name="T14" fmla="*/ 1 w 23"/>
                  <a:gd name="T15" fmla="*/ 1 h 23"/>
                  <a:gd name="T16" fmla="*/ 1 w 23"/>
                  <a:gd name="T17" fmla="*/ 1 h 23"/>
                  <a:gd name="T18" fmla="*/ 1 w 23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3"/>
                  <a:gd name="T32" fmla="*/ 23 w 23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3">
                    <a:moveTo>
                      <a:pt x="2" y="23"/>
                    </a:moveTo>
                    <a:lnTo>
                      <a:pt x="8" y="23"/>
                    </a:lnTo>
                    <a:lnTo>
                      <a:pt x="23" y="15"/>
                    </a:lnTo>
                    <a:lnTo>
                      <a:pt x="16" y="0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2" y="23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2" y="2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9" name="Freeform 822"/>
              <p:cNvSpPr>
                <a:spLocks/>
              </p:cNvSpPr>
              <p:nvPr/>
            </p:nvSpPr>
            <p:spPr bwMode="auto">
              <a:xfrm>
                <a:off x="3430" y="3323"/>
                <a:ext cx="11" cy="11"/>
              </a:xfrm>
              <a:custGeom>
                <a:avLst/>
                <a:gdLst>
                  <a:gd name="T0" fmla="*/ 0 w 15"/>
                  <a:gd name="T1" fmla="*/ 1 h 18"/>
                  <a:gd name="T2" fmla="*/ 0 w 15"/>
                  <a:gd name="T3" fmla="*/ 1 h 18"/>
                  <a:gd name="T4" fmla="*/ 1 w 15"/>
                  <a:gd name="T5" fmla="*/ 1 h 18"/>
                  <a:gd name="T6" fmla="*/ 1 w 15"/>
                  <a:gd name="T7" fmla="*/ 1 h 18"/>
                  <a:gd name="T8" fmla="*/ 1 w 15"/>
                  <a:gd name="T9" fmla="*/ 0 h 18"/>
                  <a:gd name="T10" fmla="*/ 0 w 15"/>
                  <a:gd name="T11" fmla="*/ 1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8"/>
                  <a:gd name="T20" fmla="*/ 15 w 15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8">
                    <a:moveTo>
                      <a:pt x="0" y="8"/>
                    </a:moveTo>
                    <a:lnTo>
                      <a:pt x="0" y="16"/>
                    </a:lnTo>
                    <a:lnTo>
                      <a:pt x="11" y="18"/>
                    </a:lnTo>
                    <a:lnTo>
                      <a:pt x="15" y="2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0" name="Freeform 823"/>
              <p:cNvSpPr>
                <a:spLocks/>
              </p:cNvSpPr>
              <p:nvPr/>
            </p:nvSpPr>
            <p:spPr bwMode="auto">
              <a:xfrm>
                <a:off x="3458" y="3102"/>
                <a:ext cx="24" cy="6"/>
              </a:xfrm>
              <a:custGeom>
                <a:avLst/>
                <a:gdLst>
                  <a:gd name="T0" fmla="*/ 1 w 36"/>
                  <a:gd name="T1" fmla="*/ 0 h 11"/>
                  <a:gd name="T2" fmla="*/ 1 w 36"/>
                  <a:gd name="T3" fmla="*/ 1 h 11"/>
                  <a:gd name="T4" fmla="*/ 0 w 36"/>
                  <a:gd name="T5" fmla="*/ 1 h 11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11"/>
                  <a:gd name="T11" fmla="*/ 36 w 36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11">
                    <a:moveTo>
                      <a:pt x="36" y="0"/>
                    </a:moveTo>
                    <a:lnTo>
                      <a:pt x="17" y="11"/>
                    </a:lnTo>
                    <a:lnTo>
                      <a:pt x="0" y="11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1" name="Freeform 824"/>
              <p:cNvSpPr>
                <a:spLocks/>
              </p:cNvSpPr>
              <p:nvPr/>
            </p:nvSpPr>
            <p:spPr bwMode="auto">
              <a:xfrm>
                <a:off x="3523" y="3084"/>
                <a:ext cx="16" cy="20"/>
              </a:xfrm>
              <a:custGeom>
                <a:avLst/>
                <a:gdLst>
                  <a:gd name="T0" fmla="*/ 1 w 25"/>
                  <a:gd name="T1" fmla="*/ 1 h 31"/>
                  <a:gd name="T2" fmla="*/ 1 w 25"/>
                  <a:gd name="T3" fmla="*/ 1 h 31"/>
                  <a:gd name="T4" fmla="*/ 1 w 25"/>
                  <a:gd name="T5" fmla="*/ 1 h 31"/>
                  <a:gd name="T6" fmla="*/ 1 w 25"/>
                  <a:gd name="T7" fmla="*/ 0 h 31"/>
                  <a:gd name="T8" fmla="*/ 0 w 25"/>
                  <a:gd name="T9" fmla="*/ 1 h 31"/>
                  <a:gd name="T10" fmla="*/ 1 w 25"/>
                  <a:gd name="T11" fmla="*/ 1 h 31"/>
                  <a:gd name="T12" fmla="*/ 1 w 25"/>
                  <a:gd name="T13" fmla="*/ 1 h 31"/>
                  <a:gd name="T14" fmla="*/ 1 w 25"/>
                  <a:gd name="T15" fmla="*/ 1 h 31"/>
                  <a:gd name="T16" fmla="*/ 1 w 25"/>
                  <a:gd name="T17" fmla="*/ 1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31"/>
                  <a:gd name="T29" fmla="*/ 25 w 25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31">
                    <a:moveTo>
                      <a:pt x="13" y="31"/>
                    </a:moveTo>
                    <a:lnTo>
                      <a:pt x="13" y="29"/>
                    </a:lnTo>
                    <a:lnTo>
                      <a:pt x="25" y="8"/>
                    </a:lnTo>
                    <a:lnTo>
                      <a:pt x="11" y="0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13" y="31"/>
                    </a:lnTo>
                    <a:lnTo>
                      <a:pt x="13" y="29"/>
                    </a:lnTo>
                    <a:lnTo>
                      <a:pt x="13" y="3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2" name="Freeform 825"/>
              <p:cNvSpPr>
                <a:spLocks/>
              </p:cNvSpPr>
              <p:nvPr/>
            </p:nvSpPr>
            <p:spPr bwMode="auto">
              <a:xfrm>
                <a:off x="3514" y="3095"/>
                <a:ext cx="18" cy="18"/>
              </a:xfrm>
              <a:custGeom>
                <a:avLst/>
                <a:gdLst>
                  <a:gd name="T0" fmla="*/ 1 w 27"/>
                  <a:gd name="T1" fmla="*/ 1 h 27"/>
                  <a:gd name="T2" fmla="*/ 1 w 27"/>
                  <a:gd name="T3" fmla="*/ 1 h 27"/>
                  <a:gd name="T4" fmla="*/ 1 w 27"/>
                  <a:gd name="T5" fmla="*/ 1 h 27"/>
                  <a:gd name="T6" fmla="*/ 1 w 27"/>
                  <a:gd name="T7" fmla="*/ 0 h 27"/>
                  <a:gd name="T8" fmla="*/ 0 w 27"/>
                  <a:gd name="T9" fmla="*/ 1 h 27"/>
                  <a:gd name="T10" fmla="*/ 1 w 27"/>
                  <a:gd name="T11" fmla="*/ 1 h 27"/>
                  <a:gd name="T12" fmla="*/ 1 w 27"/>
                  <a:gd name="T13" fmla="*/ 1 h 27"/>
                  <a:gd name="T14" fmla="*/ 1 w 27"/>
                  <a:gd name="T15" fmla="*/ 1 h 27"/>
                  <a:gd name="T16" fmla="*/ 1 w 27"/>
                  <a:gd name="T17" fmla="*/ 1 h 27"/>
                  <a:gd name="T18" fmla="*/ 1 w 27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27"/>
                  <a:gd name="T32" fmla="*/ 27 w 27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27">
                    <a:moveTo>
                      <a:pt x="8" y="27"/>
                    </a:moveTo>
                    <a:lnTo>
                      <a:pt x="12" y="25"/>
                    </a:lnTo>
                    <a:lnTo>
                      <a:pt x="27" y="12"/>
                    </a:lnTo>
                    <a:lnTo>
                      <a:pt x="16" y="0"/>
                    </a:lnTo>
                    <a:lnTo>
                      <a:pt x="0" y="13"/>
                    </a:lnTo>
                    <a:lnTo>
                      <a:pt x="6" y="12"/>
                    </a:lnTo>
                    <a:lnTo>
                      <a:pt x="8" y="27"/>
                    </a:lnTo>
                    <a:lnTo>
                      <a:pt x="10" y="27"/>
                    </a:lnTo>
                    <a:lnTo>
                      <a:pt x="12" y="25"/>
                    </a:lnTo>
                    <a:lnTo>
                      <a:pt x="8" y="2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3" name="Freeform 826"/>
              <p:cNvSpPr>
                <a:spLocks/>
              </p:cNvSpPr>
              <p:nvPr/>
            </p:nvSpPr>
            <p:spPr bwMode="auto">
              <a:xfrm>
                <a:off x="3508" y="3104"/>
                <a:ext cx="11" cy="10"/>
              </a:xfrm>
              <a:custGeom>
                <a:avLst/>
                <a:gdLst>
                  <a:gd name="T0" fmla="*/ 0 w 17"/>
                  <a:gd name="T1" fmla="*/ 1 h 17"/>
                  <a:gd name="T2" fmla="*/ 1 w 17"/>
                  <a:gd name="T3" fmla="*/ 1 h 17"/>
                  <a:gd name="T4" fmla="*/ 1 w 17"/>
                  <a:gd name="T5" fmla="*/ 1 h 17"/>
                  <a:gd name="T6" fmla="*/ 1 w 17"/>
                  <a:gd name="T7" fmla="*/ 0 h 17"/>
                  <a:gd name="T8" fmla="*/ 0 w 17"/>
                  <a:gd name="T9" fmla="*/ 1 h 17"/>
                  <a:gd name="T10" fmla="*/ 0 w 17"/>
                  <a:gd name="T11" fmla="*/ 1 h 17"/>
                  <a:gd name="T12" fmla="*/ 1 w 17"/>
                  <a:gd name="T13" fmla="*/ 1 h 17"/>
                  <a:gd name="T14" fmla="*/ 0 w 17"/>
                  <a:gd name="T15" fmla="*/ 1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17"/>
                  <a:gd name="T26" fmla="*/ 17 w 17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17">
                    <a:moveTo>
                      <a:pt x="0" y="17"/>
                    </a:moveTo>
                    <a:lnTo>
                      <a:pt x="2" y="17"/>
                    </a:lnTo>
                    <a:lnTo>
                      <a:pt x="17" y="15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0" y="1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4" name="Freeform 827"/>
              <p:cNvSpPr>
                <a:spLocks/>
              </p:cNvSpPr>
              <p:nvPr/>
            </p:nvSpPr>
            <p:spPr bwMode="auto">
              <a:xfrm>
                <a:off x="3500" y="3104"/>
                <a:ext cx="8" cy="10"/>
              </a:xfrm>
              <a:custGeom>
                <a:avLst/>
                <a:gdLst>
                  <a:gd name="T0" fmla="*/ 0 w 12"/>
                  <a:gd name="T1" fmla="*/ 1 h 16"/>
                  <a:gd name="T2" fmla="*/ 1 w 12"/>
                  <a:gd name="T3" fmla="*/ 1 h 16"/>
                  <a:gd name="T4" fmla="*/ 1 w 12"/>
                  <a:gd name="T5" fmla="*/ 1 h 16"/>
                  <a:gd name="T6" fmla="*/ 1 w 12"/>
                  <a:gd name="T7" fmla="*/ 0 h 16"/>
                  <a:gd name="T8" fmla="*/ 1 w 12"/>
                  <a:gd name="T9" fmla="*/ 0 h 16"/>
                  <a:gd name="T10" fmla="*/ 1 w 12"/>
                  <a:gd name="T11" fmla="*/ 0 h 16"/>
                  <a:gd name="T12" fmla="*/ 0 w 12"/>
                  <a:gd name="T13" fmla="*/ 1 h 16"/>
                  <a:gd name="T14" fmla="*/ 1 w 12"/>
                  <a:gd name="T15" fmla="*/ 1 h 16"/>
                  <a:gd name="T16" fmla="*/ 0 w 12"/>
                  <a:gd name="T17" fmla="*/ 1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16"/>
                  <a:gd name="T29" fmla="*/ 12 w 12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16">
                    <a:moveTo>
                      <a:pt x="0" y="16"/>
                    </a:moveTo>
                    <a:lnTo>
                      <a:pt x="2" y="16"/>
                    </a:lnTo>
                    <a:lnTo>
                      <a:pt x="12" y="16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5" name="Freeform 828"/>
              <p:cNvSpPr>
                <a:spLocks/>
              </p:cNvSpPr>
              <p:nvPr/>
            </p:nvSpPr>
            <p:spPr bwMode="auto">
              <a:xfrm>
                <a:off x="3479" y="3097"/>
                <a:ext cx="25" cy="17"/>
              </a:xfrm>
              <a:custGeom>
                <a:avLst/>
                <a:gdLst>
                  <a:gd name="T0" fmla="*/ 1 w 36"/>
                  <a:gd name="T1" fmla="*/ 1 h 27"/>
                  <a:gd name="T2" fmla="*/ 0 w 36"/>
                  <a:gd name="T3" fmla="*/ 1 h 27"/>
                  <a:gd name="T4" fmla="*/ 1 w 36"/>
                  <a:gd name="T5" fmla="*/ 1 h 27"/>
                  <a:gd name="T6" fmla="*/ 1 w 36"/>
                  <a:gd name="T7" fmla="*/ 1 h 27"/>
                  <a:gd name="T8" fmla="*/ 1 w 36"/>
                  <a:gd name="T9" fmla="*/ 0 h 27"/>
                  <a:gd name="T10" fmla="*/ 1 w 36"/>
                  <a:gd name="T11" fmla="*/ 1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27"/>
                  <a:gd name="T20" fmla="*/ 36 w 36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27">
                    <a:moveTo>
                      <a:pt x="1" y="8"/>
                    </a:moveTo>
                    <a:lnTo>
                      <a:pt x="0" y="15"/>
                    </a:lnTo>
                    <a:lnTo>
                      <a:pt x="30" y="27"/>
                    </a:lnTo>
                    <a:lnTo>
                      <a:pt x="36" y="11"/>
                    </a:lnTo>
                    <a:lnTo>
                      <a:pt x="5" y="0"/>
                    </a:lnTo>
                    <a:lnTo>
                      <a:pt x="1" y="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6" name="Freeform 829"/>
              <p:cNvSpPr>
                <a:spLocks/>
              </p:cNvSpPr>
              <p:nvPr/>
            </p:nvSpPr>
            <p:spPr bwMode="auto">
              <a:xfrm>
                <a:off x="3124" y="2793"/>
                <a:ext cx="22" cy="16"/>
              </a:xfrm>
              <a:custGeom>
                <a:avLst/>
                <a:gdLst>
                  <a:gd name="T0" fmla="*/ 1 w 32"/>
                  <a:gd name="T1" fmla="*/ 1 h 27"/>
                  <a:gd name="T2" fmla="*/ 1 w 32"/>
                  <a:gd name="T3" fmla="*/ 1 h 27"/>
                  <a:gd name="T4" fmla="*/ 1 w 32"/>
                  <a:gd name="T5" fmla="*/ 0 h 27"/>
                  <a:gd name="T6" fmla="*/ 0 w 32"/>
                  <a:gd name="T7" fmla="*/ 1 h 27"/>
                  <a:gd name="T8" fmla="*/ 1 w 32"/>
                  <a:gd name="T9" fmla="*/ 1 h 27"/>
                  <a:gd name="T10" fmla="*/ 1 w 32"/>
                  <a:gd name="T11" fmla="*/ 1 h 27"/>
                  <a:gd name="T12" fmla="*/ 1 w 32"/>
                  <a:gd name="T13" fmla="*/ 1 h 27"/>
                  <a:gd name="T14" fmla="*/ 1 w 32"/>
                  <a:gd name="T15" fmla="*/ 1 h 27"/>
                  <a:gd name="T16" fmla="*/ 1 w 32"/>
                  <a:gd name="T17" fmla="*/ 1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27"/>
                  <a:gd name="T29" fmla="*/ 32 w 32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27">
                    <a:moveTo>
                      <a:pt x="30" y="11"/>
                    </a:moveTo>
                    <a:lnTo>
                      <a:pt x="32" y="13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25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7" y="27"/>
                    </a:lnTo>
                    <a:lnTo>
                      <a:pt x="30" y="1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7" name="Freeform 830"/>
              <p:cNvSpPr>
                <a:spLocks/>
              </p:cNvSpPr>
              <p:nvPr/>
            </p:nvSpPr>
            <p:spPr bwMode="auto">
              <a:xfrm>
                <a:off x="3141" y="2799"/>
                <a:ext cx="62" cy="28"/>
              </a:xfrm>
              <a:custGeom>
                <a:avLst/>
                <a:gdLst>
                  <a:gd name="T0" fmla="*/ 1 w 96"/>
                  <a:gd name="T1" fmla="*/ 1 h 44"/>
                  <a:gd name="T2" fmla="*/ 1 w 96"/>
                  <a:gd name="T3" fmla="*/ 1 h 44"/>
                  <a:gd name="T4" fmla="*/ 1 w 96"/>
                  <a:gd name="T5" fmla="*/ 0 h 44"/>
                  <a:gd name="T6" fmla="*/ 0 w 96"/>
                  <a:gd name="T7" fmla="*/ 1 h 44"/>
                  <a:gd name="T8" fmla="*/ 1 w 96"/>
                  <a:gd name="T9" fmla="*/ 1 h 44"/>
                  <a:gd name="T10" fmla="*/ 1 w 96"/>
                  <a:gd name="T11" fmla="*/ 1 h 44"/>
                  <a:gd name="T12" fmla="*/ 1 w 96"/>
                  <a:gd name="T13" fmla="*/ 1 h 44"/>
                  <a:gd name="T14" fmla="*/ 1 w 96"/>
                  <a:gd name="T15" fmla="*/ 1 h 44"/>
                  <a:gd name="T16" fmla="*/ 1 w 96"/>
                  <a:gd name="T17" fmla="*/ 1 h 44"/>
                  <a:gd name="T18" fmla="*/ 1 w 96"/>
                  <a:gd name="T19" fmla="*/ 1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6"/>
                  <a:gd name="T31" fmla="*/ 0 h 44"/>
                  <a:gd name="T32" fmla="*/ 96 w 96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6" h="44">
                    <a:moveTo>
                      <a:pt x="92" y="29"/>
                    </a:moveTo>
                    <a:lnTo>
                      <a:pt x="96" y="29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90" y="44"/>
                    </a:lnTo>
                    <a:lnTo>
                      <a:pt x="94" y="44"/>
                    </a:lnTo>
                    <a:lnTo>
                      <a:pt x="90" y="44"/>
                    </a:lnTo>
                    <a:lnTo>
                      <a:pt x="92" y="44"/>
                    </a:lnTo>
                    <a:lnTo>
                      <a:pt x="94" y="44"/>
                    </a:lnTo>
                    <a:lnTo>
                      <a:pt x="92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8" name="Freeform 831"/>
              <p:cNvSpPr>
                <a:spLocks/>
              </p:cNvSpPr>
              <p:nvPr/>
            </p:nvSpPr>
            <p:spPr bwMode="auto">
              <a:xfrm>
                <a:off x="3201" y="2815"/>
                <a:ext cx="15" cy="12"/>
              </a:xfrm>
              <a:custGeom>
                <a:avLst/>
                <a:gdLst>
                  <a:gd name="T0" fmla="*/ 1 w 25"/>
                  <a:gd name="T1" fmla="*/ 0 h 19"/>
                  <a:gd name="T2" fmla="*/ 0 w 25"/>
                  <a:gd name="T3" fmla="*/ 1 h 19"/>
                  <a:gd name="T4" fmla="*/ 1 w 25"/>
                  <a:gd name="T5" fmla="*/ 1 h 19"/>
                  <a:gd name="T6" fmla="*/ 1 w 25"/>
                  <a:gd name="T7" fmla="*/ 1 h 19"/>
                  <a:gd name="T8" fmla="*/ 1 w 2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19"/>
                  <a:gd name="T17" fmla="*/ 25 w 2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19">
                    <a:moveTo>
                      <a:pt x="21" y="0"/>
                    </a:moveTo>
                    <a:lnTo>
                      <a:pt x="0" y="4"/>
                    </a:lnTo>
                    <a:lnTo>
                      <a:pt x="2" y="19"/>
                    </a:lnTo>
                    <a:lnTo>
                      <a:pt x="25" y="16"/>
                    </a:lnTo>
                    <a:lnTo>
                      <a:pt x="2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9" name="Freeform 832"/>
              <p:cNvSpPr>
                <a:spLocks/>
              </p:cNvSpPr>
              <p:nvPr/>
            </p:nvSpPr>
            <p:spPr bwMode="auto">
              <a:xfrm>
                <a:off x="3214" y="2807"/>
                <a:ext cx="34" cy="18"/>
              </a:xfrm>
              <a:custGeom>
                <a:avLst/>
                <a:gdLst>
                  <a:gd name="T0" fmla="*/ 1 w 52"/>
                  <a:gd name="T1" fmla="*/ 0 h 29"/>
                  <a:gd name="T2" fmla="*/ 0 w 52"/>
                  <a:gd name="T3" fmla="*/ 1 h 29"/>
                  <a:gd name="T4" fmla="*/ 1 w 52"/>
                  <a:gd name="T5" fmla="*/ 1 h 29"/>
                  <a:gd name="T6" fmla="*/ 1 w 52"/>
                  <a:gd name="T7" fmla="*/ 1 h 29"/>
                  <a:gd name="T8" fmla="*/ 1 w 52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29"/>
                  <a:gd name="T17" fmla="*/ 52 w 52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29">
                    <a:moveTo>
                      <a:pt x="48" y="0"/>
                    </a:moveTo>
                    <a:lnTo>
                      <a:pt x="0" y="13"/>
                    </a:lnTo>
                    <a:lnTo>
                      <a:pt x="4" y="29"/>
                    </a:lnTo>
                    <a:lnTo>
                      <a:pt x="52" y="15"/>
                    </a:lnTo>
                    <a:lnTo>
                      <a:pt x="48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0" name="Freeform 833"/>
              <p:cNvSpPr>
                <a:spLocks/>
              </p:cNvSpPr>
              <p:nvPr/>
            </p:nvSpPr>
            <p:spPr bwMode="auto">
              <a:xfrm>
                <a:off x="3246" y="2793"/>
                <a:ext cx="56" cy="24"/>
              </a:xfrm>
              <a:custGeom>
                <a:avLst/>
                <a:gdLst>
                  <a:gd name="T0" fmla="*/ 1 w 88"/>
                  <a:gd name="T1" fmla="*/ 0 h 38"/>
                  <a:gd name="T2" fmla="*/ 1 w 88"/>
                  <a:gd name="T3" fmla="*/ 0 h 38"/>
                  <a:gd name="T4" fmla="*/ 0 w 88"/>
                  <a:gd name="T5" fmla="*/ 1 h 38"/>
                  <a:gd name="T6" fmla="*/ 1 w 88"/>
                  <a:gd name="T7" fmla="*/ 1 h 38"/>
                  <a:gd name="T8" fmla="*/ 1 w 88"/>
                  <a:gd name="T9" fmla="*/ 1 h 38"/>
                  <a:gd name="T10" fmla="*/ 1 w 88"/>
                  <a:gd name="T11" fmla="*/ 1 h 38"/>
                  <a:gd name="T12" fmla="*/ 1 w 88"/>
                  <a:gd name="T13" fmla="*/ 1 h 38"/>
                  <a:gd name="T14" fmla="*/ 1 w 88"/>
                  <a:gd name="T15" fmla="*/ 1 h 38"/>
                  <a:gd name="T16" fmla="*/ 1 w 88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8"/>
                  <a:gd name="T28" fmla="*/ 0 h 38"/>
                  <a:gd name="T29" fmla="*/ 88 w 88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8" h="38">
                    <a:moveTo>
                      <a:pt x="79" y="0"/>
                    </a:moveTo>
                    <a:lnTo>
                      <a:pt x="80" y="0"/>
                    </a:lnTo>
                    <a:lnTo>
                      <a:pt x="0" y="23"/>
                    </a:lnTo>
                    <a:lnTo>
                      <a:pt x="4" y="38"/>
                    </a:lnTo>
                    <a:lnTo>
                      <a:pt x="86" y="15"/>
                    </a:lnTo>
                    <a:lnTo>
                      <a:pt x="88" y="13"/>
                    </a:lnTo>
                    <a:lnTo>
                      <a:pt x="86" y="15"/>
                    </a:lnTo>
                    <a:lnTo>
                      <a:pt x="88" y="13"/>
                    </a:lnTo>
                    <a:lnTo>
                      <a:pt x="7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1" name="Freeform 834"/>
              <p:cNvSpPr>
                <a:spLocks/>
              </p:cNvSpPr>
              <p:nvPr/>
            </p:nvSpPr>
            <p:spPr bwMode="auto">
              <a:xfrm>
                <a:off x="3298" y="2780"/>
                <a:ext cx="25" cy="22"/>
              </a:xfrm>
              <a:custGeom>
                <a:avLst/>
                <a:gdLst>
                  <a:gd name="T0" fmla="*/ 1 w 40"/>
                  <a:gd name="T1" fmla="*/ 0 h 34"/>
                  <a:gd name="T2" fmla="*/ 1 w 40"/>
                  <a:gd name="T3" fmla="*/ 1 h 34"/>
                  <a:gd name="T4" fmla="*/ 0 w 40"/>
                  <a:gd name="T5" fmla="*/ 1 h 34"/>
                  <a:gd name="T6" fmla="*/ 1 w 40"/>
                  <a:gd name="T7" fmla="*/ 1 h 34"/>
                  <a:gd name="T8" fmla="*/ 1 w 40"/>
                  <a:gd name="T9" fmla="*/ 1 h 34"/>
                  <a:gd name="T10" fmla="*/ 1 w 40"/>
                  <a:gd name="T11" fmla="*/ 1 h 34"/>
                  <a:gd name="T12" fmla="*/ 1 w 40"/>
                  <a:gd name="T13" fmla="*/ 0 h 34"/>
                  <a:gd name="T14" fmla="*/ 1 w 40"/>
                  <a:gd name="T15" fmla="*/ 0 h 34"/>
                  <a:gd name="T16" fmla="*/ 1 w 40"/>
                  <a:gd name="T17" fmla="*/ 1 h 34"/>
                  <a:gd name="T18" fmla="*/ 1 w 40"/>
                  <a:gd name="T19" fmla="*/ 0 h 3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4"/>
                  <a:gd name="T32" fmla="*/ 40 w 40"/>
                  <a:gd name="T33" fmla="*/ 34 h 3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4">
                    <a:moveTo>
                      <a:pt x="36" y="0"/>
                    </a:moveTo>
                    <a:lnTo>
                      <a:pt x="32" y="2"/>
                    </a:lnTo>
                    <a:lnTo>
                      <a:pt x="0" y="21"/>
                    </a:lnTo>
                    <a:lnTo>
                      <a:pt x="9" y="34"/>
                    </a:lnTo>
                    <a:lnTo>
                      <a:pt x="40" y="15"/>
                    </a:lnTo>
                    <a:lnTo>
                      <a:pt x="36" y="17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2" y="2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2" name="Freeform 835"/>
              <p:cNvSpPr>
                <a:spLocks/>
              </p:cNvSpPr>
              <p:nvPr/>
            </p:nvSpPr>
            <p:spPr bwMode="auto">
              <a:xfrm>
                <a:off x="3348" y="2780"/>
                <a:ext cx="24" cy="10"/>
              </a:xfrm>
              <a:custGeom>
                <a:avLst/>
                <a:gdLst>
                  <a:gd name="T0" fmla="*/ 1 w 37"/>
                  <a:gd name="T1" fmla="*/ 0 h 17"/>
                  <a:gd name="T2" fmla="*/ 1 w 37"/>
                  <a:gd name="T3" fmla="*/ 0 h 17"/>
                  <a:gd name="T4" fmla="*/ 0 w 37"/>
                  <a:gd name="T5" fmla="*/ 0 h 17"/>
                  <a:gd name="T6" fmla="*/ 0 w 37"/>
                  <a:gd name="T7" fmla="*/ 1 h 17"/>
                  <a:gd name="T8" fmla="*/ 1 w 37"/>
                  <a:gd name="T9" fmla="*/ 1 h 17"/>
                  <a:gd name="T10" fmla="*/ 1 w 37"/>
                  <a:gd name="T11" fmla="*/ 1 h 17"/>
                  <a:gd name="T12" fmla="*/ 1 w 37"/>
                  <a:gd name="T13" fmla="*/ 1 h 17"/>
                  <a:gd name="T14" fmla="*/ 1 w 37"/>
                  <a:gd name="T15" fmla="*/ 1 h 17"/>
                  <a:gd name="T16" fmla="*/ 1 w 37"/>
                  <a:gd name="T17" fmla="*/ 0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7"/>
                  <a:gd name="T28" fmla="*/ 0 h 17"/>
                  <a:gd name="T29" fmla="*/ 37 w 37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7" h="17">
                    <a:moveTo>
                      <a:pt x="31" y="0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3" name="Freeform 836"/>
              <p:cNvSpPr>
                <a:spLocks/>
              </p:cNvSpPr>
              <p:nvPr/>
            </p:nvSpPr>
            <p:spPr bwMode="auto">
              <a:xfrm>
                <a:off x="3368" y="2775"/>
                <a:ext cx="18" cy="14"/>
              </a:xfrm>
              <a:custGeom>
                <a:avLst/>
                <a:gdLst>
                  <a:gd name="T0" fmla="*/ 1 w 31"/>
                  <a:gd name="T1" fmla="*/ 1 h 23"/>
                  <a:gd name="T2" fmla="*/ 1 w 31"/>
                  <a:gd name="T3" fmla="*/ 0 h 23"/>
                  <a:gd name="T4" fmla="*/ 0 w 31"/>
                  <a:gd name="T5" fmla="*/ 1 h 23"/>
                  <a:gd name="T6" fmla="*/ 1 w 31"/>
                  <a:gd name="T7" fmla="*/ 1 h 23"/>
                  <a:gd name="T8" fmla="*/ 1 w 31"/>
                  <a:gd name="T9" fmla="*/ 1 h 23"/>
                  <a:gd name="T10" fmla="*/ 1 w 31"/>
                  <a:gd name="T11" fmla="*/ 1 h 23"/>
                  <a:gd name="T12" fmla="*/ 1 w 31"/>
                  <a:gd name="T13" fmla="*/ 1 h 23"/>
                  <a:gd name="T14" fmla="*/ 1 w 31"/>
                  <a:gd name="T15" fmla="*/ 0 h 23"/>
                  <a:gd name="T16" fmla="*/ 1 w 31"/>
                  <a:gd name="T17" fmla="*/ 0 h 23"/>
                  <a:gd name="T18" fmla="*/ 1 w 31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23"/>
                  <a:gd name="T32" fmla="*/ 31 w 31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23">
                    <a:moveTo>
                      <a:pt x="31" y="2"/>
                    </a:moveTo>
                    <a:lnTo>
                      <a:pt x="25" y="0"/>
                    </a:lnTo>
                    <a:lnTo>
                      <a:pt x="0" y="8"/>
                    </a:lnTo>
                    <a:lnTo>
                      <a:pt x="6" y="23"/>
                    </a:lnTo>
                    <a:lnTo>
                      <a:pt x="29" y="15"/>
                    </a:lnTo>
                    <a:lnTo>
                      <a:pt x="23" y="15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5" y="0"/>
                    </a:lnTo>
                    <a:lnTo>
                      <a:pt x="31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4" name="Freeform 837"/>
              <p:cNvSpPr>
                <a:spLocks/>
              </p:cNvSpPr>
              <p:nvPr/>
            </p:nvSpPr>
            <p:spPr bwMode="auto">
              <a:xfrm>
                <a:off x="3382" y="2775"/>
                <a:ext cx="10" cy="12"/>
              </a:xfrm>
              <a:custGeom>
                <a:avLst/>
                <a:gdLst>
                  <a:gd name="T0" fmla="*/ 1 w 15"/>
                  <a:gd name="T1" fmla="*/ 1 h 17"/>
                  <a:gd name="T2" fmla="*/ 1 w 15"/>
                  <a:gd name="T3" fmla="*/ 1 h 17"/>
                  <a:gd name="T4" fmla="*/ 1 w 15"/>
                  <a:gd name="T5" fmla="*/ 0 h 17"/>
                  <a:gd name="T6" fmla="*/ 0 w 15"/>
                  <a:gd name="T7" fmla="*/ 1 h 17"/>
                  <a:gd name="T8" fmla="*/ 1 w 15"/>
                  <a:gd name="T9" fmla="*/ 1 h 17"/>
                  <a:gd name="T10" fmla="*/ 1 w 15"/>
                  <a:gd name="T11" fmla="*/ 1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7"/>
                  <a:gd name="T20" fmla="*/ 15 w 15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7">
                    <a:moveTo>
                      <a:pt x="11" y="9"/>
                    </a:moveTo>
                    <a:lnTo>
                      <a:pt x="15" y="4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1" y="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5" name="Freeform 838"/>
              <p:cNvSpPr>
                <a:spLocks/>
              </p:cNvSpPr>
              <p:nvPr/>
            </p:nvSpPr>
            <p:spPr bwMode="auto">
              <a:xfrm>
                <a:off x="2972" y="2763"/>
                <a:ext cx="27" cy="10"/>
              </a:xfrm>
              <a:custGeom>
                <a:avLst/>
                <a:gdLst>
                  <a:gd name="T0" fmla="*/ 1 w 42"/>
                  <a:gd name="T1" fmla="*/ 0 h 17"/>
                  <a:gd name="T2" fmla="*/ 0 w 42"/>
                  <a:gd name="T3" fmla="*/ 0 h 17"/>
                  <a:gd name="T4" fmla="*/ 0 w 42"/>
                  <a:gd name="T5" fmla="*/ 1 h 17"/>
                  <a:gd name="T6" fmla="*/ 1 w 42"/>
                  <a:gd name="T7" fmla="*/ 1 h 17"/>
                  <a:gd name="T8" fmla="*/ 1 w 42"/>
                  <a:gd name="T9" fmla="*/ 1 h 17"/>
                  <a:gd name="T10" fmla="*/ 1 w 42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17"/>
                  <a:gd name="T20" fmla="*/ 42 w 42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17">
                    <a:moveTo>
                      <a:pt x="42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4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6" name="Freeform 839"/>
              <p:cNvSpPr>
                <a:spLocks/>
              </p:cNvSpPr>
              <p:nvPr/>
            </p:nvSpPr>
            <p:spPr bwMode="auto">
              <a:xfrm>
                <a:off x="2998" y="2763"/>
                <a:ext cx="33" cy="12"/>
              </a:xfrm>
              <a:custGeom>
                <a:avLst/>
                <a:gdLst>
                  <a:gd name="T0" fmla="*/ 1 w 52"/>
                  <a:gd name="T1" fmla="*/ 1 h 21"/>
                  <a:gd name="T2" fmla="*/ 1 w 52"/>
                  <a:gd name="T3" fmla="*/ 1 h 21"/>
                  <a:gd name="T4" fmla="*/ 1 w 52"/>
                  <a:gd name="T5" fmla="*/ 0 h 21"/>
                  <a:gd name="T6" fmla="*/ 0 w 52"/>
                  <a:gd name="T7" fmla="*/ 1 h 21"/>
                  <a:gd name="T8" fmla="*/ 1 w 52"/>
                  <a:gd name="T9" fmla="*/ 1 h 21"/>
                  <a:gd name="T10" fmla="*/ 1 w 52"/>
                  <a:gd name="T11" fmla="*/ 1 h 21"/>
                  <a:gd name="T12" fmla="*/ 1 w 52"/>
                  <a:gd name="T13" fmla="*/ 1 h 21"/>
                  <a:gd name="T14" fmla="*/ 1 w 52"/>
                  <a:gd name="T15" fmla="*/ 1 h 21"/>
                  <a:gd name="T16" fmla="*/ 1 w 52"/>
                  <a:gd name="T17" fmla="*/ 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2"/>
                  <a:gd name="T28" fmla="*/ 0 h 21"/>
                  <a:gd name="T29" fmla="*/ 52 w 52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2" h="21">
                    <a:moveTo>
                      <a:pt x="52" y="6"/>
                    </a:moveTo>
                    <a:lnTo>
                      <a:pt x="50" y="6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50" y="21"/>
                    </a:lnTo>
                    <a:lnTo>
                      <a:pt x="48" y="21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52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7" name="Freeform 840"/>
              <p:cNvSpPr>
                <a:spLocks/>
              </p:cNvSpPr>
              <p:nvPr/>
            </p:nvSpPr>
            <p:spPr bwMode="auto">
              <a:xfrm>
                <a:off x="3028" y="2767"/>
                <a:ext cx="41" cy="15"/>
              </a:xfrm>
              <a:custGeom>
                <a:avLst/>
                <a:gdLst>
                  <a:gd name="T0" fmla="*/ 1 w 61"/>
                  <a:gd name="T1" fmla="*/ 1 h 24"/>
                  <a:gd name="T2" fmla="*/ 1 w 61"/>
                  <a:gd name="T3" fmla="*/ 1 h 24"/>
                  <a:gd name="T4" fmla="*/ 1 w 61"/>
                  <a:gd name="T5" fmla="*/ 0 h 24"/>
                  <a:gd name="T6" fmla="*/ 0 w 61"/>
                  <a:gd name="T7" fmla="*/ 1 h 24"/>
                  <a:gd name="T8" fmla="*/ 1 w 61"/>
                  <a:gd name="T9" fmla="*/ 1 h 24"/>
                  <a:gd name="T10" fmla="*/ 1 w 61"/>
                  <a:gd name="T11" fmla="*/ 1 h 24"/>
                  <a:gd name="T12" fmla="*/ 1 w 61"/>
                  <a:gd name="T13" fmla="*/ 1 h 24"/>
                  <a:gd name="T14" fmla="*/ 1 w 61"/>
                  <a:gd name="T15" fmla="*/ 1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1"/>
                  <a:gd name="T25" fmla="*/ 0 h 24"/>
                  <a:gd name="T26" fmla="*/ 61 w 61"/>
                  <a:gd name="T27" fmla="*/ 24 h 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1" h="24">
                    <a:moveTo>
                      <a:pt x="61" y="9"/>
                    </a:moveTo>
                    <a:lnTo>
                      <a:pt x="59" y="9"/>
                    </a:lnTo>
                    <a:lnTo>
                      <a:pt x="4" y="0"/>
                    </a:lnTo>
                    <a:lnTo>
                      <a:pt x="0" y="15"/>
                    </a:lnTo>
                    <a:lnTo>
                      <a:pt x="58" y="24"/>
                    </a:lnTo>
                    <a:lnTo>
                      <a:pt x="61" y="9"/>
                    </a:lnTo>
                    <a:lnTo>
                      <a:pt x="59" y="9"/>
                    </a:lnTo>
                    <a:lnTo>
                      <a:pt x="61" y="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8" name="Freeform 841"/>
              <p:cNvSpPr>
                <a:spLocks/>
              </p:cNvSpPr>
              <p:nvPr/>
            </p:nvSpPr>
            <p:spPr bwMode="auto">
              <a:xfrm>
                <a:off x="3066" y="2772"/>
                <a:ext cx="42" cy="20"/>
              </a:xfrm>
              <a:custGeom>
                <a:avLst/>
                <a:gdLst>
                  <a:gd name="T0" fmla="*/ 1 w 65"/>
                  <a:gd name="T1" fmla="*/ 1 h 31"/>
                  <a:gd name="T2" fmla="*/ 1 w 65"/>
                  <a:gd name="T3" fmla="*/ 1 h 31"/>
                  <a:gd name="T4" fmla="*/ 1 w 65"/>
                  <a:gd name="T5" fmla="*/ 0 h 31"/>
                  <a:gd name="T6" fmla="*/ 0 w 65"/>
                  <a:gd name="T7" fmla="*/ 1 h 31"/>
                  <a:gd name="T8" fmla="*/ 1 w 65"/>
                  <a:gd name="T9" fmla="*/ 1 h 31"/>
                  <a:gd name="T10" fmla="*/ 1 w 65"/>
                  <a:gd name="T11" fmla="*/ 1 h 31"/>
                  <a:gd name="T12" fmla="*/ 1 w 65"/>
                  <a:gd name="T13" fmla="*/ 1 h 31"/>
                  <a:gd name="T14" fmla="*/ 1 w 65"/>
                  <a:gd name="T15" fmla="*/ 1 h 31"/>
                  <a:gd name="T16" fmla="*/ 1 w 65"/>
                  <a:gd name="T17" fmla="*/ 1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31"/>
                  <a:gd name="T29" fmla="*/ 65 w 65"/>
                  <a:gd name="T30" fmla="*/ 31 h 3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31">
                    <a:moveTo>
                      <a:pt x="65" y="15"/>
                    </a:moveTo>
                    <a:lnTo>
                      <a:pt x="63" y="15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65" y="15"/>
                    </a:lnTo>
                    <a:lnTo>
                      <a:pt x="63" y="15"/>
                    </a:lnTo>
                    <a:lnTo>
                      <a:pt x="65" y="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9" name="Freeform 842"/>
              <p:cNvSpPr>
                <a:spLocks/>
              </p:cNvSpPr>
              <p:nvPr/>
            </p:nvSpPr>
            <p:spPr bwMode="auto">
              <a:xfrm>
                <a:off x="3103" y="2782"/>
                <a:ext cx="25" cy="20"/>
              </a:xfrm>
              <a:custGeom>
                <a:avLst/>
                <a:gdLst>
                  <a:gd name="T0" fmla="*/ 1 w 40"/>
                  <a:gd name="T1" fmla="*/ 1 h 31"/>
                  <a:gd name="T2" fmla="*/ 1 w 40"/>
                  <a:gd name="T3" fmla="*/ 1 h 31"/>
                  <a:gd name="T4" fmla="*/ 1 w 40"/>
                  <a:gd name="T5" fmla="*/ 0 h 31"/>
                  <a:gd name="T6" fmla="*/ 0 w 40"/>
                  <a:gd name="T7" fmla="*/ 1 h 31"/>
                  <a:gd name="T8" fmla="*/ 1 w 40"/>
                  <a:gd name="T9" fmla="*/ 1 h 31"/>
                  <a:gd name="T10" fmla="*/ 1 w 40"/>
                  <a:gd name="T11" fmla="*/ 1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31"/>
                  <a:gd name="T20" fmla="*/ 40 w 40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31">
                    <a:moveTo>
                      <a:pt x="37" y="25"/>
                    </a:moveTo>
                    <a:lnTo>
                      <a:pt x="40" y="18"/>
                    </a:lnTo>
                    <a:lnTo>
                      <a:pt x="8" y="0"/>
                    </a:lnTo>
                    <a:lnTo>
                      <a:pt x="0" y="16"/>
                    </a:lnTo>
                    <a:lnTo>
                      <a:pt x="33" y="31"/>
                    </a:lnTo>
                    <a:lnTo>
                      <a:pt x="37" y="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0" name="Freeform 843"/>
              <p:cNvSpPr>
                <a:spLocks/>
              </p:cNvSpPr>
              <p:nvPr/>
            </p:nvSpPr>
            <p:spPr bwMode="auto">
              <a:xfrm>
                <a:off x="2713" y="2564"/>
                <a:ext cx="24" cy="46"/>
              </a:xfrm>
              <a:custGeom>
                <a:avLst/>
                <a:gdLst>
                  <a:gd name="T0" fmla="*/ 0 w 36"/>
                  <a:gd name="T1" fmla="*/ 1 h 71"/>
                  <a:gd name="T2" fmla="*/ 1 w 36"/>
                  <a:gd name="T3" fmla="*/ 1 h 71"/>
                  <a:gd name="T4" fmla="*/ 1 w 36"/>
                  <a:gd name="T5" fmla="*/ 1 h 71"/>
                  <a:gd name="T6" fmla="*/ 1 w 36"/>
                  <a:gd name="T7" fmla="*/ 0 h 71"/>
                  <a:gd name="T8" fmla="*/ 0 w 36"/>
                  <a:gd name="T9" fmla="*/ 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71"/>
                  <a:gd name="T17" fmla="*/ 36 w 36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71">
                    <a:moveTo>
                      <a:pt x="0" y="4"/>
                    </a:moveTo>
                    <a:lnTo>
                      <a:pt x="21" y="71"/>
                    </a:lnTo>
                    <a:lnTo>
                      <a:pt x="36" y="67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1" name="Freeform 844"/>
              <p:cNvSpPr>
                <a:spLocks/>
              </p:cNvSpPr>
              <p:nvPr/>
            </p:nvSpPr>
            <p:spPr bwMode="auto">
              <a:xfrm>
                <a:off x="2704" y="2540"/>
                <a:ext cx="19" cy="28"/>
              </a:xfrm>
              <a:custGeom>
                <a:avLst/>
                <a:gdLst>
                  <a:gd name="T0" fmla="*/ 0 w 31"/>
                  <a:gd name="T1" fmla="*/ 1 h 44"/>
                  <a:gd name="T2" fmla="*/ 1 w 31"/>
                  <a:gd name="T3" fmla="*/ 1 h 44"/>
                  <a:gd name="T4" fmla="*/ 1 w 31"/>
                  <a:gd name="T5" fmla="*/ 1 h 44"/>
                  <a:gd name="T6" fmla="*/ 1 w 31"/>
                  <a:gd name="T7" fmla="*/ 0 h 44"/>
                  <a:gd name="T8" fmla="*/ 0 w 31"/>
                  <a:gd name="T9" fmla="*/ 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4"/>
                  <a:gd name="T17" fmla="*/ 31 w 31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4">
                    <a:moveTo>
                      <a:pt x="0" y="6"/>
                    </a:moveTo>
                    <a:lnTo>
                      <a:pt x="16" y="44"/>
                    </a:lnTo>
                    <a:lnTo>
                      <a:pt x="31" y="40"/>
                    </a:lnTo>
                    <a:lnTo>
                      <a:pt x="16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2" name="Freeform 845"/>
              <p:cNvSpPr>
                <a:spLocks/>
              </p:cNvSpPr>
              <p:nvPr/>
            </p:nvSpPr>
            <p:spPr bwMode="auto">
              <a:xfrm>
                <a:off x="2695" y="2523"/>
                <a:ext cx="18" cy="21"/>
              </a:xfrm>
              <a:custGeom>
                <a:avLst/>
                <a:gdLst>
                  <a:gd name="T0" fmla="*/ 1 w 27"/>
                  <a:gd name="T1" fmla="*/ 0 h 37"/>
                  <a:gd name="T2" fmla="*/ 1 w 27"/>
                  <a:gd name="T3" fmla="*/ 1 h 37"/>
                  <a:gd name="T4" fmla="*/ 1 w 27"/>
                  <a:gd name="T5" fmla="*/ 1 h 37"/>
                  <a:gd name="T6" fmla="*/ 1 w 27"/>
                  <a:gd name="T7" fmla="*/ 1 h 37"/>
                  <a:gd name="T8" fmla="*/ 1 w 27"/>
                  <a:gd name="T9" fmla="*/ 1 h 37"/>
                  <a:gd name="T10" fmla="*/ 1 w 27"/>
                  <a:gd name="T11" fmla="*/ 1 h 37"/>
                  <a:gd name="T12" fmla="*/ 1 w 27"/>
                  <a:gd name="T13" fmla="*/ 0 h 37"/>
                  <a:gd name="T14" fmla="*/ 0 w 27"/>
                  <a:gd name="T15" fmla="*/ 1 h 37"/>
                  <a:gd name="T16" fmla="*/ 1 w 27"/>
                  <a:gd name="T17" fmla="*/ 1 h 37"/>
                  <a:gd name="T18" fmla="*/ 1 w 27"/>
                  <a:gd name="T19" fmla="*/ 0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"/>
                  <a:gd name="T31" fmla="*/ 0 h 37"/>
                  <a:gd name="T32" fmla="*/ 27 w 27"/>
                  <a:gd name="T33" fmla="*/ 37 h 3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" h="37">
                    <a:moveTo>
                      <a:pt x="3" y="0"/>
                    </a:moveTo>
                    <a:lnTo>
                      <a:pt x="2" y="8"/>
                    </a:lnTo>
                    <a:lnTo>
                      <a:pt x="11" y="37"/>
                    </a:lnTo>
                    <a:lnTo>
                      <a:pt x="27" y="31"/>
                    </a:lnTo>
                    <a:lnTo>
                      <a:pt x="17" y="2"/>
                    </a:lnTo>
                    <a:lnTo>
                      <a:pt x="15" y="1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3" name="Freeform 846"/>
              <p:cNvSpPr>
                <a:spLocks/>
              </p:cNvSpPr>
              <p:nvPr/>
            </p:nvSpPr>
            <p:spPr bwMode="auto">
              <a:xfrm>
                <a:off x="2699" y="2514"/>
                <a:ext cx="11" cy="14"/>
              </a:xfrm>
              <a:custGeom>
                <a:avLst/>
                <a:gdLst>
                  <a:gd name="T0" fmla="*/ 1 w 20"/>
                  <a:gd name="T1" fmla="*/ 0 h 19"/>
                  <a:gd name="T2" fmla="*/ 1 w 20"/>
                  <a:gd name="T3" fmla="*/ 0 h 19"/>
                  <a:gd name="T4" fmla="*/ 0 w 20"/>
                  <a:gd name="T5" fmla="*/ 1 h 19"/>
                  <a:gd name="T6" fmla="*/ 1 w 20"/>
                  <a:gd name="T7" fmla="*/ 1 h 19"/>
                  <a:gd name="T8" fmla="*/ 1 w 20"/>
                  <a:gd name="T9" fmla="*/ 1 h 19"/>
                  <a:gd name="T10" fmla="*/ 1 w 20"/>
                  <a:gd name="T11" fmla="*/ 1 h 19"/>
                  <a:gd name="T12" fmla="*/ 1 w 20"/>
                  <a:gd name="T13" fmla="*/ 0 h 19"/>
                  <a:gd name="T14" fmla="*/ 1 w 20"/>
                  <a:gd name="T15" fmla="*/ 0 h 19"/>
                  <a:gd name="T16" fmla="*/ 1 w 20"/>
                  <a:gd name="T17" fmla="*/ 0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19"/>
                  <a:gd name="T29" fmla="*/ 20 w 20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19">
                    <a:moveTo>
                      <a:pt x="10" y="0"/>
                    </a:moveTo>
                    <a:lnTo>
                      <a:pt x="8" y="0"/>
                    </a:lnTo>
                    <a:lnTo>
                      <a:pt x="0" y="9"/>
                    </a:lnTo>
                    <a:lnTo>
                      <a:pt x="12" y="19"/>
                    </a:lnTo>
                    <a:lnTo>
                      <a:pt x="20" y="11"/>
                    </a:lnTo>
                    <a:lnTo>
                      <a:pt x="18" y="1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4" name="Freeform 847"/>
              <p:cNvSpPr>
                <a:spLocks/>
              </p:cNvSpPr>
              <p:nvPr/>
            </p:nvSpPr>
            <p:spPr bwMode="auto">
              <a:xfrm>
                <a:off x="2704" y="2509"/>
                <a:ext cx="13" cy="14"/>
              </a:xfrm>
              <a:custGeom>
                <a:avLst/>
                <a:gdLst>
                  <a:gd name="T0" fmla="*/ 1 w 19"/>
                  <a:gd name="T1" fmla="*/ 1 h 25"/>
                  <a:gd name="T2" fmla="*/ 1 w 19"/>
                  <a:gd name="T3" fmla="*/ 1 h 25"/>
                  <a:gd name="T4" fmla="*/ 0 w 19"/>
                  <a:gd name="T5" fmla="*/ 1 h 25"/>
                  <a:gd name="T6" fmla="*/ 1 w 19"/>
                  <a:gd name="T7" fmla="*/ 1 h 25"/>
                  <a:gd name="T8" fmla="*/ 1 w 19"/>
                  <a:gd name="T9" fmla="*/ 1 h 25"/>
                  <a:gd name="T10" fmla="*/ 1 w 19"/>
                  <a:gd name="T11" fmla="*/ 1 h 25"/>
                  <a:gd name="T12" fmla="*/ 1 w 19"/>
                  <a:gd name="T13" fmla="*/ 1 h 25"/>
                  <a:gd name="T14" fmla="*/ 1 w 19"/>
                  <a:gd name="T15" fmla="*/ 0 h 25"/>
                  <a:gd name="T16" fmla="*/ 1 w 19"/>
                  <a:gd name="T17" fmla="*/ 1 h 25"/>
                  <a:gd name="T18" fmla="*/ 1 w 19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25"/>
                  <a:gd name="T32" fmla="*/ 19 w 19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25">
                    <a:moveTo>
                      <a:pt x="19" y="2"/>
                    </a:moveTo>
                    <a:lnTo>
                      <a:pt x="12" y="4"/>
                    </a:lnTo>
                    <a:lnTo>
                      <a:pt x="0" y="12"/>
                    </a:lnTo>
                    <a:lnTo>
                      <a:pt x="8" y="25"/>
                    </a:lnTo>
                    <a:lnTo>
                      <a:pt x="19" y="17"/>
                    </a:lnTo>
                    <a:lnTo>
                      <a:pt x="12" y="17"/>
                    </a:lnTo>
                    <a:lnTo>
                      <a:pt x="19" y="2"/>
                    </a:lnTo>
                    <a:lnTo>
                      <a:pt x="15" y="0"/>
                    </a:lnTo>
                    <a:lnTo>
                      <a:pt x="12" y="4"/>
                    </a:lnTo>
                    <a:lnTo>
                      <a:pt x="19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5" name="Freeform 848"/>
              <p:cNvSpPr>
                <a:spLocks/>
              </p:cNvSpPr>
              <p:nvPr/>
            </p:nvSpPr>
            <p:spPr bwMode="auto">
              <a:xfrm>
                <a:off x="2713" y="2510"/>
                <a:ext cx="16" cy="13"/>
              </a:xfrm>
              <a:custGeom>
                <a:avLst/>
                <a:gdLst>
                  <a:gd name="T0" fmla="*/ 1 w 25"/>
                  <a:gd name="T1" fmla="*/ 1 h 23"/>
                  <a:gd name="T2" fmla="*/ 1 w 25"/>
                  <a:gd name="T3" fmla="*/ 1 h 23"/>
                  <a:gd name="T4" fmla="*/ 1 w 25"/>
                  <a:gd name="T5" fmla="*/ 0 h 23"/>
                  <a:gd name="T6" fmla="*/ 0 w 25"/>
                  <a:gd name="T7" fmla="*/ 1 h 23"/>
                  <a:gd name="T8" fmla="*/ 1 w 25"/>
                  <a:gd name="T9" fmla="*/ 1 h 23"/>
                  <a:gd name="T10" fmla="*/ 1 w 25"/>
                  <a:gd name="T11" fmla="*/ 1 h 23"/>
                  <a:gd name="T12" fmla="*/ 1 w 25"/>
                  <a:gd name="T13" fmla="*/ 1 h 23"/>
                  <a:gd name="T14" fmla="*/ 1 w 25"/>
                  <a:gd name="T15" fmla="*/ 1 h 23"/>
                  <a:gd name="T16" fmla="*/ 1 w 25"/>
                  <a:gd name="T17" fmla="*/ 1 h 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23"/>
                  <a:gd name="T29" fmla="*/ 25 w 25"/>
                  <a:gd name="T30" fmla="*/ 23 h 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23">
                    <a:moveTo>
                      <a:pt x="25" y="10"/>
                    </a:moveTo>
                    <a:lnTo>
                      <a:pt x="23" y="10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15" y="23"/>
                    </a:lnTo>
                    <a:lnTo>
                      <a:pt x="13" y="21"/>
                    </a:lnTo>
                    <a:lnTo>
                      <a:pt x="25" y="10"/>
                    </a:lnTo>
                    <a:lnTo>
                      <a:pt x="23" y="10"/>
                    </a:lnTo>
                    <a:lnTo>
                      <a:pt x="25" y="1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6" name="Freeform 849"/>
              <p:cNvSpPr>
                <a:spLocks/>
              </p:cNvSpPr>
              <p:nvPr/>
            </p:nvSpPr>
            <p:spPr bwMode="auto">
              <a:xfrm>
                <a:off x="2722" y="2514"/>
                <a:ext cx="34" cy="34"/>
              </a:xfrm>
              <a:custGeom>
                <a:avLst/>
                <a:gdLst>
                  <a:gd name="T0" fmla="*/ 1 w 56"/>
                  <a:gd name="T1" fmla="*/ 1 h 53"/>
                  <a:gd name="T2" fmla="*/ 1 w 56"/>
                  <a:gd name="T3" fmla="*/ 1 h 53"/>
                  <a:gd name="T4" fmla="*/ 1 w 56"/>
                  <a:gd name="T5" fmla="*/ 0 h 53"/>
                  <a:gd name="T6" fmla="*/ 0 w 56"/>
                  <a:gd name="T7" fmla="*/ 1 h 53"/>
                  <a:gd name="T8" fmla="*/ 1 w 56"/>
                  <a:gd name="T9" fmla="*/ 1 h 53"/>
                  <a:gd name="T10" fmla="*/ 1 w 56"/>
                  <a:gd name="T11" fmla="*/ 1 h 53"/>
                  <a:gd name="T12" fmla="*/ 1 w 56"/>
                  <a:gd name="T13" fmla="*/ 1 h 53"/>
                  <a:gd name="T14" fmla="*/ 1 w 56"/>
                  <a:gd name="T15" fmla="*/ 1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"/>
                  <a:gd name="T25" fmla="*/ 0 h 53"/>
                  <a:gd name="T26" fmla="*/ 56 w 56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" h="53">
                    <a:moveTo>
                      <a:pt x="56" y="44"/>
                    </a:moveTo>
                    <a:lnTo>
                      <a:pt x="56" y="42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44" y="53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7" name="Freeform 850"/>
              <p:cNvSpPr>
                <a:spLocks/>
              </p:cNvSpPr>
              <p:nvPr/>
            </p:nvSpPr>
            <p:spPr bwMode="auto">
              <a:xfrm>
                <a:off x="2748" y="2543"/>
                <a:ext cx="35" cy="35"/>
              </a:xfrm>
              <a:custGeom>
                <a:avLst/>
                <a:gdLst>
                  <a:gd name="T0" fmla="*/ 1 w 52"/>
                  <a:gd name="T1" fmla="*/ 1 h 57"/>
                  <a:gd name="T2" fmla="*/ 1 w 52"/>
                  <a:gd name="T3" fmla="*/ 1 h 57"/>
                  <a:gd name="T4" fmla="*/ 1 w 52"/>
                  <a:gd name="T5" fmla="*/ 0 h 57"/>
                  <a:gd name="T6" fmla="*/ 0 w 52"/>
                  <a:gd name="T7" fmla="*/ 1 h 57"/>
                  <a:gd name="T8" fmla="*/ 1 w 52"/>
                  <a:gd name="T9" fmla="*/ 1 h 57"/>
                  <a:gd name="T10" fmla="*/ 1 w 52"/>
                  <a:gd name="T11" fmla="*/ 1 h 57"/>
                  <a:gd name="T12" fmla="*/ 1 w 52"/>
                  <a:gd name="T13" fmla="*/ 1 h 57"/>
                  <a:gd name="T14" fmla="*/ 1 w 52"/>
                  <a:gd name="T15" fmla="*/ 1 h 57"/>
                  <a:gd name="T16" fmla="*/ 1 w 52"/>
                  <a:gd name="T17" fmla="*/ 1 h 57"/>
                  <a:gd name="T18" fmla="*/ 1 w 52"/>
                  <a:gd name="T19" fmla="*/ 1 h 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2"/>
                  <a:gd name="T31" fmla="*/ 0 h 57"/>
                  <a:gd name="T32" fmla="*/ 52 w 52"/>
                  <a:gd name="T33" fmla="*/ 57 h 5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2" h="57">
                    <a:moveTo>
                      <a:pt x="46" y="42"/>
                    </a:moveTo>
                    <a:lnTo>
                      <a:pt x="52" y="44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39" y="55"/>
                    </a:lnTo>
                    <a:lnTo>
                      <a:pt x="44" y="57"/>
                    </a:lnTo>
                    <a:lnTo>
                      <a:pt x="39" y="55"/>
                    </a:lnTo>
                    <a:lnTo>
                      <a:pt x="40" y="57"/>
                    </a:lnTo>
                    <a:lnTo>
                      <a:pt x="44" y="57"/>
                    </a:lnTo>
                    <a:lnTo>
                      <a:pt x="46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8" name="Freeform 851"/>
              <p:cNvSpPr>
                <a:spLocks/>
              </p:cNvSpPr>
              <p:nvPr/>
            </p:nvSpPr>
            <p:spPr bwMode="auto">
              <a:xfrm>
                <a:off x="2779" y="2569"/>
                <a:ext cx="14" cy="10"/>
              </a:xfrm>
              <a:custGeom>
                <a:avLst/>
                <a:gdLst>
                  <a:gd name="T0" fmla="*/ 1 w 25"/>
                  <a:gd name="T1" fmla="*/ 1 h 17"/>
                  <a:gd name="T2" fmla="*/ 1 w 25"/>
                  <a:gd name="T3" fmla="*/ 1 h 17"/>
                  <a:gd name="T4" fmla="*/ 1 w 25"/>
                  <a:gd name="T5" fmla="*/ 0 h 17"/>
                  <a:gd name="T6" fmla="*/ 0 w 25"/>
                  <a:gd name="T7" fmla="*/ 1 h 17"/>
                  <a:gd name="T8" fmla="*/ 1 w 25"/>
                  <a:gd name="T9" fmla="*/ 1 h 17"/>
                  <a:gd name="T10" fmla="*/ 1 w 25"/>
                  <a:gd name="T11" fmla="*/ 1 h 17"/>
                  <a:gd name="T12" fmla="*/ 1 w 25"/>
                  <a:gd name="T13" fmla="*/ 1 h 17"/>
                  <a:gd name="T14" fmla="*/ 1 w 25"/>
                  <a:gd name="T15" fmla="*/ 1 h 17"/>
                  <a:gd name="T16" fmla="*/ 1 w 25"/>
                  <a:gd name="T17" fmla="*/ 1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17"/>
                  <a:gd name="T29" fmla="*/ 25 w 25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17">
                    <a:moveTo>
                      <a:pt x="21" y="2"/>
                    </a:moveTo>
                    <a:lnTo>
                      <a:pt x="25" y="2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1" y="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9" name="Freeform 852"/>
              <p:cNvSpPr>
                <a:spLocks/>
              </p:cNvSpPr>
              <p:nvPr/>
            </p:nvSpPr>
            <p:spPr bwMode="auto">
              <a:xfrm>
                <a:off x="2792" y="2568"/>
                <a:ext cx="14" cy="11"/>
              </a:xfrm>
              <a:custGeom>
                <a:avLst/>
                <a:gdLst>
                  <a:gd name="T0" fmla="*/ 1 w 22"/>
                  <a:gd name="T1" fmla="*/ 0 h 19"/>
                  <a:gd name="T2" fmla="*/ 1 w 22"/>
                  <a:gd name="T3" fmla="*/ 0 h 19"/>
                  <a:gd name="T4" fmla="*/ 0 w 22"/>
                  <a:gd name="T5" fmla="*/ 1 h 19"/>
                  <a:gd name="T6" fmla="*/ 1 w 22"/>
                  <a:gd name="T7" fmla="*/ 1 h 19"/>
                  <a:gd name="T8" fmla="*/ 1 w 22"/>
                  <a:gd name="T9" fmla="*/ 1 h 19"/>
                  <a:gd name="T10" fmla="*/ 1 w 22"/>
                  <a:gd name="T11" fmla="*/ 1 h 19"/>
                  <a:gd name="T12" fmla="*/ 1 w 22"/>
                  <a:gd name="T13" fmla="*/ 0 h 19"/>
                  <a:gd name="T14" fmla="*/ 1 w 22"/>
                  <a:gd name="T15" fmla="*/ 0 h 19"/>
                  <a:gd name="T16" fmla="*/ 1 w 22"/>
                  <a:gd name="T17" fmla="*/ 0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19"/>
                  <a:gd name="T29" fmla="*/ 22 w 22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19">
                    <a:moveTo>
                      <a:pt x="22" y="0"/>
                    </a:moveTo>
                    <a:lnTo>
                      <a:pt x="20" y="0"/>
                    </a:lnTo>
                    <a:lnTo>
                      <a:pt x="0" y="4"/>
                    </a:lnTo>
                    <a:lnTo>
                      <a:pt x="4" y="19"/>
                    </a:lnTo>
                    <a:lnTo>
                      <a:pt x="22" y="15"/>
                    </a:lnTo>
                    <a:lnTo>
                      <a:pt x="20" y="15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0" name="Freeform 853"/>
              <p:cNvSpPr>
                <a:spLocks/>
              </p:cNvSpPr>
              <p:nvPr/>
            </p:nvSpPr>
            <p:spPr bwMode="auto">
              <a:xfrm>
                <a:off x="2805" y="2568"/>
                <a:ext cx="16" cy="11"/>
              </a:xfrm>
              <a:custGeom>
                <a:avLst/>
                <a:gdLst>
                  <a:gd name="T0" fmla="*/ 1 w 25"/>
                  <a:gd name="T1" fmla="*/ 1 h 19"/>
                  <a:gd name="T2" fmla="*/ 1 w 25"/>
                  <a:gd name="T3" fmla="*/ 1 h 19"/>
                  <a:gd name="T4" fmla="*/ 1 w 25"/>
                  <a:gd name="T5" fmla="*/ 0 h 19"/>
                  <a:gd name="T6" fmla="*/ 0 w 25"/>
                  <a:gd name="T7" fmla="*/ 1 h 19"/>
                  <a:gd name="T8" fmla="*/ 1 w 25"/>
                  <a:gd name="T9" fmla="*/ 1 h 19"/>
                  <a:gd name="T10" fmla="*/ 1 w 25"/>
                  <a:gd name="T11" fmla="*/ 1 h 19"/>
                  <a:gd name="T12" fmla="*/ 1 w 25"/>
                  <a:gd name="T13" fmla="*/ 1 h 19"/>
                  <a:gd name="T14" fmla="*/ 1 w 25"/>
                  <a:gd name="T15" fmla="*/ 1 h 19"/>
                  <a:gd name="T16" fmla="*/ 1 w 25"/>
                  <a:gd name="T17" fmla="*/ 1 h 19"/>
                  <a:gd name="T18" fmla="*/ 1 w 25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19"/>
                  <a:gd name="T32" fmla="*/ 25 w 25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19">
                    <a:moveTo>
                      <a:pt x="25" y="6"/>
                    </a:moveTo>
                    <a:lnTo>
                      <a:pt x="19" y="2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17" y="19"/>
                    </a:lnTo>
                    <a:lnTo>
                      <a:pt x="13" y="15"/>
                    </a:lnTo>
                    <a:lnTo>
                      <a:pt x="25" y="6"/>
                    </a:lnTo>
                    <a:lnTo>
                      <a:pt x="23" y="4"/>
                    </a:lnTo>
                    <a:lnTo>
                      <a:pt x="19" y="2"/>
                    </a:lnTo>
                    <a:lnTo>
                      <a:pt x="25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1" name="Freeform 854"/>
              <p:cNvSpPr>
                <a:spLocks/>
              </p:cNvSpPr>
              <p:nvPr/>
            </p:nvSpPr>
            <p:spPr bwMode="auto">
              <a:xfrm>
                <a:off x="2814" y="2572"/>
                <a:ext cx="43" cy="48"/>
              </a:xfrm>
              <a:custGeom>
                <a:avLst/>
                <a:gdLst>
                  <a:gd name="T0" fmla="*/ 1 w 69"/>
                  <a:gd name="T1" fmla="*/ 1 h 80"/>
                  <a:gd name="T2" fmla="*/ 1 w 69"/>
                  <a:gd name="T3" fmla="*/ 0 h 80"/>
                  <a:gd name="T4" fmla="*/ 0 w 69"/>
                  <a:gd name="T5" fmla="*/ 1 h 80"/>
                  <a:gd name="T6" fmla="*/ 1 w 69"/>
                  <a:gd name="T7" fmla="*/ 1 h 80"/>
                  <a:gd name="T8" fmla="*/ 1 w 69"/>
                  <a:gd name="T9" fmla="*/ 1 h 80"/>
                  <a:gd name="T10" fmla="*/ 1 w 69"/>
                  <a:gd name="T11" fmla="*/ 1 h 80"/>
                  <a:gd name="T12" fmla="*/ 1 w 69"/>
                  <a:gd name="T13" fmla="*/ 1 h 80"/>
                  <a:gd name="T14" fmla="*/ 1 w 69"/>
                  <a:gd name="T15" fmla="*/ 1 h 80"/>
                  <a:gd name="T16" fmla="*/ 1 w 69"/>
                  <a:gd name="T17" fmla="*/ 1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9"/>
                  <a:gd name="T28" fmla="*/ 0 h 80"/>
                  <a:gd name="T29" fmla="*/ 69 w 69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9" h="80">
                    <a:moveTo>
                      <a:pt x="69" y="69"/>
                    </a:moveTo>
                    <a:lnTo>
                      <a:pt x="12" y="0"/>
                    </a:lnTo>
                    <a:lnTo>
                      <a:pt x="0" y="9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6" y="79"/>
                    </a:lnTo>
                    <a:lnTo>
                      <a:pt x="58" y="79"/>
                    </a:lnTo>
                    <a:lnTo>
                      <a:pt x="58" y="80"/>
                    </a:lnTo>
                    <a:lnTo>
                      <a:pt x="69" y="6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2" name="Freeform 855"/>
              <p:cNvSpPr>
                <a:spLocks/>
              </p:cNvSpPr>
              <p:nvPr/>
            </p:nvSpPr>
            <p:spPr bwMode="auto">
              <a:xfrm>
                <a:off x="2848" y="2613"/>
                <a:ext cx="59" cy="56"/>
              </a:xfrm>
              <a:custGeom>
                <a:avLst/>
                <a:gdLst>
                  <a:gd name="T0" fmla="*/ 1 w 88"/>
                  <a:gd name="T1" fmla="*/ 1 h 90"/>
                  <a:gd name="T2" fmla="*/ 1 w 88"/>
                  <a:gd name="T3" fmla="*/ 1 h 90"/>
                  <a:gd name="T4" fmla="*/ 1 w 88"/>
                  <a:gd name="T5" fmla="*/ 0 h 90"/>
                  <a:gd name="T6" fmla="*/ 0 w 88"/>
                  <a:gd name="T7" fmla="*/ 1 h 90"/>
                  <a:gd name="T8" fmla="*/ 1 w 88"/>
                  <a:gd name="T9" fmla="*/ 1 h 90"/>
                  <a:gd name="T10" fmla="*/ 1 w 88"/>
                  <a:gd name="T11" fmla="*/ 1 h 90"/>
                  <a:gd name="T12" fmla="*/ 1 w 88"/>
                  <a:gd name="T13" fmla="*/ 1 h 90"/>
                  <a:gd name="T14" fmla="*/ 1 w 88"/>
                  <a:gd name="T15" fmla="*/ 1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8"/>
                  <a:gd name="T25" fmla="*/ 0 h 90"/>
                  <a:gd name="T26" fmla="*/ 88 w 88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8" h="90">
                    <a:moveTo>
                      <a:pt x="88" y="81"/>
                    </a:moveTo>
                    <a:lnTo>
                      <a:pt x="86" y="81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74" y="90"/>
                    </a:lnTo>
                    <a:lnTo>
                      <a:pt x="88" y="81"/>
                    </a:lnTo>
                    <a:lnTo>
                      <a:pt x="86" y="81"/>
                    </a:lnTo>
                    <a:lnTo>
                      <a:pt x="88" y="8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3" name="Freeform 856"/>
              <p:cNvSpPr>
                <a:spLocks/>
              </p:cNvSpPr>
              <p:nvPr/>
            </p:nvSpPr>
            <p:spPr bwMode="auto">
              <a:xfrm>
                <a:off x="2897" y="2664"/>
                <a:ext cx="78" cy="108"/>
              </a:xfrm>
              <a:custGeom>
                <a:avLst/>
                <a:gdLst>
                  <a:gd name="T0" fmla="*/ 1 w 119"/>
                  <a:gd name="T1" fmla="*/ 1 h 174"/>
                  <a:gd name="T2" fmla="*/ 1 w 119"/>
                  <a:gd name="T3" fmla="*/ 1 h 174"/>
                  <a:gd name="T4" fmla="*/ 1 w 119"/>
                  <a:gd name="T5" fmla="*/ 0 h 174"/>
                  <a:gd name="T6" fmla="*/ 0 w 119"/>
                  <a:gd name="T7" fmla="*/ 1 h 174"/>
                  <a:gd name="T8" fmla="*/ 1 w 119"/>
                  <a:gd name="T9" fmla="*/ 1 h 174"/>
                  <a:gd name="T10" fmla="*/ 1 w 119"/>
                  <a:gd name="T11" fmla="*/ 1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9"/>
                  <a:gd name="T19" fmla="*/ 0 h 174"/>
                  <a:gd name="T20" fmla="*/ 119 w 119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9" h="174">
                    <a:moveTo>
                      <a:pt x="114" y="170"/>
                    </a:moveTo>
                    <a:lnTo>
                      <a:pt x="119" y="165"/>
                    </a:lnTo>
                    <a:lnTo>
                      <a:pt x="14" y="0"/>
                    </a:lnTo>
                    <a:lnTo>
                      <a:pt x="0" y="9"/>
                    </a:lnTo>
                    <a:lnTo>
                      <a:pt x="106" y="174"/>
                    </a:lnTo>
                    <a:lnTo>
                      <a:pt x="114" y="17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4" name="Freeform 857"/>
              <p:cNvSpPr>
                <a:spLocks/>
              </p:cNvSpPr>
              <p:nvPr/>
            </p:nvSpPr>
            <p:spPr bwMode="auto">
              <a:xfrm>
                <a:off x="2395" y="2503"/>
                <a:ext cx="28" cy="20"/>
              </a:xfrm>
              <a:custGeom>
                <a:avLst/>
                <a:gdLst>
                  <a:gd name="T0" fmla="*/ 1 w 42"/>
                  <a:gd name="T1" fmla="*/ 1 h 33"/>
                  <a:gd name="T2" fmla="*/ 1 w 42"/>
                  <a:gd name="T3" fmla="*/ 1 h 33"/>
                  <a:gd name="T4" fmla="*/ 1 w 42"/>
                  <a:gd name="T5" fmla="*/ 0 h 33"/>
                  <a:gd name="T6" fmla="*/ 0 w 42"/>
                  <a:gd name="T7" fmla="*/ 1 h 33"/>
                  <a:gd name="T8" fmla="*/ 1 w 42"/>
                  <a:gd name="T9" fmla="*/ 1 h 33"/>
                  <a:gd name="T10" fmla="*/ 1 w 42"/>
                  <a:gd name="T11" fmla="*/ 1 h 33"/>
                  <a:gd name="T12" fmla="*/ 1 w 42"/>
                  <a:gd name="T13" fmla="*/ 1 h 33"/>
                  <a:gd name="T14" fmla="*/ 1 w 42"/>
                  <a:gd name="T15" fmla="*/ 1 h 33"/>
                  <a:gd name="T16" fmla="*/ 1 w 42"/>
                  <a:gd name="T17" fmla="*/ 1 h 33"/>
                  <a:gd name="T18" fmla="*/ 1 w 42"/>
                  <a:gd name="T19" fmla="*/ 1 h 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"/>
                  <a:gd name="T31" fmla="*/ 0 h 33"/>
                  <a:gd name="T32" fmla="*/ 42 w 42"/>
                  <a:gd name="T33" fmla="*/ 33 h 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" h="33">
                    <a:moveTo>
                      <a:pt x="40" y="16"/>
                    </a:moveTo>
                    <a:lnTo>
                      <a:pt x="42" y="18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37" y="31"/>
                    </a:lnTo>
                    <a:lnTo>
                      <a:pt x="39" y="33"/>
                    </a:lnTo>
                    <a:lnTo>
                      <a:pt x="37" y="31"/>
                    </a:lnTo>
                    <a:lnTo>
                      <a:pt x="37" y="33"/>
                    </a:lnTo>
                    <a:lnTo>
                      <a:pt x="39" y="33"/>
                    </a:lnTo>
                    <a:lnTo>
                      <a:pt x="40" y="1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5" name="Freeform 858"/>
              <p:cNvSpPr>
                <a:spLocks/>
              </p:cNvSpPr>
              <p:nvPr/>
            </p:nvSpPr>
            <p:spPr bwMode="auto">
              <a:xfrm>
                <a:off x="2422" y="2513"/>
                <a:ext cx="53" cy="17"/>
              </a:xfrm>
              <a:custGeom>
                <a:avLst/>
                <a:gdLst>
                  <a:gd name="T0" fmla="*/ 1 w 86"/>
                  <a:gd name="T1" fmla="*/ 1 h 29"/>
                  <a:gd name="T2" fmla="*/ 1 w 86"/>
                  <a:gd name="T3" fmla="*/ 0 h 29"/>
                  <a:gd name="T4" fmla="*/ 0 w 86"/>
                  <a:gd name="T5" fmla="*/ 1 h 29"/>
                  <a:gd name="T6" fmla="*/ 1 w 86"/>
                  <a:gd name="T7" fmla="*/ 1 h 29"/>
                  <a:gd name="T8" fmla="*/ 1 w 86"/>
                  <a:gd name="T9" fmla="*/ 1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29"/>
                  <a:gd name="T17" fmla="*/ 86 w 8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29">
                    <a:moveTo>
                      <a:pt x="86" y="11"/>
                    </a:moveTo>
                    <a:lnTo>
                      <a:pt x="1" y="0"/>
                    </a:lnTo>
                    <a:lnTo>
                      <a:pt x="0" y="17"/>
                    </a:lnTo>
                    <a:lnTo>
                      <a:pt x="84" y="29"/>
                    </a:lnTo>
                    <a:lnTo>
                      <a:pt x="86" y="1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6" name="Freeform 859"/>
              <p:cNvSpPr>
                <a:spLocks/>
              </p:cNvSpPr>
              <p:nvPr/>
            </p:nvSpPr>
            <p:spPr bwMode="auto">
              <a:xfrm>
                <a:off x="2474" y="2520"/>
                <a:ext cx="41" cy="14"/>
              </a:xfrm>
              <a:custGeom>
                <a:avLst/>
                <a:gdLst>
                  <a:gd name="T0" fmla="*/ 1 w 61"/>
                  <a:gd name="T1" fmla="*/ 1 h 23"/>
                  <a:gd name="T2" fmla="*/ 1 w 61"/>
                  <a:gd name="T3" fmla="*/ 1 h 23"/>
                  <a:gd name="T4" fmla="*/ 1 w 61"/>
                  <a:gd name="T5" fmla="*/ 0 h 23"/>
                  <a:gd name="T6" fmla="*/ 0 w 61"/>
                  <a:gd name="T7" fmla="*/ 1 h 23"/>
                  <a:gd name="T8" fmla="*/ 1 w 61"/>
                  <a:gd name="T9" fmla="*/ 1 h 23"/>
                  <a:gd name="T10" fmla="*/ 1 w 61"/>
                  <a:gd name="T11" fmla="*/ 1 h 23"/>
                  <a:gd name="T12" fmla="*/ 1 w 61"/>
                  <a:gd name="T13" fmla="*/ 1 h 23"/>
                  <a:gd name="T14" fmla="*/ 1 w 61"/>
                  <a:gd name="T15" fmla="*/ 1 h 23"/>
                  <a:gd name="T16" fmla="*/ 1 w 61"/>
                  <a:gd name="T17" fmla="*/ 1 h 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23"/>
                  <a:gd name="T29" fmla="*/ 61 w 61"/>
                  <a:gd name="T30" fmla="*/ 23 h 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23">
                    <a:moveTo>
                      <a:pt x="61" y="8"/>
                    </a:moveTo>
                    <a:lnTo>
                      <a:pt x="60" y="8"/>
                    </a:lnTo>
                    <a:lnTo>
                      <a:pt x="2" y="0"/>
                    </a:lnTo>
                    <a:lnTo>
                      <a:pt x="0" y="18"/>
                    </a:lnTo>
                    <a:lnTo>
                      <a:pt x="58" y="23"/>
                    </a:lnTo>
                    <a:lnTo>
                      <a:pt x="56" y="23"/>
                    </a:lnTo>
                    <a:lnTo>
                      <a:pt x="61" y="8"/>
                    </a:lnTo>
                    <a:lnTo>
                      <a:pt x="60" y="8"/>
                    </a:lnTo>
                    <a:lnTo>
                      <a:pt x="61" y="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7" name="Freeform 860"/>
              <p:cNvSpPr>
                <a:spLocks/>
              </p:cNvSpPr>
              <p:nvPr/>
            </p:nvSpPr>
            <p:spPr bwMode="auto">
              <a:xfrm>
                <a:off x="2511" y="2524"/>
                <a:ext cx="56" cy="28"/>
              </a:xfrm>
              <a:custGeom>
                <a:avLst/>
                <a:gdLst>
                  <a:gd name="T0" fmla="*/ 1 w 88"/>
                  <a:gd name="T1" fmla="*/ 1 h 44"/>
                  <a:gd name="T2" fmla="*/ 1 w 88"/>
                  <a:gd name="T3" fmla="*/ 1 h 44"/>
                  <a:gd name="T4" fmla="*/ 1 w 88"/>
                  <a:gd name="T5" fmla="*/ 0 h 44"/>
                  <a:gd name="T6" fmla="*/ 0 w 88"/>
                  <a:gd name="T7" fmla="*/ 1 h 44"/>
                  <a:gd name="T8" fmla="*/ 1 w 88"/>
                  <a:gd name="T9" fmla="*/ 1 h 44"/>
                  <a:gd name="T10" fmla="*/ 1 w 88"/>
                  <a:gd name="T11" fmla="*/ 1 h 44"/>
                  <a:gd name="T12" fmla="*/ 1 w 88"/>
                  <a:gd name="T13" fmla="*/ 1 h 44"/>
                  <a:gd name="T14" fmla="*/ 1 w 88"/>
                  <a:gd name="T15" fmla="*/ 1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8"/>
                  <a:gd name="T25" fmla="*/ 0 h 44"/>
                  <a:gd name="T26" fmla="*/ 88 w 88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8" h="44">
                    <a:moveTo>
                      <a:pt x="88" y="29"/>
                    </a:moveTo>
                    <a:lnTo>
                      <a:pt x="86" y="29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82" y="44"/>
                    </a:lnTo>
                    <a:lnTo>
                      <a:pt x="88" y="29"/>
                    </a:lnTo>
                    <a:lnTo>
                      <a:pt x="86" y="29"/>
                    </a:lnTo>
                    <a:lnTo>
                      <a:pt x="88" y="2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8" name="Freeform 861"/>
              <p:cNvSpPr>
                <a:spLocks/>
              </p:cNvSpPr>
              <p:nvPr/>
            </p:nvSpPr>
            <p:spPr bwMode="auto">
              <a:xfrm>
                <a:off x="2565" y="2543"/>
                <a:ext cx="52" cy="29"/>
              </a:xfrm>
              <a:custGeom>
                <a:avLst/>
                <a:gdLst>
                  <a:gd name="T0" fmla="*/ 1 w 83"/>
                  <a:gd name="T1" fmla="*/ 1 h 46"/>
                  <a:gd name="T2" fmla="*/ 1 w 83"/>
                  <a:gd name="T3" fmla="*/ 0 h 46"/>
                  <a:gd name="T4" fmla="*/ 0 w 83"/>
                  <a:gd name="T5" fmla="*/ 1 h 46"/>
                  <a:gd name="T6" fmla="*/ 1 w 83"/>
                  <a:gd name="T7" fmla="*/ 1 h 46"/>
                  <a:gd name="T8" fmla="*/ 1 w 83"/>
                  <a:gd name="T9" fmla="*/ 1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46"/>
                  <a:gd name="T17" fmla="*/ 83 w 83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46">
                    <a:moveTo>
                      <a:pt x="83" y="31"/>
                    </a:moveTo>
                    <a:lnTo>
                      <a:pt x="6" y="0"/>
                    </a:lnTo>
                    <a:lnTo>
                      <a:pt x="0" y="15"/>
                    </a:lnTo>
                    <a:lnTo>
                      <a:pt x="77" y="46"/>
                    </a:lnTo>
                    <a:lnTo>
                      <a:pt x="83" y="3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9" name="Freeform 862"/>
              <p:cNvSpPr>
                <a:spLocks/>
              </p:cNvSpPr>
              <p:nvPr/>
            </p:nvSpPr>
            <p:spPr bwMode="auto">
              <a:xfrm>
                <a:off x="2613" y="2562"/>
                <a:ext cx="72" cy="33"/>
              </a:xfrm>
              <a:custGeom>
                <a:avLst/>
                <a:gdLst>
                  <a:gd name="T0" fmla="*/ 1 w 109"/>
                  <a:gd name="T1" fmla="*/ 1 h 55"/>
                  <a:gd name="T2" fmla="*/ 1 w 109"/>
                  <a:gd name="T3" fmla="*/ 0 h 55"/>
                  <a:gd name="T4" fmla="*/ 0 w 109"/>
                  <a:gd name="T5" fmla="*/ 1 h 55"/>
                  <a:gd name="T6" fmla="*/ 1 w 109"/>
                  <a:gd name="T7" fmla="*/ 1 h 55"/>
                  <a:gd name="T8" fmla="*/ 1 w 109"/>
                  <a:gd name="T9" fmla="*/ 1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55"/>
                  <a:gd name="T17" fmla="*/ 109 w 109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55">
                    <a:moveTo>
                      <a:pt x="109" y="40"/>
                    </a:moveTo>
                    <a:lnTo>
                      <a:pt x="6" y="0"/>
                    </a:lnTo>
                    <a:lnTo>
                      <a:pt x="0" y="15"/>
                    </a:lnTo>
                    <a:lnTo>
                      <a:pt x="104" y="55"/>
                    </a:lnTo>
                    <a:lnTo>
                      <a:pt x="109" y="4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0" name="Freeform 863"/>
              <p:cNvSpPr>
                <a:spLocks/>
              </p:cNvSpPr>
              <p:nvPr/>
            </p:nvSpPr>
            <p:spPr bwMode="auto">
              <a:xfrm>
                <a:off x="2680" y="2587"/>
                <a:ext cx="54" cy="25"/>
              </a:xfrm>
              <a:custGeom>
                <a:avLst/>
                <a:gdLst>
                  <a:gd name="T0" fmla="*/ 1 w 80"/>
                  <a:gd name="T1" fmla="*/ 1 h 42"/>
                  <a:gd name="T2" fmla="*/ 1 w 80"/>
                  <a:gd name="T3" fmla="*/ 1 h 42"/>
                  <a:gd name="T4" fmla="*/ 1 w 80"/>
                  <a:gd name="T5" fmla="*/ 0 h 42"/>
                  <a:gd name="T6" fmla="*/ 0 w 80"/>
                  <a:gd name="T7" fmla="*/ 1 h 42"/>
                  <a:gd name="T8" fmla="*/ 1 w 80"/>
                  <a:gd name="T9" fmla="*/ 1 h 42"/>
                  <a:gd name="T10" fmla="*/ 1 w 80"/>
                  <a:gd name="T11" fmla="*/ 1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42"/>
                  <a:gd name="T20" fmla="*/ 80 w 80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42">
                    <a:moveTo>
                      <a:pt x="78" y="34"/>
                    </a:moveTo>
                    <a:lnTo>
                      <a:pt x="80" y="27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76" y="42"/>
                    </a:lnTo>
                    <a:lnTo>
                      <a:pt x="78" y="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1" name="Freeform 864"/>
              <p:cNvSpPr>
                <a:spLocks/>
              </p:cNvSpPr>
              <p:nvPr/>
            </p:nvSpPr>
            <p:spPr bwMode="auto">
              <a:xfrm>
                <a:off x="2290" y="2142"/>
                <a:ext cx="23" cy="40"/>
              </a:xfrm>
              <a:custGeom>
                <a:avLst/>
                <a:gdLst>
                  <a:gd name="T0" fmla="*/ 1 w 33"/>
                  <a:gd name="T1" fmla="*/ 1 h 62"/>
                  <a:gd name="T2" fmla="*/ 1 w 33"/>
                  <a:gd name="T3" fmla="*/ 1 h 62"/>
                  <a:gd name="T4" fmla="*/ 1 w 33"/>
                  <a:gd name="T5" fmla="*/ 1 h 62"/>
                  <a:gd name="T6" fmla="*/ 1 w 33"/>
                  <a:gd name="T7" fmla="*/ 0 h 62"/>
                  <a:gd name="T8" fmla="*/ 1 w 33"/>
                  <a:gd name="T9" fmla="*/ 1 h 62"/>
                  <a:gd name="T10" fmla="*/ 0 w 33"/>
                  <a:gd name="T11" fmla="*/ 1 h 62"/>
                  <a:gd name="T12" fmla="*/ 1 w 33"/>
                  <a:gd name="T13" fmla="*/ 1 h 62"/>
                  <a:gd name="T14" fmla="*/ 0 w 33"/>
                  <a:gd name="T15" fmla="*/ 1 h 62"/>
                  <a:gd name="T16" fmla="*/ 1 w 33"/>
                  <a:gd name="T17" fmla="*/ 1 h 6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3"/>
                  <a:gd name="T28" fmla="*/ 0 h 62"/>
                  <a:gd name="T29" fmla="*/ 33 w 33"/>
                  <a:gd name="T30" fmla="*/ 62 h 6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3" h="62">
                    <a:moveTo>
                      <a:pt x="17" y="60"/>
                    </a:moveTo>
                    <a:lnTo>
                      <a:pt x="17" y="62"/>
                    </a:lnTo>
                    <a:lnTo>
                      <a:pt x="33" y="4"/>
                    </a:lnTo>
                    <a:lnTo>
                      <a:pt x="15" y="0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17" y="6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2" name="Freeform 865"/>
              <p:cNvSpPr>
                <a:spLocks/>
              </p:cNvSpPr>
              <p:nvPr/>
            </p:nvSpPr>
            <p:spPr bwMode="auto">
              <a:xfrm>
                <a:off x="2285" y="2179"/>
                <a:ext cx="17" cy="31"/>
              </a:xfrm>
              <a:custGeom>
                <a:avLst/>
                <a:gdLst>
                  <a:gd name="T0" fmla="*/ 1 w 25"/>
                  <a:gd name="T1" fmla="*/ 1 h 52"/>
                  <a:gd name="T2" fmla="*/ 1 w 25"/>
                  <a:gd name="T3" fmla="*/ 1 h 52"/>
                  <a:gd name="T4" fmla="*/ 1 w 25"/>
                  <a:gd name="T5" fmla="*/ 1 h 52"/>
                  <a:gd name="T6" fmla="*/ 1 w 25"/>
                  <a:gd name="T7" fmla="*/ 0 h 52"/>
                  <a:gd name="T8" fmla="*/ 0 w 25"/>
                  <a:gd name="T9" fmla="*/ 1 h 52"/>
                  <a:gd name="T10" fmla="*/ 0 w 25"/>
                  <a:gd name="T11" fmla="*/ 1 h 52"/>
                  <a:gd name="T12" fmla="*/ 0 w 25"/>
                  <a:gd name="T13" fmla="*/ 1 h 52"/>
                  <a:gd name="T14" fmla="*/ 0 w 25"/>
                  <a:gd name="T15" fmla="*/ 1 h 52"/>
                  <a:gd name="T16" fmla="*/ 1 w 25"/>
                  <a:gd name="T17" fmla="*/ 1 h 5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52"/>
                  <a:gd name="T29" fmla="*/ 25 w 25"/>
                  <a:gd name="T30" fmla="*/ 52 h 5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52">
                    <a:moveTo>
                      <a:pt x="16" y="50"/>
                    </a:moveTo>
                    <a:lnTo>
                      <a:pt x="16" y="52"/>
                    </a:lnTo>
                    <a:lnTo>
                      <a:pt x="25" y="2"/>
                    </a:lnTo>
                    <a:lnTo>
                      <a:pt x="8" y="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6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3" name="Freeform 866"/>
              <p:cNvSpPr>
                <a:spLocks/>
              </p:cNvSpPr>
              <p:nvPr/>
            </p:nvSpPr>
            <p:spPr bwMode="auto">
              <a:xfrm>
                <a:off x="2285" y="2208"/>
                <a:ext cx="12" cy="24"/>
              </a:xfrm>
              <a:custGeom>
                <a:avLst/>
                <a:gdLst>
                  <a:gd name="T0" fmla="*/ 2 w 16"/>
                  <a:gd name="T1" fmla="*/ 1 h 38"/>
                  <a:gd name="T2" fmla="*/ 2 w 16"/>
                  <a:gd name="T3" fmla="*/ 1 h 38"/>
                  <a:gd name="T4" fmla="*/ 2 w 16"/>
                  <a:gd name="T5" fmla="*/ 0 h 38"/>
                  <a:gd name="T6" fmla="*/ 0 w 16"/>
                  <a:gd name="T7" fmla="*/ 0 h 38"/>
                  <a:gd name="T8" fmla="*/ 0 w 16"/>
                  <a:gd name="T9" fmla="*/ 1 h 38"/>
                  <a:gd name="T10" fmla="*/ 2 w 16"/>
                  <a:gd name="T11" fmla="*/ 1 h 38"/>
                  <a:gd name="T12" fmla="*/ 0 w 16"/>
                  <a:gd name="T13" fmla="*/ 1 h 38"/>
                  <a:gd name="T14" fmla="*/ 0 w 16"/>
                  <a:gd name="T15" fmla="*/ 1 h 38"/>
                  <a:gd name="T16" fmla="*/ 2 w 16"/>
                  <a:gd name="T17" fmla="*/ 1 h 38"/>
                  <a:gd name="T18" fmla="*/ 2 w 16"/>
                  <a:gd name="T19" fmla="*/ 1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"/>
                  <a:gd name="T31" fmla="*/ 0 h 38"/>
                  <a:gd name="T32" fmla="*/ 16 w 16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" h="38">
                    <a:moveTo>
                      <a:pt x="6" y="23"/>
                    </a:moveTo>
                    <a:lnTo>
                      <a:pt x="16" y="3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8" y="38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8" y="38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4" name="Freeform 867"/>
              <p:cNvSpPr>
                <a:spLocks/>
              </p:cNvSpPr>
              <p:nvPr/>
            </p:nvSpPr>
            <p:spPr bwMode="auto">
              <a:xfrm>
                <a:off x="2289" y="2219"/>
                <a:ext cx="24" cy="13"/>
              </a:xfrm>
              <a:custGeom>
                <a:avLst/>
                <a:gdLst>
                  <a:gd name="T0" fmla="*/ 1 w 35"/>
                  <a:gd name="T1" fmla="*/ 0 h 21"/>
                  <a:gd name="T2" fmla="*/ 0 w 35"/>
                  <a:gd name="T3" fmla="*/ 1 h 21"/>
                  <a:gd name="T4" fmla="*/ 1 w 35"/>
                  <a:gd name="T5" fmla="*/ 1 h 21"/>
                  <a:gd name="T6" fmla="*/ 1 w 35"/>
                  <a:gd name="T7" fmla="*/ 1 h 21"/>
                  <a:gd name="T8" fmla="*/ 1 w 35"/>
                  <a:gd name="T9" fmla="*/ 1 h 21"/>
                  <a:gd name="T10" fmla="*/ 1 w 35"/>
                  <a:gd name="T11" fmla="*/ 0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21"/>
                  <a:gd name="T20" fmla="*/ 35 w 35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21">
                    <a:moveTo>
                      <a:pt x="33" y="0"/>
                    </a:moveTo>
                    <a:lnTo>
                      <a:pt x="0" y="6"/>
                    </a:lnTo>
                    <a:lnTo>
                      <a:pt x="2" y="21"/>
                    </a:lnTo>
                    <a:lnTo>
                      <a:pt x="35" y="15"/>
                    </a:lnTo>
                    <a:lnTo>
                      <a:pt x="33" y="15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5" name="Freeform 868"/>
              <p:cNvSpPr>
                <a:spLocks/>
              </p:cNvSpPr>
              <p:nvPr/>
            </p:nvSpPr>
            <p:spPr bwMode="auto">
              <a:xfrm>
                <a:off x="2311" y="2212"/>
                <a:ext cx="25" cy="16"/>
              </a:xfrm>
              <a:custGeom>
                <a:avLst/>
                <a:gdLst>
                  <a:gd name="T0" fmla="*/ 1 w 38"/>
                  <a:gd name="T1" fmla="*/ 0 h 27"/>
                  <a:gd name="T2" fmla="*/ 1 w 38"/>
                  <a:gd name="T3" fmla="*/ 1 h 27"/>
                  <a:gd name="T4" fmla="*/ 1 w 38"/>
                  <a:gd name="T5" fmla="*/ 1 h 27"/>
                  <a:gd name="T6" fmla="*/ 1 w 38"/>
                  <a:gd name="T7" fmla="*/ 1 h 27"/>
                  <a:gd name="T8" fmla="*/ 1 w 38"/>
                  <a:gd name="T9" fmla="*/ 1 h 27"/>
                  <a:gd name="T10" fmla="*/ 1 w 38"/>
                  <a:gd name="T11" fmla="*/ 1 h 27"/>
                  <a:gd name="T12" fmla="*/ 1 w 38"/>
                  <a:gd name="T13" fmla="*/ 1 h 27"/>
                  <a:gd name="T14" fmla="*/ 1 w 38"/>
                  <a:gd name="T15" fmla="*/ 1 h 27"/>
                  <a:gd name="T16" fmla="*/ 1 w 38"/>
                  <a:gd name="T17" fmla="*/ 1 h 27"/>
                  <a:gd name="T18" fmla="*/ 1 w 38"/>
                  <a:gd name="T19" fmla="*/ 1 h 27"/>
                  <a:gd name="T20" fmla="*/ 1 w 38"/>
                  <a:gd name="T21" fmla="*/ 1 h 27"/>
                  <a:gd name="T22" fmla="*/ 1 w 38"/>
                  <a:gd name="T23" fmla="*/ 1 h 27"/>
                  <a:gd name="T24" fmla="*/ 1 w 38"/>
                  <a:gd name="T25" fmla="*/ 1 h 27"/>
                  <a:gd name="T26" fmla="*/ 1 w 38"/>
                  <a:gd name="T27" fmla="*/ 1 h 27"/>
                  <a:gd name="T28" fmla="*/ 1 w 38"/>
                  <a:gd name="T29" fmla="*/ 1 h 27"/>
                  <a:gd name="T30" fmla="*/ 1 w 38"/>
                  <a:gd name="T31" fmla="*/ 1 h 27"/>
                  <a:gd name="T32" fmla="*/ 1 w 38"/>
                  <a:gd name="T33" fmla="*/ 1 h 27"/>
                  <a:gd name="T34" fmla="*/ 0 w 38"/>
                  <a:gd name="T35" fmla="*/ 1 h 27"/>
                  <a:gd name="T36" fmla="*/ 0 w 38"/>
                  <a:gd name="T37" fmla="*/ 1 h 27"/>
                  <a:gd name="T38" fmla="*/ 1 w 38"/>
                  <a:gd name="T39" fmla="*/ 1 h 27"/>
                  <a:gd name="T40" fmla="*/ 1 w 38"/>
                  <a:gd name="T41" fmla="*/ 1 h 27"/>
                  <a:gd name="T42" fmla="*/ 1 w 38"/>
                  <a:gd name="T43" fmla="*/ 1 h 27"/>
                  <a:gd name="T44" fmla="*/ 1 w 38"/>
                  <a:gd name="T45" fmla="*/ 1 h 27"/>
                  <a:gd name="T46" fmla="*/ 1 w 38"/>
                  <a:gd name="T47" fmla="*/ 1 h 27"/>
                  <a:gd name="T48" fmla="*/ 1 w 38"/>
                  <a:gd name="T49" fmla="*/ 1 h 27"/>
                  <a:gd name="T50" fmla="*/ 1 w 38"/>
                  <a:gd name="T51" fmla="*/ 1 h 27"/>
                  <a:gd name="T52" fmla="*/ 1 w 38"/>
                  <a:gd name="T53" fmla="*/ 1 h 27"/>
                  <a:gd name="T54" fmla="*/ 1 w 38"/>
                  <a:gd name="T55" fmla="*/ 1 h 27"/>
                  <a:gd name="T56" fmla="*/ 1 w 38"/>
                  <a:gd name="T57" fmla="*/ 1 h 27"/>
                  <a:gd name="T58" fmla="*/ 1 w 38"/>
                  <a:gd name="T59" fmla="*/ 1 h 27"/>
                  <a:gd name="T60" fmla="*/ 1 w 38"/>
                  <a:gd name="T61" fmla="*/ 1 h 27"/>
                  <a:gd name="T62" fmla="*/ 1 w 38"/>
                  <a:gd name="T63" fmla="*/ 1 h 27"/>
                  <a:gd name="T64" fmla="*/ 1 w 38"/>
                  <a:gd name="T65" fmla="*/ 1 h 27"/>
                  <a:gd name="T66" fmla="*/ 1 w 38"/>
                  <a:gd name="T67" fmla="*/ 1 h 27"/>
                  <a:gd name="T68" fmla="*/ 1 w 38"/>
                  <a:gd name="T69" fmla="*/ 1 h 27"/>
                  <a:gd name="T70" fmla="*/ 1 w 38"/>
                  <a:gd name="T71" fmla="*/ 1 h 27"/>
                  <a:gd name="T72" fmla="*/ 1 w 38"/>
                  <a:gd name="T73" fmla="*/ 1 h 27"/>
                  <a:gd name="T74" fmla="*/ 1 w 38"/>
                  <a:gd name="T75" fmla="*/ 1 h 27"/>
                  <a:gd name="T76" fmla="*/ 1 w 38"/>
                  <a:gd name="T77" fmla="*/ 1 h 27"/>
                  <a:gd name="T78" fmla="*/ 1 w 38"/>
                  <a:gd name="T79" fmla="*/ 1 h 27"/>
                  <a:gd name="T80" fmla="*/ 1 w 38"/>
                  <a:gd name="T81" fmla="*/ 1 h 27"/>
                  <a:gd name="T82" fmla="*/ 1 w 38"/>
                  <a:gd name="T83" fmla="*/ 1 h 27"/>
                  <a:gd name="T84" fmla="*/ 1 w 38"/>
                  <a:gd name="T85" fmla="*/ 1 h 27"/>
                  <a:gd name="T86" fmla="*/ 1 w 38"/>
                  <a:gd name="T87" fmla="*/ 0 h 27"/>
                  <a:gd name="T88" fmla="*/ 1 w 38"/>
                  <a:gd name="T89" fmla="*/ 0 h 27"/>
                  <a:gd name="T90" fmla="*/ 1 w 38"/>
                  <a:gd name="T91" fmla="*/ 1 h 27"/>
                  <a:gd name="T92" fmla="*/ 1 w 38"/>
                  <a:gd name="T93" fmla="*/ 0 h 2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8"/>
                  <a:gd name="T142" fmla="*/ 0 h 27"/>
                  <a:gd name="T143" fmla="*/ 38 w 38"/>
                  <a:gd name="T144" fmla="*/ 27 h 2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8" h="27">
                    <a:moveTo>
                      <a:pt x="30" y="0"/>
                    </a:moveTo>
                    <a:lnTo>
                      <a:pt x="27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27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9" y="25"/>
                    </a:lnTo>
                    <a:lnTo>
                      <a:pt x="11" y="25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15" y="23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21" y="22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7" y="20"/>
                    </a:lnTo>
                    <a:lnTo>
                      <a:pt x="28" y="20"/>
                    </a:lnTo>
                    <a:lnTo>
                      <a:pt x="30" y="20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8" y="14"/>
                    </a:lnTo>
                    <a:lnTo>
                      <a:pt x="34" y="16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6" name="Freeform 869"/>
              <p:cNvSpPr>
                <a:spLocks/>
              </p:cNvSpPr>
              <p:nvPr/>
            </p:nvSpPr>
            <p:spPr bwMode="auto">
              <a:xfrm>
                <a:off x="2331" y="2208"/>
                <a:ext cx="30" cy="14"/>
              </a:xfrm>
              <a:custGeom>
                <a:avLst/>
                <a:gdLst>
                  <a:gd name="T0" fmla="*/ 1 w 46"/>
                  <a:gd name="T1" fmla="*/ 1 h 23"/>
                  <a:gd name="T2" fmla="*/ 1 w 46"/>
                  <a:gd name="T3" fmla="*/ 0 h 23"/>
                  <a:gd name="T4" fmla="*/ 0 w 46"/>
                  <a:gd name="T5" fmla="*/ 1 h 23"/>
                  <a:gd name="T6" fmla="*/ 1 w 46"/>
                  <a:gd name="T7" fmla="*/ 1 h 23"/>
                  <a:gd name="T8" fmla="*/ 1 w 46"/>
                  <a:gd name="T9" fmla="*/ 1 h 23"/>
                  <a:gd name="T10" fmla="*/ 1 w 46"/>
                  <a:gd name="T11" fmla="*/ 1 h 23"/>
                  <a:gd name="T12" fmla="*/ 1 w 46"/>
                  <a:gd name="T13" fmla="*/ 1 h 23"/>
                  <a:gd name="T14" fmla="*/ 1 w 46"/>
                  <a:gd name="T15" fmla="*/ 0 h 23"/>
                  <a:gd name="T16" fmla="*/ 1 w 46"/>
                  <a:gd name="T17" fmla="*/ 0 h 23"/>
                  <a:gd name="T18" fmla="*/ 1 w 46"/>
                  <a:gd name="T19" fmla="*/ 1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6"/>
                  <a:gd name="T31" fmla="*/ 0 h 23"/>
                  <a:gd name="T32" fmla="*/ 46 w 46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6" h="23">
                    <a:moveTo>
                      <a:pt x="46" y="5"/>
                    </a:moveTo>
                    <a:lnTo>
                      <a:pt x="37" y="0"/>
                    </a:lnTo>
                    <a:lnTo>
                      <a:pt x="0" y="7"/>
                    </a:lnTo>
                    <a:lnTo>
                      <a:pt x="4" y="23"/>
                    </a:lnTo>
                    <a:lnTo>
                      <a:pt x="41" y="17"/>
                    </a:lnTo>
                    <a:lnTo>
                      <a:pt x="31" y="11"/>
                    </a:lnTo>
                    <a:lnTo>
                      <a:pt x="46" y="5"/>
                    </a:lnTo>
                    <a:lnTo>
                      <a:pt x="43" y="0"/>
                    </a:lnTo>
                    <a:lnTo>
                      <a:pt x="37" y="0"/>
                    </a:lnTo>
                    <a:lnTo>
                      <a:pt x="46" y="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7" name="Freeform 870"/>
              <p:cNvSpPr>
                <a:spLocks/>
              </p:cNvSpPr>
              <p:nvPr/>
            </p:nvSpPr>
            <p:spPr bwMode="auto">
              <a:xfrm>
                <a:off x="2351" y="2212"/>
                <a:ext cx="17" cy="17"/>
              </a:xfrm>
              <a:custGeom>
                <a:avLst/>
                <a:gdLst>
                  <a:gd name="T0" fmla="*/ 1 w 27"/>
                  <a:gd name="T1" fmla="*/ 1 h 31"/>
                  <a:gd name="T2" fmla="*/ 1 w 27"/>
                  <a:gd name="T3" fmla="*/ 0 h 31"/>
                  <a:gd name="T4" fmla="*/ 0 w 27"/>
                  <a:gd name="T5" fmla="*/ 1 h 31"/>
                  <a:gd name="T6" fmla="*/ 1 w 27"/>
                  <a:gd name="T7" fmla="*/ 1 h 31"/>
                  <a:gd name="T8" fmla="*/ 1 w 27"/>
                  <a:gd name="T9" fmla="*/ 1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31"/>
                  <a:gd name="T17" fmla="*/ 27 w 27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31">
                    <a:moveTo>
                      <a:pt x="27" y="24"/>
                    </a:moveTo>
                    <a:lnTo>
                      <a:pt x="15" y="0"/>
                    </a:lnTo>
                    <a:lnTo>
                      <a:pt x="0" y="6"/>
                    </a:lnTo>
                    <a:lnTo>
                      <a:pt x="12" y="31"/>
                    </a:lnTo>
                    <a:lnTo>
                      <a:pt x="27" y="2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8" name="Freeform 871"/>
              <p:cNvSpPr>
                <a:spLocks/>
              </p:cNvSpPr>
              <p:nvPr/>
            </p:nvSpPr>
            <p:spPr bwMode="auto">
              <a:xfrm>
                <a:off x="2359" y="2225"/>
                <a:ext cx="21" cy="30"/>
              </a:xfrm>
              <a:custGeom>
                <a:avLst/>
                <a:gdLst>
                  <a:gd name="T0" fmla="*/ 1 w 32"/>
                  <a:gd name="T1" fmla="*/ 1 h 46"/>
                  <a:gd name="T2" fmla="*/ 1 w 32"/>
                  <a:gd name="T3" fmla="*/ 1 h 46"/>
                  <a:gd name="T4" fmla="*/ 1 w 32"/>
                  <a:gd name="T5" fmla="*/ 0 h 46"/>
                  <a:gd name="T6" fmla="*/ 0 w 32"/>
                  <a:gd name="T7" fmla="*/ 1 h 46"/>
                  <a:gd name="T8" fmla="*/ 1 w 32"/>
                  <a:gd name="T9" fmla="*/ 1 h 46"/>
                  <a:gd name="T10" fmla="*/ 1 w 32"/>
                  <a:gd name="T11" fmla="*/ 1 h 46"/>
                  <a:gd name="T12" fmla="*/ 1 w 32"/>
                  <a:gd name="T13" fmla="*/ 1 h 46"/>
                  <a:gd name="T14" fmla="*/ 1 w 32"/>
                  <a:gd name="T15" fmla="*/ 1 h 46"/>
                  <a:gd name="T16" fmla="*/ 1 w 32"/>
                  <a:gd name="T17" fmla="*/ 1 h 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46"/>
                  <a:gd name="T29" fmla="*/ 32 w 32"/>
                  <a:gd name="T30" fmla="*/ 46 h 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46">
                    <a:moveTo>
                      <a:pt x="30" y="36"/>
                    </a:moveTo>
                    <a:lnTo>
                      <a:pt x="32" y="38"/>
                    </a:lnTo>
                    <a:lnTo>
                      <a:pt x="15" y="0"/>
                    </a:lnTo>
                    <a:lnTo>
                      <a:pt x="0" y="7"/>
                    </a:lnTo>
                    <a:lnTo>
                      <a:pt x="17" y="44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7" y="46"/>
                    </a:lnTo>
                    <a:lnTo>
                      <a:pt x="30" y="3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9" name="Freeform 872"/>
              <p:cNvSpPr>
                <a:spLocks/>
              </p:cNvSpPr>
              <p:nvPr/>
            </p:nvSpPr>
            <p:spPr bwMode="auto">
              <a:xfrm>
                <a:off x="2369" y="2248"/>
                <a:ext cx="29" cy="31"/>
              </a:xfrm>
              <a:custGeom>
                <a:avLst/>
                <a:gdLst>
                  <a:gd name="T0" fmla="*/ 1 w 44"/>
                  <a:gd name="T1" fmla="*/ 1 h 52"/>
                  <a:gd name="T2" fmla="*/ 1 w 44"/>
                  <a:gd name="T3" fmla="*/ 1 h 52"/>
                  <a:gd name="T4" fmla="*/ 1 w 44"/>
                  <a:gd name="T5" fmla="*/ 0 h 52"/>
                  <a:gd name="T6" fmla="*/ 0 w 44"/>
                  <a:gd name="T7" fmla="*/ 1 h 52"/>
                  <a:gd name="T8" fmla="*/ 1 w 44"/>
                  <a:gd name="T9" fmla="*/ 1 h 52"/>
                  <a:gd name="T10" fmla="*/ 1 w 44"/>
                  <a:gd name="T11" fmla="*/ 1 h 52"/>
                  <a:gd name="T12" fmla="*/ 1 w 44"/>
                  <a:gd name="T13" fmla="*/ 1 h 52"/>
                  <a:gd name="T14" fmla="*/ 1 w 44"/>
                  <a:gd name="T15" fmla="*/ 1 h 52"/>
                  <a:gd name="T16" fmla="*/ 1 w 44"/>
                  <a:gd name="T17" fmla="*/ 1 h 52"/>
                  <a:gd name="T18" fmla="*/ 1 w 44"/>
                  <a:gd name="T19" fmla="*/ 1 h 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52"/>
                  <a:gd name="T32" fmla="*/ 44 w 44"/>
                  <a:gd name="T33" fmla="*/ 52 h 5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52">
                    <a:moveTo>
                      <a:pt x="42" y="40"/>
                    </a:moveTo>
                    <a:lnTo>
                      <a:pt x="44" y="42"/>
                    </a:lnTo>
                    <a:lnTo>
                      <a:pt x="13" y="0"/>
                    </a:lnTo>
                    <a:lnTo>
                      <a:pt x="0" y="10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1" y="50"/>
                    </a:lnTo>
                    <a:lnTo>
                      <a:pt x="31" y="52"/>
                    </a:lnTo>
                    <a:lnTo>
                      <a:pt x="33" y="52"/>
                    </a:lnTo>
                    <a:lnTo>
                      <a:pt x="42" y="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0" name="Freeform 873"/>
              <p:cNvSpPr>
                <a:spLocks/>
              </p:cNvSpPr>
              <p:nvPr/>
            </p:nvSpPr>
            <p:spPr bwMode="auto">
              <a:xfrm>
                <a:off x="2391" y="2273"/>
                <a:ext cx="31" cy="27"/>
              </a:xfrm>
              <a:custGeom>
                <a:avLst/>
                <a:gdLst>
                  <a:gd name="T0" fmla="*/ 1 w 46"/>
                  <a:gd name="T1" fmla="*/ 1 h 46"/>
                  <a:gd name="T2" fmla="*/ 1 w 46"/>
                  <a:gd name="T3" fmla="*/ 1 h 46"/>
                  <a:gd name="T4" fmla="*/ 1 w 46"/>
                  <a:gd name="T5" fmla="*/ 0 h 46"/>
                  <a:gd name="T6" fmla="*/ 0 w 46"/>
                  <a:gd name="T7" fmla="*/ 1 h 46"/>
                  <a:gd name="T8" fmla="*/ 1 w 46"/>
                  <a:gd name="T9" fmla="*/ 1 h 46"/>
                  <a:gd name="T10" fmla="*/ 1 w 46"/>
                  <a:gd name="T11" fmla="*/ 1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6"/>
                  <a:gd name="T20" fmla="*/ 46 w 46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6">
                    <a:moveTo>
                      <a:pt x="46" y="33"/>
                    </a:moveTo>
                    <a:lnTo>
                      <a:pt x="46" y="35"/>
                    </a:lnTo>
                    <a:lnTo>
                      <a:pt x="9" y="0"/>
                    </a:lnTo>
                    <a:lnTo>
                      <a:pt x="0" y="12"/>
                    </a:lnTo>
                    <a:lnTo>
                      <a:pt x="36" y="46"/>
                    </a:lnTo>
                    <a:lnTo>
                      <a:pt x="46" y="3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1" name="Freeform 874"/>
              <p:cNvSpPr>
                <a:spLocks/>
              </p:cNvSpPr>
              <p:nvPr/>
            </p:nvSpPr>
            <p:spPr bwMode="auto">
              <a:xfrm>
                <a:off x="2414" y="2293"/>
                <a:ext cx="33" cy="27"/>
              </a:xfrm>
              <a:custGeom>
                <a:avLst/>
                <a:gdLst>
                  <a:gd name="T0" fmla="*/ 1 w 50"/>
                  <a:gd name="T1" fmla="*/ 1 h 44"/>
                  <a:gd name="T2" fmla="*/ 1 w 50"/>
                  <a:gd name="T3" fmla="*/ 1 h 44"/>
                  <a:gd name="T4" fmla="*/ 1 w 50"/>
                  <a:gd name="T5" fmla="*/ 0 h 44"/>
                  <a:gd name="T6" fmla="*/ 0 w 50"/>
                  <a:gd name="T7" fmla="*/ 1 h 44"/>
                  <a:gd name="T8" fmla="*/ 1 w 50"/>
                  <a:gd name="T9" fmla="*/ 1 h 44"/>
                  <a:gd name="T10" fmla="*/ 1 w 50"/>
                  <a:gd name="T11" fmla="*/ 1 h 44"/>
                  <a:gd name="T12" fmla="*/ 1 w 50"/>
                  <a:gd name="T13" fmla="*/ 1 h 44"/>
                  <a:gd name="T14" fmla="*/ 1 w 50"/>
                  <a:gd name="T15" fmla="*/ 1 h 44"/>
                  <a:gd name="T16" fmla="*/ 1 w 50"/>
                  <a:gd name="T17" fmla="*/ 1 h 44"/>
                  <a:gd name="T18" fmla="*/ 1 w 50"/>
                  <a:gd name="T19" fmla="*/ 1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0"/>
                  <a:gd name="T31" fmla="*/ 0 h 44"/>
                  <a:gd name="T32" fmla="*/ 50 w 50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0" h="44">
                    <a:moveTo>
                      <a:pt x="50" y="36"/>
                    </a:moveTo>
                    <a:lnTo>
                      <a:pt x="48" y="33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36" y="44"/>
                    </a:lnTo>
                    <a:lnTo>
                      <a:pt x="35" y="42"/>
                    </a:lnTo>
                    <a:lnTo>
                      <a:pt x="50" y="36"/>
                    </a:lnTo>
                    <a:lnTo>
                      <a:pt x="50" y="34"/>
                    </a:lnTo>
                    <a:lnTo>
                      <a:pt x="48" y="33"/>
                    </a:lnTo>
                    <a:lnTo>
                      <a:pt x="50" y="3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2" name="Freeform 875"/>
              <p:cNvSpPr>
                <a:spLocks/>
              </p:cNvSpPr>
              <p:nvPr/>
            </p:nvSpPr>
            <p:spPr bwMode="auto">
              <a:xfrm>
                <a:off x="2437" y="2314"/>
                <a:ext cx="12" cy="16"/>
              </a:xfrm>
              <a:custGeom>
                <a:avLst/>
                <a:gdLst>
                  <a:gd name="T0" fmla="*/ 1 w 21"/>
                  <a:gd name="T1" fmla="*/ 1 h 25"/>
                  <a:gd name="T2" fmla="*/ 1 w 21"/>
                  <a:gd name="T3" fmla="*/ 1 h 25"/>
                  <a:gd name="T4" fmla="*/ 1 w 21"/>
                  <a:gd name="T5" fmla="*/ 0 h 25"/>
                  <a:gd name="T6" fmla="*/ 0 w 21"/>
                  <a:gd name="T7" fmla="*/ 1 h 25"/>
                  <a:gd name="T8" fmla="*/ 1 w 21"/>
                  <a:gd name="T9" fmla="*/ 1 h 25"/>
                  <a:gd name="T10" fmla="*/ 1 w 21"/>
                  <a:gd name="T11" fmla="*/ 1 h 25"/>
                  <a:gd name="T12" fmla="*/ 1 w 21"/>
                  <a:gd name="T13" fmla="*/ 1 h 25"/>
                  <a:gd name="T14" fmla="*/ 1 w 21"/>
                  <a:gd name="T15" fmla="*/ 1 h 25"/>
                  <a:gd name="T16" fmla="*/ 1 w 21"/>
                  <a:gd name="T17" fmla="*/ 1 h 25"/>
                  <a:gd name="T18" fmla="*/ 1 w 21"/>
                  <a:gd name="T19" fmla="*/ 1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5"/>
                  <a:gd name="T32" fmla="*/ 21 w 21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5">
                    <a:moveTo>
                      <a:pt x="19" y="25"/>
                    </a:moveTo>
                    <a:lnTo>
                      <a:pt x="21" y="2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" y="23"/>
                    </a:lnTo>
                    <a:lnTo>
                      <a:pt x="5" y="18"/>
                    </a:lnTo>
                    <a:lnTo>
                      <a:pt x="19" y="25"/>
                    </a:lnTo>
                    <a:lnTo>
                      <a:pt x="21" y="23"/>
                    </a:lnTo>
                    <a:lnTo>
                      <a:pt x="21" y="20"/>
                    </a:lnTo>
                    <a:lnTo>
                      <a:pt x="19" y="2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3" name="Freeform 876"/>
              <p:cNvSpPr>
                <a:spLocks/>
              </p:cNvSpPr>
              <p:nvPr/>
            </p:nvSpPr>
            <p:spPr bwMode="auto">
              <a:xfrm>
                <a:off x="2422" y="2325"/>
                <a:ext cx="27" cy="37"/>
              </a:xfrm>
              <a:custGeom>
                <a:avLst/>
                <a:gdLst>
                  <a:gd name="T0" fmla="*/ 1 w 43"/>
                  <a:gd name="T1" fmla="*/ 1 h 57"/>
                  <a:gd name="T2" fmla="*/ 1 w 43"/>
                  <a:gd name="T3" fmla="*/ 1 h 57"/>
                  <a:gd name="T4" fmla="*/ 1 w 43"/>
                  <a:gd name="T5" fmla="*/ 1 h 57"/>
                  <a:gd name="T6" fmla="*/ 1 w 43"/>
                  <a:gd name="T7" fmla="*/ 0 h 57"/>
                  <a:gd name="T8" fmla="*/ 0 w 43"/>
                  <a:gd name="T9" fmla="*/ 1 h 57"/>
                  <a:gd name="T10" fmla="*/ 1 w 43"/>
                  <a:gd name="T11" fmla="*/ 1 h 57"/>
                  <a:gd name="T12" fmla="*/ 1 w 43"/>
                  <a:gd name="T13" fmla="*/ 1 h 57"/>
                  <a:gd name="T14" fmla="*/ 1 w 43"/>
                  <a:gd name="T15" fmla="*/ 1 h 57"/>
                  <a:gd name="T16" fmla="*/ 1 w 43"/>
                  <a:gd name="T17" fmla="*/ 1 h 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3"/>
                  <a:gd name="T28" fmla="*/ 0 h 57"/>
                  <a:gd name="T29" fmla="*/ 43 w 43"/>
                  <a:gd name="T30" fmla="*/ 57 h 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3" h="57">
                    <a:moveTo>
                      <a:pt x="14" y="57"/>
                    </a:moveTo>
                    <a:lnTo>
                      <a:pt x="16" y="55"/>
                    </a:lnTo>
                    <a:lnTo>
                      <a:pt x="43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2" y="46"/>
                    </a:lnTo>
                    <a:lnTo>
                      <a:pt x="14" y="57"/>
                    </a:lnTo>
                    <a:lnTo>
                      <a:pt x="16" y="55"/>
                    </a:lnTo>
                    <a:lnTo>
                      <a:pt x="14" y="5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4" name="Freeform 877"/>
              <p:cNvSpPr>
                <a:spLocks/>
              </p:cNvSpPr>
              <p:nvPr/>
            </p:nvSpPr>
            <p:spPr bwMode="auto">
              <a:xfrm>
                <a:off x="2395" y="2354"/>
                <a:ext cx="34" cy="39"/>
              </a:xfrm>
              <a:custGeom>
                <a:avLst/>
                <a:gdLst>
                  <a:gd name="T0" fmla="*/ 1 w 54"/>
                  <a:gd name="T1" fmla="*/ 1 h 63"/>
                  <a:gd name="T2" fmla="*/ 1 w 54"/>
                  <a:gd name="T3" fmla="*/ 1 h 63"/>
                  <a:gd name="T4" fmla="*/ 1 w 54"/>
                  <a:gd name="T5" fmla="*/ 0 h 63"/>
                  <a:gd name="T6" fmla="*/ 0 w 54"/>
                  <a:gd name="T7" fmla="*/ 1 h 63"/>
                  <a:gd name="T8" fmla="*/ 1 w 54"/>
                  <a:gd name="T9" fmla="*/ 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63"/>
                  <a:gd name="T17" fmla="*/ 54 w 54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63">
                    <a:moveTo>
                      <a:pt x="12" y="63"/>
                    </a:moveTo>
                    <a:lnTo>
                      <a:pt x="54" y="11"/>
                    </a:lnTo>
                    <a:lnTo>
                      <a:pt x="42" y="0"/>
                    </a:lnTo>
                    <a:lnTo>
                      <a:pt x="0" y="52"/>
                    </a:lnTo>
                    <a:lnTo>
                      <a:pt x="12" y="6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5" name="Freeform 878"/>
              <p:cNvSpPr>
                <a:spLocks/>
              </p:cNvSpPr>
              <p:nvPr/>
            </p:nvSpPr>
            <p:spPr bwMode="auto">
              <a:xfrm>
                <a:off x="2372" y="2387"/>
                <a:ext cx="33" cy="30"/>
              </a:xfrm>
              <a:custGeom>
                <a:avLst/>
                <a:gdLst>
                  <a:gd name="T0" fmla="*/ 1 w 48"/>
                  <a:gd name="T1" fmla="*/ 1 h 49"/>
                  <a:gd name="T2" fmla="*/ 1 w 48"/>
                  <a:gd name="T3" fmla="*/ 1 h 49"/>
                  <a:gd name="T4" fmla="*/ 1 w 48"/>
                  <a:gd name="T5" fmla="*/ 1 h 49"/>
                  <a:gd name="T6" fmla="*/ 1 w 48"/>
                  <a:gd name="T7" fmla="*/ 0 h 49"/>
                  <a:gd name="T8" fmla="*/ 0 w 48"/>
                  <a:gd name="T9" fmla="*/ 1 h 49"/>
                  <a:gd name="T10" fmla="*/ 0 w 48"/>
                  <a:gd name="T11" fmla="*/ 1 h 49"/>
                  <a:gd name="T12" fmla="*/ 1 w 48"/>
                  <a:gd name="T13" fmla="*/ 1 h 49"/>
                  <a:gd name="T14" fmla="*/ 1 w 48"/>
                  <a:gd name="T15" fmla="*/ 1 h 49"/>
                  <a:gd name="T16" fmla="*/ 1 w 48"/>
                  <a:gd name="T17" fmla="*/ 1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8"/>
                  <a:gd name="T28" fmla="*/ 0 h 49"/>
                  <a:gd name="T29" fmla="*/ 48 w 48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8" h="49">
                    <a:moveTo>
                      <a:pt x="9" y="49"/>
                    </a:moveTo>
                    <a:lnTo>
                      <a:pt x="11" y="49"/>
                    </a:lnTo>
                    <a:lnTo>
                      <a:pt x="48" y="11"/>
                    </a:lnTo>
                    <a:lnTo>
                      <a:pt x="36" y="0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9" y="49"/>
                    </a:lnTo>
                    <a:lnTo>
                      <a:pt x="11" y="49"/>
                    </a:lnTo>
                    <a:lnTo>
                      <a:pt x="9" y="4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6" name="Freeform 879"/>
              <p:cNvSpPr>
                <a:spLocks/>
              </p:cNvSpPr>
              <p:nvPr/>
            </p:nvSpPr>
            <p:spPr bwMode="auto">
              <a:xfrm>
                <a:off x="2336" y="2408"/>
                <a:ext cx="41" cy="30"/>
              </a:xfrm>
              <a:custGeom>
                <a:avLst/>
                <a:gdLst>
                  <a:gd name="T0" fmla="*/ 1 w 63"/>
                  <a:gd name="T1" fmla="*/ 1 h 48"/>
                  <a:gd name="T2" fmla="*/ 1 w 63"/>
                  <a:gd name="T3" fmla="*/ 1 h 48"/>
                  <a:gd name="T4" fmla="*/ 1 w 63"/>
                  <a:gd name="T5" fmla="*/ 1 h 48"/>
                  <a:gd name="T6" fmla="*/ 1 w 63"/>
                  <a:gd name="T7" fmla="*/ 0 h 48"/>
                  <a:gd name="T8" fmla="*/ 1 w 63"/>
                  <a:gd name="T9" fmla="*/ 1 h 48"/>
                  <a:gd name="T10" fmla="*/ 0 w 63"/>
                  <a:gd name="T11" fmla="*/ 1 h 48"/>
                  <a:gd name="T12" fmla="*/ 1 w 63"/>
                  <a:gd name="T13" fmla="*/ 1 h 48"/>
                  <a:gd name="T14" fmla="*/ 0 w 63"/>
                  <a:gd name="T15" fmla="*/ 1 h 48"/>
                  <a:gd name="T16" fmla="*/ 0 w 63"/>
                  <a:gd name="T17" fmla="*/ 1 h 48"/>
                  <a:gd name="T18" fmla="*/ 1 w 63"/>
                  <a:gd name="T19" fmla="*/ 1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3"/>
                  <a:gd name="T31" fmla="*/ 0 h 48"/>
                  <a:gd name="T32" fmla="*/ 63 w 63"/>
                  <a:gd name="T33" fmla="*/ 48 h 4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3" h="48">
                    <a:moveTo>
                      <a:pt x="15" y="42"/>
                    </a:moveTo>
                    <a:lnTo>
                      <a:pt x="13" y="48"/>
                    </a:lnTo>
                    <a:lnTo>
                      <a:pt x="63" y="13"/>
                    </a:lnTo>
                    <a:lnTo>
                      <a:pt x="54" y="0"/>
                    </a:lnTo>
                    <a:lnTo>
                      <a:pt x="4" y="35"/>
                    </a:lnTo>
                    <a:lnTo>
                      <a:pt x="0" y="40"/>
                    </a:lnTo>
                    <a:lnTo>
                      <a:pt x="4" y="35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15" y="4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7" name="Freeform 880"/>
              <p:cNvSpPr>
                <a:spLocks/>
              </p:cNvSpPr>
              <p:nvPr/>
            </p:nvSpPr>
            <p:spPr bwMode="auto">
              <a:xfrm>
                <a:off x="2336" y="2432"/>
                <a:ext cx="9" cy="13"/>
              </a:xfrm>
              <a:custGeom>
                <a:avLst/>
                <a:gdLst>
                  <a:gd name="T0" fmla="*/ 1 w 15"/>
                  <a:gd name="T1" fmla="*/ 1 h 19"/>
                  <a:gd name="T2" fmla="*/ 1 w 15"/>
                  <a:gd name="T3" fmla="*/ 1 h 19"/>
                  <a:gd name="T4" fmla="*/ 1 w 15"/>
                  <a:gd name="T5" fmla="*/ 1 h 19"/>
                  <a:gd name="T6" fmla="*/ 0 w 15"/>
                  <a:gd name="T7" fmla="*/ 0 h 19"/>
                  <a:gd name="T8" fmla="*/ 0 w 15"/>
                  <a:gd name="T9" fmla="*/ 1 h 19"/>
                  <a:gd name="T10" fmla="*/ 0 w 15"/>
                  <a:gd name="T11" fmla="*/ 1 h 19"/>
                  <a:gd name="T12" fmla="*/ 0 w 15"/>
                  <a:gd name="T13" fmla="*/ 1 h 19"/>
                  <a:gd name="T14" fmla="*/ 0 w 15"/>
                  <a:gd name="T15" fmla="*/ 1 h 19"/>
                  <a:gd name="T16" fmla="*/ 0 w 15"/>
                  <a:gd name="T17" fmla="*/ 1 h 19"/>
                  <a:gd name="T18" fmla="*/ 1 w 15"/>
                  <a:gd name="T19" fmla="*/ 1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9"/>
                  <a:gd name="T32" fmla="*/ 15 w 15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9">
                    <a:moveTo>
                      <a:pt x="15" y="12"/>
                    </a:moveTo>
                    <a:lnTo>
                      <a:pt x="15" y="16"/>
                    </a:lnTo>
                    <a:lnTo>
                      <a:pt x="15" y="2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8" name="Freeform 881"/>
              <p:cNvSpPr>
                <a:spLocks/>
              </p:cNvSpPr>
              <p:nvPr/>
            </p:nvSpPr>
            <p:spPr bwMode="auto">
              <a:xfrm>
                <a:off x="2336" y="2440"/>
                <a:ext cx="25" cy="29"/>
              </a:xfrm>
              <a:custGeom>
                <a:avLst/>
                <a:gdLst>
                  <a:gd name="T0" fmla="*/ 1 w 36"/>
                  <a:gd name="T1" fmla="*/ 1 h 46"/>
                  <a:gd name="T2" fmla="*/ 1 w 36"/>
                  <a:gd name="T3" fmla="*/ 1 h 46"/>
                  <a:gd name="T4" fmla="*/ 1 w 36"/>
                  <a:gd name="T5" fmla="*/ 0 h 46"/>
                  <a:gd name="T6" fmla="*/ 0 w 36"/>
                  <a:gd name="T7" fmla="*/ 1 h 46"/>
                  <a:gd name="T8" fmla="*/ 1 w 36"/>
                  <a:gd name="T9" fmla="*/ 1 h 46"/>
                  <a:gd name="T10" fmla="*/ 1 w 36"/>
                  <a:gd name="T11" fmla="*/ 1 h 46"/>
                  <a:gd name="T12" fmla="*/ 1 w 36"/>
                  <a:gd name="T13" fmla="*/ 1 h 46"/>
                  <a:gd name="T14" fmla="*/ 1 w 36"/>
                  <a:gd name="T15" fmla="*/ 1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"/>
                  <a:gd name="T25" fmla="*/ 0 h 46"/>
                  <a:gd name="T26" fmla="*/ 36 w 36"/>
                  <a:gd name="T27" fmla="*/ 46 h 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" h="46">
                    <a:moveTo>
                      <a:pt x="36" y="40"/>
                    </a:moveTo>
                    <a:lnTo>
                      <a:pt x="36" y="38"/>
                    </a:lnTo>
                    <a:lnTo>
                      <a:pt x="15" y="0"/>
                    </a:lnTo>
                    <a:lnTo>
                      <a:pt x="0" y="7"/>
                    </a:lnTo>
                    <a:lnTo>
                      <a:pt x="21" y="46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6" y="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9" name="Freeform 882"/>
              <p:cNvSpPr>
                <a:spLocks/>
              </p:cNvSpPr>
              <p:nvPr/>
            </p:nvSpPr>
            <p:spPr bwMode="auto">
              <a:xfrm>
                <a:off x="2351" y="2465"/>
                <a:ext cx="23" cy="34"/>
              </a:xfrm>
              <a:custGeom>
                <a:avLst/>
                <a:gdLst>
                  <a:gd name="T0" fmla="*/ 1 w 35"/>
                  <a:gd name="T1" fmla="*/ 1 h 54"/>
                  <a:gd name="T2" fmla="*/ 1 w 35"/>
                  <a:gd name="T3" fmla="*/ 1 h 54"/>
                  <a:gd name="T4" fmla="*/ 1 w 35"/>
                  <a:gd name="T5" fmla="*/ 0 h 54"/>
                  <a:gd name="T6" fmla="*/ 0 w 35"/>
                  <a:gd name="T7" fmla="*/ 1 h 54"/>
                  <a:gd name="T8" fmla="*/ 1 w 35"/>
                  <a:gd name="T9" fmla="*/ 1 h 54"/>
                  <a:gd name="T10" fmla="*/ 1 w 35"/>
                  <a:gd name="T11" fmla="*/ 1 h 54"/>
                  <a:gd name="T12" fmla="*/ 1 w 35"/>
                  <a:gd name="T13" fmla="*/ 1 h 54"/>
                  <a:gd name="T14" fmla="*/ 1 w 35"/>
                  <a:gd name="T15" fmla="*/ 1 h 54"/>
                  <a:gd name="T16" fmla="*/ 1 w 35"/>
                  <a:gd name="T17" fmla="*/ 1 h 54"/>
                  <a:gd name="T18" fmla="*/ 1 w 35"/>
                  <a:gd name="T19" fmla="*/ 1 h 5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"/>
                  <a:gd name="T31" fmla="*/ 0 h 54"/>
                  <a:gd name="T32" fmla="*/ 35 w 35"/>
                  <a:gd name="T33" fmla="*/ 54 h 5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" h="54">
                    <a:moveTo>
                      <a:pt x="31" y="38"/>
                    </a:moveTo>
                    <a:lnTo>
                      <a:pt x="35" y="42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19" y="50"/>
                    </a:lnTo>
                    <a:lnTo>
                      <a:pt x="23" y="54"/>
                    </a:lnTo>
                    <a:lnTo>
                      <a:pt x="19" y="50"/>
                    </a:lnTo>
                    <a:lnTo>
                      <a:pt x="21" y="52"/>
                    </a:lnTo>
                    <a:lnTo>
                      <a:pt x="23" y="54"/>
                    </a:lnTo>
                    <a:lnTo>
                      <a:pt x="31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0" name="Freeform 883"/>
              <p:cNvSpPr>
                <a:spLocks/>
              </p:cNvSpPr>
              <p:nvPr/>
            </p:nvSpPr>
            <p:spPr bwMode="auto">
              <a:xfrm>
                <a:off x="2366" y="2489"/>
                <a:ext cx="27" cy="21"/>
              </a:xfrm>
              <a:custGeom>
                <a:avLst/>
                <a:gdLst>
                  <a:gd name="T0" fmla="*/ 1 w 42"/>
                  <a:gd name="T1" fmla="*/ 1 h 35"/>
                  <a:gd name="T2" fmla="*/ 1 w 42"/>
                  <a:gd name="T3" fmla="*/ 0 h 35"/>
                  <a:gd name="T4" fmla="*/ 0 w 42"/>
                  <a:gd name="T5" fmla="*/ 1 h 35"/>
                  <a:gd name="T6" fmla="*/ 1 w 42"/>
                  <a:gd name="T7" fmla="*/ 1 h 35"/>
                  <a:gd name="T8" fmla="*/ 1 w 42"/>
                  <a:gd name="T9" fmla="*/ 1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35"/>
                  <a:gd name="T17" fmla="*/ 42 w 4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35">
                    <a:moveTo>
                      <a:pt x="42" y="20"/>
                    </a:moveTo>
                    <a:lnTo>
                      <a:pt x="8" y="0"/>
                    </a:lnTo>
                    <a:lnTo>
                      <a:pt x="0" y="16"/>
                    </a:lnTo>
                    <a:lnTo>
                      <a:pt x="35" y="35"/>
                    </a:lnTo>
                    <a:lnTo>
                      <a:pt x="42" y="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1" name="Freeform 884"/>
              <p:cNvSpPr>
                <a:spLocks/>
              </p:cNvSpPr>
              <p:nvPr/>
            </p:nvSpPr>
            <p:spPr bwMode="auto">
              <a:xfrm>
                <a:off x="2387" y="2503"/>
                <a:ext cx="12" cy="10"/>
              </a:xfrm>
              <a:custGeom>
                <a:avLst/>
                <a:gdLst>
                  <a:gd name="T0" fmla="*/ 1 w 17"/>
                  <a:gd name="T1" fmla="*/ 1 h 19"/>
                  <a:gd name="T2" fmla="*/ 1 w 17"/>
                  <a:gd name="T3" fmla="*/ 1 h 19"/>
                  <a:gd name="T4" fmla="*/ 1 w 17"/>
                  <a:gd name="T5" fmla="*/ 0 h 19"/>
                  <a:gd name="T6" fmla="*/ 0 w 17"/>
                  <a:gd name="T7" fmla="*/ 1 h 19"/>
                  <a:gd name="T8" fmla="*/ 1 w 17"/>
                  <a:gd name="T9" fmla="*/ 1 h 19"/>
                  <a:gd name="T10" fmla="*/ 1 w 17"/>
                  <a:gd name="T11" fmla="*/ 1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19"/>
                  <a:gd name="T20" fmla="*/ 17 w 17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19">
                    <a:moveTo>
                      <a:pt x="13" y="11"/>
                    </a:moveTo>
                    <a:lnTo>
                      <a:pt x="17" y="3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11" y="19"/>
                    </a:lnTo>
                    <a:lnTo>
                      <a:pt x="13" y="11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2" name="Freeform 885"/>
              <p:cNvSpPr>
                <a:spLocks/>
              </p:cNvSpPr>
              <p:nvPr/>
            </p:nvSpPr>
            <p:spPr bwMode="auto">
              <a:xfrm>
                <a:off x="2302" y="2102"/>
                <a:ext cx="50" cy="46"/>
              </a:xfrm>
              <a:custGeom>
                <a:avLst/>
                <a:gdLst>
                  <a:gd name="T0" fmla="*/ 1 w 77"/>
                  <a:gd name="T1" fmla="*/ 1 h 75"/>
                  <a:gd name="T2" fmla="*/ 1 w 77"/>
                  <a:gd name="T3" fmla="*/ 0 h 75"/>
                  <a:gd name="T4" fmla="*/ 0 w 77"/>
                  <a:gd name="T5" fmla="*/ 1 h 75"/>
                  <a:gd name="T6" fmla="*/ 1 w 77"/>
                  <a:gd name="T7" fmla="*/ 1 h 75"/>
                  <a:gd name="T8" fmla="*/ 1 w 77"/>
                  <a:gd name="T9" fmla="*/ 1 h 75"/>
                  <a:gd name="T10" fmla="*/ 1 w 77"/>
                  <a:gd name="T11" fmla="*/ 1 h 75"/>
                  <a:gd name="T12" fmla="*/ 1 w 77"/>
                  <a:gd name="T13" fmla="*/ 1 h 75"/>
                  <a:gd name="T14" fmla="*/ 1 w 77"/>
                  <a:gd name="T15" fmla="*/ 1 h 75"/>
                  <a:gd name="T16" fmla="*/ 1 w 77"/>
                  <a:gd name="T17" fmla="*/ 1 h 75"/>
                  <a:gd name="T18" fmla="*/ 1 w 77"/>
                  <a:gd name="T19" fmla="*/ 1 h 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7"/>
                  <a:gd name="T31" fmla="*/ 0 h 75"/>
                  <a:gd name="T32" fmla="*/ 77 w 77"/>
                  <a:gd name="T33" fmla="*/ 75 h 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7" h="75">
                    <a:moveTo>
                      <a:pt x="62" y="2"/>
                    </a:moveTo>
                    <a:lnTo>
                      <a:pt x="64" y="0"/>
                    </a:lnTo>
                    <a:lnTo>
                      <a:pt x="0" y="63"/>
                    </a:lnTo>
                    <a:lnTo>
                      <a:pt x="12" y="75"/>
                    </a:lnTo>
                    <a:lnTo>
                      <a:pt x="75" y="12"/>
                    </a:lnTo>
                    <a:lnTo>
                      <a:pt x="77" y="10"/>
                    </a:lnTo>
                    <a:lnTo>
                      <a:pt x="75" y="12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62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3" name="Freeform 886"/>
              <p:cNvSpPr>
                <a:spLocks/>
              </p:cNvSpPr>
              <p:nvPr/>
            </p:nvSpPr>
            <p:spPr bwMode="auto">
              <a:xfrm>
                <a:off x="2343" y="2039"/>
                <a:ext cx="44" cy="68"/>
              </a:xfrm>
              <a:custGeom>
                <a:avLst/>
                <a:gdLst>
                  <a:gd name="T0" fmla="*/ 1 w 71"/>
                  <a:gd name="T1" fmla="*/ 1 h 110"/>
                  <a:gd name="T2" fmla="*/ 1 w 71"/>
                  <a:gd name="T3" fmla="*/ 0 h 110"/>
                  <a:gd name="T4" fmla="*/ 0 w 71"/>
                  <a:gd name="T5" fmla="*/ 1 h 110"/>
                  <a:gd name="T6" fmla="*/ 1 w 71"/>
                  <a:gd name="T7" fmla="*/ 1 h 110"/>
                  <a:gd name="T8" fmla="*/ 1 w 71"/>
                  <a:gd name="T9" fmla="*/ 1 h 110"/>
                  <a:gd name="T10" fmla="*/ 1 w 71"/>
                  <a:gd name="T11" fmla="*/ 1 h 1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110"/>
                  <a:gd name="T20" fmla="*/ 71 w 71"/>
                  <a:gd name="T21" fmla="*/ 110 h 1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110">
                    <a:moveTo>
                      <a:pt x="63" y="4"/>
                    </a:moveTo>
                    <a:lnTo>
                      <a:pt x="55" y="0"/>
                    </a:lnTo>
                    <a:lnTo>
                      <a:pt x="0" y="102"/>
                    </a:lnTo>
                    <a:lnTo>
                      <a:pt x="15" y="110"/>
                    </a:lnTo>
                    <a:lnTo>
                      <a:pt x="71" y="8"/>
                    </a:lnTo>
                    <a:lnTo>
                      <a:pt x="63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4" name="Freeform 887"/>
              <p:cNvSpPr>
                <a:spLocks/>
              </p:cNvSpPr>
              <p:nvPr/>
            </p:nvSpPr>
            <p:spPr bwMode="auto">
              <a:xfrm>
                <a:off x="2019" y="2167"/>
                <a:ext cx="14" cy="17"/>
              </a:xfrm>
              <a:custGeom>
                <a:avLst/>
                <a:gdLst>
                  <a:gd name="T0" fmla="*/ 1 w 23"/>
                  <a:gd name="T1" fmla="*/ 1 h 27"/>
                  <a:gd name="T2" fmla="*/ 1 w 23"/>
                  <a:gd name="T3" fmla="*/ 1 h 27"/>
                  <a:gd name="T4" fmla="*/ 1 w 23"/>
                  <a:gd name="T5" fmla="*/ 0 h 27"/>
                  <a:gd name="T6" fmla="*/ 0 w 23"/>
                  <a:gd name="T7" fmla="*/ 1 h 27"/>
                  <a:gd name="T8" fmla="*/ 1 w 23"/>
                  <a:gd name="T9" fmla="*/ 1 h 27"/>
                  <a:gd name="T10" fmla="*/ 1 w 23"/>
                  <a:gd name="T11" fmla="*/ 1 h 27"/>
                  <a:gd name="T12" fmla="*/ 1 w 23"/>
                  <a:gd name="T13" fmla="*/ 1 h 27"/>
                  <a:gd name="T14" fmla="*/ 1 w 23"/>
                  <a:gd name="T15" fmla="*/ 1 h 27"/>
                  <a:gd name="T16" fmla="*/ 1 w 23"/>
                  <a:gd name="T17" fmla="*/ 1 h 27"/>
                  <a:gd name="T18" fmla="*/ 1 w 23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27"/>
                  <a:gd name="T32" fmla="*/ 23 w 23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27">
                    <a:moveTo>
                      <a:pt x="21" y="14"/>
                    </a:moveTo>
                    <a:lnTo>
                      <a:pt x="23" y="18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9" y="25"/>
                    </a:lnTo>
                    <a:lnTo>
                      <a:pt x="11" y="27"/>
                    </a:lnTo>
                    <a:lnTo>
                      <a:pt x="9" y="25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5" name="Freeform 888"/>
              <p:cNvSpPr>
                <a:spLocks/>
              </p:cNvSpPr>
              <p:nvPr/>
            </p:nvSpPr>
            <p:spPr bwMode="auto">
              <a:xfrm>
                <a:off x="2025" y="2175"/>
                <a:ext cx="32" cy="27"/>
              </a:xfrm>
              <a:custGeom>
                <a:avLst/>
                <a:gdLst>
                  <a:gd name="T0" fmla="*/ 1 w 50"/>
                  <a:gd name="T1" fmla="*/ 1 h 42"/>
                  <a:gd name="T2" fmla="*/ 1 w 50"/>
                  <a:gd name="T3" fmla="*/ 1 h 42"/>
                  <a:gd name="T4" fmla="*/ 1 w 50"/>
                  <a:gd name="T5" fmla="*/ 0 h 42"/>
                  <a:gd name="T6" fmla="*/ 0 w 50"/>
                  <a:gd name="T7" fmla="*/ 1 h 42"/>
                  <a:gd name="T8" fmla="*/ 1 w 50"/>
                  <a:gd name="T9" fmla="*/ 1 h 42"/>
                  <a:gd name="T10" fmla="*/ 1 w 50"/>
                  <a:gd name="T11" fmla="*/ 1 h 42"/>
                  <a:gd name="T12" fmla="*/ 1 w 50"/>
                  <a:gd name="T13" fmla="*/ 1 h 42"/>
                  <a:gd name="T14" fmla="*/ 1 w 50"/>
                  <a:gd name="T15" fmla="*/ 1 h 42"/>
                  <a:gd name="T16" fmla="*/ 1 w 50"/>
                  <a:gd name="T17" fmla="*/ 1 h 42"/>
                  <a:gd name="T18" fmla="*/ 1 w 50"/>
                  <a:gd name="T19" fmla="*/ 1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0"/>
                  <a:gd name="T31" fmla="*/ 0 h 42"/>
                  <a:gd name="T32" fmla="*/ 50 w 50"/>
                  <a:gd name="T33" fmla="*/ 42 h 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0" h="42">
                    <a:moveTo>
                      <a:pt x="42" y="25"/>
                    </a:moveTo>
                    <a:lnTo>
                      <a:pt x="50" y="27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41" y="40"/>
                    </a:lnTo>
                    <a:lnTo>
                      <a:pt x="48" y="40"/>
                    </a:lnTo>
                    <a:lnTo>
                      <a:pt x="41" y="40"/>
                    </a:lnTo>
                    <a:lnTo>
                      <a:pt x="44" y="42"/>
                    </a:lnTo>
                    <a:lnTo>
                      <a:pt x="48" y="40"/>
                    </a:lnTo>
                    <a:lnTo>
                      <a:pt x="42" y="2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6" name="Freeform 889"/>
              <p:cNvSpPr>
                <a:spLocks/>
              </p:cNvSpPr>
              <p:nvPr/>
            </p:nvSpPr>
            <p:spPr bwMode="auto">
              <a:xfrm>
                <a:off x="2053" y="2184"/>
                <a:ext cx="22" cy="18"/>
              </a:xfrm>
              <a:custGeom>
                <a:avLst/>
                <a:gdLst>
                  <a:gd name="T0" fmla="*/ 1 w 35"/>
                  <a:gd name="T1" fmla="*/ 0 h 23"/>
                  <a:gd name="T2" fmla="*/ 1 w 35"/>
                  <a:gd name="T3" fmla="*/ 0 h 23"/>
                  <a:gd name="T4" fmla="*/ 0 w 35"/>
                  <a:gd name="T5" fmla="*/ 2 h 23"/>
                  <a:gd name="T6" fmla="*/ 1 w 35"/>
                  <a:gd name="T7" fmla="*/ 2 h 23"/>
                  <a:gd name="T8" fmla="*/ 1 w 35"/>
                  <a:gd name="T9" fmla="*/ 2 h 23"/>
                  <a:gd name="T10" fmla="*/ 1 w 35"/>
                  <a:gd name="T11" fmla="*/ 2 h 23"/>
                  <a:gd name="T12" fmla="*/ 1 w 35"/>
                  <a:gd name="T13" fmla="*/ 0 h 23"/>
                  <a:gd name="T14" fmla="*/ 1 w 35"/>
                  <a:gd name="T15" fmla="*/ 0 h 23"/>
                  <a:gd name="T16" fmla="*/ 1 w 35"/>
                  <a:gd name="T17" fmla="*/ 0 h 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5"/>
                  <a:gd name="T28" fmla="*/ 0 h 23"/>
                  <a:gd name="T29" fmla="*/ 35 w 35"/>
                  <a:gd name="T30" fmla="*/ 23 h 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5" h="23">
                    <a:moveTo>
                      <a:pt x="33" y="0"/>
                    </a:moveTo>
                    <a:lnTo>
                      <a:pt x="31" y="0"/>
                    </a:lnTo>
                    <a:lnTo>
                      <a:pt x="0" y="8"/>
                    </a:lnTo>
                    <a:lnTo>
                      <a:pt x="6" y="23"/>
                    </a:lnTo>
                    <a:lnTo>
                      <a:pt x="35" y="16"/>
                    </a:lnTo>
                    <a:lnTo>
                      <a:pt x="33" y="16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7" name="Freeform 890"/>
              <p:cNvSpPr>
                <a:spLocks/>
              </p:cNvSpPr>
              <p:nvPr/>
            </p:nvSpPr>
            <p:spPr bwMode="auto">
              <a:xfrm>
                <a:off x="2075" y="2184"/>
                <a:ext cx="13" cy="10"/>
              </a:xfrm>
              <a:custGeom>
                <a:avLst/>
                <a:gdLst>
                  <a:gd name="T0" fmla="*/ 1 w 23"/>
                  <a:gd name="T1" fmla="*/ 0 h 18"/>
                  <a:gd name="T2" fmla="*/ 0 w 23"/>
                  <a:gd name="T3" fmla="*/ 1 h 18"/>
                  <a:gd name="T4" fmla="*/ 0 w 23"/>
                  <a:gd name="T5" fmla="*/ 1 h 18"/>
                  <a:gd name="T6" fmla="*/ 1 w 23"/>
                  <a:gd name="T7" fmla="*/ 1 h 18"/>
                  <a:gd name="T8" fmla="*/ 1 w 23"/>
                  <a:gd name="T9" fmla="*/ 1 h 18"/>
                  <a:gd name="T10" fmla="*/ 1 w 23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18"/>
                  <a:gd name="T20" fmla="*/ 23 w 23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18">
                    <a:moveTo>
                      <a:pt x="23" y="0"/>
                    </a:moveTo>
                    <a:lnTo>
                      <a:pt x="0" y="2"/>
                    </a:lnTo>
                    <a:lnTo>
                      <a:pt x="0" y="18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8" name="Freeform 891"/>
              <p:cNvSpPr>
                <a:spLocks/>
              </p:cNvSpPr>
              <p:nvPr/>
            </p:nvSpPr>
            <p:spPr bwMode="auto">
              <a:xfrm>
                <a:off x="2087" y="2184"/>
                <a:ext cx="26" cy="14"/>
              </a:xfrm>
              <a:custGeom>
                <a:avLst/>
                <a:gdLst>
                  <a:gd name="T0" fmla="*/ 1 w 39"/>
                  <a:gd name="T1" fmla="*/ 1 h 21"/>
                  <a:gd name="T2" fmla="*/ 1 w 39"/>
                  <a:gd name="T3" fmla="*/ 1 h 21"/>
                  <a:gd name="T4" fmla="*/ 1 w 39"/>
                  <a:gd name="T5" fmla="*/ 0 h 21"/>
                  <a:gd name="T6" fmla="*/ 0 w 39"/>
                  <a:gd name="T7" fmla="*/ 1 h 21"/>
                  <a:gd name="T8" fmla="*/ 1 w 39"/>
                  <a:gd name="T9" fmla="*/ 1 h 21"/>
                  <a:gd name="T10" fmla="*/ 1 w 39"/>
                  <a:gd name="T11" fmla="*/ 1 h 21"/>
                  <a:gd name="T12" fmla="*/ 1 w 39"/>
                  <a:gd name="T13" fmla="*/ 1 h 21"/>
                  <a:gd name="T14" fmla="*/ 1 w 39"/>
                  <a:gd name="T15" fmla="*/ 1 h 21"/>
                  <a:gd name="T16" fmla="*/ 1 w 39"/>
                  <a:gd name="T17" fmla="*/ 1 h 21"/>
                  <a:gd name="T18" fmla="*/ 1 w 39"/>
                  <a:gd name="T19" fmla="*/ 1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21"/>
                  <a:gd name="T32" fmla="*/ 39 w 39"/>
                  <a:gd name="T33" fmla="*/ 21 h 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21">
                    <a:moveTo>
                      <a:pt x="21" y="12"/>
                    </a:moveTo>
                    <a:lnTo>
                      <a:pt x="31" y="4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29" y="19"/>
                    </a:lnTo>
                    <a:lnTo>
                      <a:pt x="39" y="12"/>
                    </a:lnTo>
                    <a:lnTo>
                      <a:pt x="29" y="19"/>
                    </a:lnTo>
                    <a:lnTo>
                      <a:pt x="39" y="21"/>
                    </a:lnTo>
                    <a:lnTo>
                      <a:pt x="39" y="12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9" name="Freeform 892"/>
              <p:cNvSpPr>
                <a:spLocks/>
              </p:cNvSpPr>
              <p:nvPr/>
            </p:nvSpPr>
            <p:spPr bwMode="auto">
              <a:xfrm>
                <a:off x="2100" y="2175"/>
                <a:ext cx="13" cy="17"/>
              </a:xfrm>
              <a:custGeom>
                <a:avLst/>
                <a:gdLst>
                  <a:gd name="T0" fmla="*/ 0 w 20"/>
                  <a:gd name="T1" fmla="*/ 0 h 27"/>
                  <a:gd name="T2" fmla="*/ 0 w 20"/>
                  <a:gd name="T3" fmla="*/ 1 h 27"/>
                  <a:gd name="T4" fmla="*/ 1 w 20"/>
                  <a:gd name="T5" fmla="*/ 1 h 27"/>
                  <a:gd name="T6" fmla="*/ 1 w 20"/>
                  <a:gd name="T7" fmla="*/ 1 h 27"/>
                  <a:gd name="T8" fmla="*/ 1 w 20"/>
                  <a:gd name="T9" fmla="*/ 1 h 27"/>
                  <a:gd name="T10" fmla="*/ 1 w 20"/>
                  <a:gd name="T11" fmla="*/ 1 h 27"/>
                  <a:gd name="T12" fmla="*/ 0 w 20"/>
                  <a:gd name="T13" fmla="*/ 0 h 27"/>
                  <a:gd name="T14" fmla="*/ 0 w 20"/>
                  <a:gd name="T15" fmla="*/ 1 h 27"/>
                  <a:gd name="T16" fmla="*/ 0 w 20"/>
                  <a:gd name="T17" fmla="*/ 0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7"/>
                  <a:gd name="T29" fmla="*/ 20 w 20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7">
                    <a:moveTo>
                      <a:pt x="0" y="0"/>
                    </a:moveTo>
                    <a:lnTo>
                      <a:pt x="0" y="2"/>
                    </a:lnTo>
                    <a:lnTo>
                      <a:pt x="2" y="27"/>
                    </a:lnTo>
                    <a:lnTo>
                      <a:pt x="20" y="27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0" name="Freeform 893"/>
              <p:cNvSpPr>
                <a:spLocks/>
              </p:cNvSpPr>
              <p:nvPr/>
            </p:nvSpPr>
            <p:spPr bwMode="auto">
              <a:xfrm>
                <a:off x="2100" y="2160"/>
                <a:ext cx="13" cy="19"/>
              </a:xfrm>
              <a:custGeom>
                <a:avLst/>
                <a:gdLst>
                  <a:gd name="T0" fmla="*/ 1 w 22"/>
                  <a:gd name="T1" fmla="*/ 0 h 29"/>
                  <a:gd name="T2" fmla="*/ 1 w 22"/>
                  <a:gd name="T3" fmla="*/ 1 h 29"/>
                  <a:gd name="T4" fmla="*/ 0 w 22"/>
                  <a:gd name="T5" fmla="*/ 1 h 29"/>
                  <a:gd name="T6" fmla="*/ 1 w 22"/>
                  <a:gd name="T7" fmla="*/ 1 h 29"/>
                  <a:gd name="T8" fmla="*/ 1 w 22"/>
                  <a:gd name="T9" fmla="*/ 1 h 29"/>
                  <a:gd name="T10" fmla="*/ 1 w 22"/>
                  <a:gd name="T11" fmla="*/ 1 h 29"/>
                  <a:gd name="T12" fmla="*/ 1 w 22"/>
                  <a:gd name="T13" fmla="*/ 0 h 29"/>
                  <a:gd name="T14" fmla="*/ 1 w 22"/>
                  <a:gd name="T15" fmla="*/ 1 h 29"/>
                  <a:gd name="T16" fmla="*/ 1 w 22"/>
                  <a:gd name="T17" fmla="*/ 0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29"/>
                  <a:gd name="T29" fmla="*/ 22 w 22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29">
                    <a:moveTo>
                      <a:pt x="8" y="0"/>
                    </a:moveTo>
                    <a:lnTo>
                      <a:pt x="6" y="2"/>
                    </a:lnTo>
                    <a:lnTo>
                      <a:pt x="0" y="25"/>
                    </a:lnTo>
                    <a:lnTo>
                      <a:pt x="18" y="29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1" name="Freeform 894"/>
              <p:cNvSpPr>
                <a:spLocks/>
              </p:cNvSpPr>
              <p:nvPr/>
            </p:nvSpPr>
            <p:spPr bwMode="auto">
              <a:xfrm>
                <a:off x="2104" y="2142"/>
                <a:ext cx="20" cy="23"/>
              </a:xfrm>
              <a:custGeom>
                <a:avLst/>
                <a:gdLst>
                  <a:gd name="T0" fmla="*/ 1 w 29"/>
                  <a:gd name="T1" fmla="*/ 0 h 37"/>
                  <a:gd name="T2" fmla="*/ 1 w 29"/>
                  <a:gd name="T3" fmla="*/ 1 h 37"/>
                  <a:gd name="T4" fmla="*/ 0 w 29"/>
                  <a:gd name="T5" fmla="*/ 1 h 37"/>
                  <a:gd name="T6" fmla="*/ 1 w 29"/>
                  <a:gd name="T7" fmla="*/ 1 h 37"/>
                  <a:gd name="T8" fmla="*/ 1 w 29"/>
                  <a:gd name="T9" fmla="*/ 1 h 37"/>
                  <a:gd name="T10" fmla="*/ 1 w 29"/>
                  <a:gd name="T11" fmla="*/ 1 h 37"/>
                  <a:gd name="T12" fmla="*/ 1 w 29"/>
                  <a:gd name="T13" fmla="*/ 0 h 37"/>
                  <a:gd name="T14" fmla="*/ 1 w 29"/>
                  <a:gd name="T15" fmla="*/ 0 h 37"/>
                  <a:gd name="T16" fmla="*/ 1 w 29"/>
                  <a:gd name="T17" fmla="*/ 1 h 37"/>
                  <a:gd name="T18" fmla="*/ 1 w 29"/>
                  <a:gd name="T19" fmla="*/ 0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37"/>
                  <a:gd name="T32" fmla="*/ 29 w 29"/>
                  <a:gd name="T33" fmla="*/ 37 h 3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37">
                    <a:moveTo>
                      <a:pt x="21" y="0"/>
                    </a:moveTo>
                    <a:lnTo>
                      <a:pt x="15" y="4"/>
                    </a:lnTo>
                    <a:lnTo>
                      <a:pt x="0" y="29"/>
                    </a:lnTo>
                    <a:lnTo>
                      <a:pt x="14" y="37"/>
                    </a:lnTo>
                    <a:lnTo>
                      <a:pt x="29" y="12"/>
                    </a:lnTo>
                    <a:lnTo>
                      <a:pt x="21" y="16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5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2" name="Freeform 895"/>
              <p:cNvSpPr>
                <a:spLocks/>
              </p:cNvSpPr>
              <p:nvPr/>
            </p:nvSpPr>
            <p:spPr bwMode="auto">
              <a:xfrm>
                <a:off x="2118" y="2138"/>
                <a:ext cx="189" cy="15"/>
              </a:xfrm>
              <a:custGeom>
                <a:avLst/>
                <a:gdLst>
                  <a:gd name="T0" fmla="*/ 2 w 292"/>
                  <a:gd name="T1" fmla="*/ 1 h 22"/>
                  <a:gd name="T2" fmla="*/ 2 w 292"/>
                  <a:gd name="T3" fmla="*/ 0 h 22"/>
                  <a:gd name="T4" fmla="*/ 0 w 292"/>
                  <a:gd name="T5" fmla="*/ 1 h 22"/>
                  <a:gd name="T6" fmla="*/ 0 w 292"/>
                  <a:gd name="T7" fmla="*/ 1 h 22"/>
                  <a:gd name="T8" fmla="*/ 2 w 292"/>
                  <a:gd name="T9" fmla="*/ 1 h 22"/>
                  <a:gd name="T10" fmla="*/ 2 w 292"/>
                  <a:gd name="T11" fmla="*/ 1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2"/>
                  <a:gd name="T19" fmla="*/ 0 h 22"/>
                  <a:gd name="T20" fmla="*/ 292 w 292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2" h="22">
                    <a:moveTo>
                      <a:pt x="290" y="8"/>
                    </a:moveTo>
                    <a:lnTo>
                      <a:pt x="290" y="0"/>
                    </a:lnTo>
                    <a:lnTo>
                      <a:pt x="0" y="6"/>
                    </a:lnTo>
                    <a:lnTo>
                      <a:pt x="0" y="22"/>
                    </a:lnTo>
                    <a:lnTo>
                      <a:pt x="292" y="16"/>
                    </a:lnTo>
                    <a:lnTo>
                      <a:pt x="290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3" name="Freeform 896"/>
              <p:cNvSpPr>
                <a:spLocks/>
              </p:cNvSpPr>
              <p:nvPr/>
            </p:nvSpPr>
            <p:spPr bwMode="auto">
              <a:xfrm>
                <a:off x="1985" y="1712"/>
                <a:ext cx="11" cy="43"/>
              </a:xfrm>
              <a:custGeom>
                <a:avLst/>
                <a:gdLst>
                  <a:gd name="T0" fmla="*/ 1 w 19"/>
                  <a:gd name="T1" fmla="*/ 1 h 69"/>
                  <a:gd name="T2" fmla="*/ 1 w 19"/>
                  <a:gd name="T3" fmla="*/ 1 h 69"/>
                  <a:gd name="T4" fmla="*/ 1 w 19"/>
                  <a:gd name="T5" fmla="*/ 0 h 69"/>
                  <a:gd name="T6" fmla="*/ 0 w 19"/>
                  <a:gd name="T7" fmla="*/ 1 h 69"/>
                  <a:gd name="T8" fmla="*/ 1 w 19"/>
                  <a:gd name="T9" fmla="*/ 1 h 69"/>
                  <a:gd name="T10" fmla="*/ 1 w 19"/>
                  <a:gd name="T11" fmla="*/ 1 h 69"/>
                  <a:gd name="T12" fmla="*/ 1 w 19"/>
                  <a:gd name="T13" fmla="*/ 1 h 69"/>
                  <a:gd name="T14" fmla="*/ 1 w 19"/>
                  <a:gd name="T15" fmla="*/ 1 h 69"/>
                  <a:gd name="T16" fmla="*/ 1 w 19"/>
                  <a:gd name="T17" fmla="*/ 1 h 69"/>
                  <a:gd name="T18" fmla="*/ 1 w 19"/>
                  <a:gd name="T19" fmla="*/ 1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9"/>
                  <a:gd name="T32" fmla="*/ 19 w 19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9">
                    <a:moveTo>
                      <a:pt x="17" y="63"/>
                    </a:moveTo>
                    <a:lnTo>
                      <a:pt x="19" y="67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4" y="69"/>
                    </a:lnTo>
                    <a:lnTo>
                      <a:pt x="17" y="6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4" name="Freeform 897"/>
              <p:cNvSpPr>
                <a:spLocks/>
              </p:cNvSpPr>
              <p:nvPr/>
            </p:nvSpPr>
            <p:spPr bwMode="auto">
              <a:xfrm>
                <a:off x="1987" y="1752"/>
                <a:ext cx="21" cy="32"/>
              </a:xfrm>
              <a:custGeom>
                <a:avLst/>
                <a:gdLst>
                  <a:gd name="T0" fmla="*/ 1 w 32"/>
                  <a:gd name="T1" fmla="*/ 1 h 52"/>
                  <a:gd name="T2" fmla="*/ 1 w 32"/>
                  <a:gd name="T3" fmla="*/ 0 h 52"/>
                  <a:gd name="T4" fmla="*/ 0 w 32"/>
                  <a:gd name="T5" fmla="*/ 1 h 52"/>
                  <a:gd name="T6" fmla="*/ 1 w 32"/>
                  <a:gd name="T7" fmla="*/ 1 h 52"/>
                  <a:gd name="T8" fmla="*/ 1 w 32"/>
                  <a:gd name="T9" fmla="*/ 1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52"/>
                  <a:gd name="T17" fmla="*/ 32 w 32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52">
                    <a:moveTo>
                      <a:pt x="32" y="46"/>
                    </a:moveTo>
                    <a:lnTo>
                      <a:pt x="13" y="0"/>
                    </a:lnTo>
                    <a:lnTo>
                      <a:pt x="0" y="6"/>
                    </a:lnTo>
                    <a:lnTo>
                      <a:pt x="19" y="52"/>
                    </a:lnTo>
                    <a:lnTo>
                      <a:pt x="32" y="4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5" name="Freeform 898"/>
              <p:cNvSpPr>
                <a:spLocks/>
              </p:cNvSpPr>
              <p:nvPr/>
            </p:nvSpPr>
            <p:spPr bwMode="auto">
              <a:xfrm>
                <a:off x="2000" y="1780"/>
                <a:ext cx="25" cy="35"/>
              </a:xfrm>
              <a:custGeom>
                <a:avLst/>
                <a:gdLst>
                  <a:gd name="T0" fmla="*/ 1 w 40"/>
                  <a:gd name="T1" fmla="*/ 1 h 59"/>
                  <a:gd name="T2" fmla="*/ 1 w 40"/>
                  <a:gd name="T3" fmla="*/ 1 h 59"/>
                  <a:gd name="T4" fmla="*/ 1 w 40"/>
                  <a:gd name="T5" fmla="*/ 0 h 59"/>
                  <a:gd name="T6" fmla="*/ 0 w 40"/>
                  <a:gd name="T7" fmla="*/ 1 h 59"/>
                  <a:gd name="T8" fmla="*/ 1 w 40"/>
                  <a:gd name="T9" fmla="*/ 1 h 59"/>
                  <a:gd name="T10" fmla="*/ 1 w 40"/>
                  <a:gd name="T11" fmla="*/ 1 h 59"/>
                  <a:gd name="T12" fmla="*/ 1 w 40"/>
                  <a:gd name="T13" fmla="*/ 1 h 59"/>
                  <a:gd name="T14" fmla="*/ 1 w 40"/>
                  <a:gd name="T15" fmla="*/ 1 h 59"/>
                  <a:gd name="T16" fmla="*/ 1 w 40"/>
                  <a:gd name="T17" fmla="*/ 1 h 59"/>
                  <a:gd name="T18" fmla="*/ 1 w 40"/>
                  <a:gd name="T19" fmla="*/ 1 h 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59"/>
                  <a:gd name="T32" fmla="*/ 40 w 40"/>
                  <a:gd name="T33" fmla="*/ 59 h 5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59">
                    <a:moveTo>
                      <a:pt x="38" y="58"/>
                    </a:moveTo>
                    <a:lnTo>
                      <a:pt x="38" y="54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25" y="59"/>
                    </a:lnTo>
                    <a:lnTo>
                      <a:pt x="23" y="56"/>
                    </a:lnTo>
                    <a:lnTo>
                      <a:pt x="38" y="58"/>
                    </a:lnTo>
                    <a:lnTo>
                      <a:pt x="40" y="56"/>
                    </a:lnTo>
                    <a:lnTo>
                      <a:pt x="38" y="54"/>
                    </a:lnTo>
                    <a:lnTo>
                      <a:pt x="38" y="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6" name="Freeform 899"/>
              <p:cNvSpPr>
                <a:spLocks/>
              </p:cNvSpPr>
              <p:nvPr/>
            </p:nvSpPr>
            <p:spPr bwMode="auto">
              <a:xfrm>
                <a:off x="2007" y="1814"/>
                <a:ext cx="17" cy="38"/>
              </a:xfrm>
              <a:custGeom>
                <a:avLst/>
                <a:gdLst>
                  <a:gd name="T0" fmla="*/ 1 w 27"/>
                  <a:gd name="T1" fmla="*/ 1 h 59"/>
                  <a:gd name="T2" fmla="*/ 1 w 27"/>
                  <a:gd name="T3" fmla="*/ 1 h 59"/>
                  <a:gd name="T4" fmla="*/ 1 w 27"/>
                  <a:gd name="T5" fmla="*/ 1 h 59"/>
                  <a:gd name="T6" fmla="*/ 1 w 27"/>
                  <a:gd name="T7" fmla="*/ 0 h 59"/>
                  <a:gd name="T8" fmla="*/ 0 w 27"/>
                  <a:gd name="T9" fmla="*/ 1 h 59"/>
                  <a:gd name="T10" fmla="*/ 1 w 27"/>
                  <a:gd name="T11" fmla="*/ 1 h 59"/>
                  <a:gd name="T12" fmla="*/ 1 w 27"/>
                  <a:gd name="T13" fmla="*/ 1 h 59"/>
                  <a:gd name="T14" fmla="*/ 1 w 27"/>
                  <a:gd name="T15" fmla="*/ 1 h 5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"/>
                  <a:gd name="T25" fmla="*/ 0 h 59"/>
                  <a:gd name="T26" fmla="*/ 27 w 27"/>
                  <a:gd name="T27" fmla="*/ 59 h 5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" h="59">
                    <a:moveTo>
                      <a:pt x="16" y="59"/>
                    </a:moveTo>
                    <a:lnTo>
                      <a:pt x="16" y="5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0" y="55"/>
                    </a:lnTo>
                    <a:lnTo>
                      <a:pt x="16" y="59"/>
                    </a:lnTo>
                    <a:lnTo>
                      <a:pt x="16" y="57"/>
                    </a:lnTo>
                    <a:lnTo>
                      <a:pt x="16" y="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7" name="Freeform 900"/>
              <p:cNvSpPr>
                <a:spLocks/>
              </p:cNvSpPr>
              <p:nvPr/>
            </p:nvSpPr>
            <p:spPr bwMode="auto">
              <a:xfrm>
                <a:off x="2000" y="1848"/>
                <a:ext cx="16" cy="32"/>
              </a:xfrm>
              <a:custGeom>
                <a:avLst/>
                <a:gdLst>
                  <a:gd name="T0" fmla="*/ 1 w 27"/>
                  <a:gd name="T1" fmla="*/ 1 h 50"/>
                  <a:gd name="T2" fmla="*/ 1 w 27"/>
                  <a:gd name="T3" fmla="*/ 1 h 50"/>
                  <a:gd name="T4" fmla="*/ 1 w 27"/>
                  <a:gd name="T5" fmla="*/ 1 h 50"/>
                  <a:gd name="T6" fmla="*/ 1 w 27"/>
                  <a:gd name="T7" fmla="*/ 0 h 50"/>
                  <a:gd name="T8" fmla="*/ 0 w 27"/>
                  <a:gd name="T9" fmla="*/ 1 h 50"/>
                  <a:gd name="T10" fmla="*/ 0 w 27"/>
                  <a:gd name="T11" fmla="*/ 1 h 50"/>
                  <a:gd name="T12" fmla="*/ 0 w 27"/>
                  <a:gd name="T13" fmla="*/ 1 h 50"/>
                  <a:gd name="T14" fmla="*/ 0 w 27"/>
                  <a:gd name="T15" fmla="*/ 1 h 50"/>
                  <a:gd name="T16" fmla="*/ 1 w 27"/>
                  <a:gd name="T17" fmla="*/ 1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50"/>
                  <a:gd name="T29" fmla="*/ 27 w 27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50">
                    <a:moveTo>
                      <a:pt x="15" y="48"/>
                    </a:moveTo>
                    <a:lnTo>
                      <a:pt x="15" y="50"/>
                    </a:lnTo>
                    <a:lnTo>
                      <a:pt x="27" y="4"/>
                    </a:lnTo>
                    <a:lnTo>
                      <a:pt x="11" y="0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15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8" name="Freeform 901"/>
              <p:cNvSpPr>
                <a:spLocks/>
              </p:cNvSpPr>
              <p:nvPr/>
            </p:nvSpPr>
            <p:spPr bwMode="auto">
              <a:xfrm>
                <a:off x="1996" y="1878"/>
                <a:ext cx="13" cy="41"/>
              </a:xfrm>
              <a:custGeom>
                <a:avLst/>
                <a:gdLst>
                  <a:gd name="T0" fmla="*/ 1 w 19"/>
                  <a:gd name="T1" fmla="*/ 1 h 67"/>
                  <a:gd name="T2" fmla="*/ 1 w 19"/>
                  <a:gd name="T3" fmla="*/ 1 h 67"/>
                  <a:gd name="T4" fmla="*/ 1 w 19"/>
                  <a:gd name="T5" fmla="*/ 0 h 67"/>
                  <a:gd name="T6" fmla="*/ 1 w 19"/>
                  <a:gd name="T7" fmla="*/ 0 h 67"/>
                  <a:gd name="T8" fmla="*/ 0 w 19"/>
                  <a:gd name="T9" fmla="*/ 1 h 67"/>
                  <a:gd name="T10" fmla="*/ 0 w 19"/>
                  <a:gd name="T11" fmla="*/ 1 h 67"/>
                  <a:gd name="T12" fmla="*/ 0 w 19"/>
                  <a:gd name="T13" fmla="*/ 1 h 67"/>
                  <a:gd name="T14" fmla="*/ 0 w 19"/>
                  <a:gd name="T15" fmla="*/ 1 h 67"/>
                  <a:gd name="T16" fmla="*/ 0 w 19"/>
                  <a:gd name="T17" fmla="*/ 1 h 67"/>
                  <a:gd name="T18" fmla="*/ 1 w 19"/>
                  <a:gd name="T19" fmla="*/ 1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67"/>
                  <a:gd name="T32" fmla="*/ 19 w 19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67">
                    <a:moveTo>
                      <a:pt x="15" y="62"/>
                    </a:moveTo>
                    <a:lnTo>
                      <a:pt x="17" y="64"/>
                    </a:lnTo>
                    <a:lnTo>
                      <a:pt x="19" y="0"/>
                    </a:lnTo>
                    <a:lnTo>
                      <a:pt x="4" y="0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0" y="64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5" y="6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9" name="Freeform 902"/>
              <p:cNvSpPr>
                <a:spLocks/>
              </p:cNvSpPr>
              <p:nvPr/>
            </p:nvSpPr>
            <p:spPr bwMode="auto">
              <a:xfrm>
                <a:off x="1996" y="1915"/>
                <a:ext cx="27" cy="45"/>
              </a:xfrm>
              <a:custGeom>
                <a:avLst/>
                <a:gdLst>
                  <a:gd name="T0" fmla="*/ 1 w 39"/>
                  <a:gd name="T1" fmla="*/ 1 h 71"/>
                  <a:gd name="T2" fmla="*/ 1 w 39"/>
                  <a:gd name="T3" fmla="*/ 1 h 71"/>
                  <a:gd name="T4" fmla="*/ 1 w 39"/>
                  <a:gd name="T5" fmla="*/ 0 h 71"/>
                  <a:gd name="T6" fmla="*/ 0 w 39"/>
                  <a:gd name="T7" fmla="*/ 1 h 71"/>
                  <a:gd name="T8" fmla="*/ 1 w 39"/>
                  <a:gd name="T9" fmla="*/ 1 h 71"/>
                  <a:gd name="T10" fmla="*/ 1 w 39"/>
                  <a:gd name="T11" fmla="*/ 1 h 71"/>
                  <a:gd name="T12" fmla="*/ 1 w 39"/>
                  <a:gd name="T13" fmla="*/ 1 h 71"/>
                  <a:gd name="T14" fmla="*/ 1 w 39"/>
                  <a:gd name="T15" fmla="*/ 1 h 71"/>
                  <a:gd name="T16" fmla="*/ 1 w 39"/>
                  <a:gd name="T17" fmla="*/ 1 h 71"/>
                  <a:gd name="T18" fmla="*/ 1 w 39"/>
                  <a:gd name="T19" fmla="*/ 1 h 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71"/>
                  <a:gd name="T32" fmla="*/ 39 w 39"/>
                  <a:gd name="T33" fmla="*/ 71 h 7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71">
                    <a:moveTo>
                      <a:pt x="39" y="71"/>
                    </a:moveTo>
                    <a:lnTo>
                      <a:pt x="39" y="65"/>
                    </a:lnTo>
                    <a:lnTo>
                      <a:pt x="15" y="0"/>
                    </a:lnTo>
                    <a:lnTo>
                      <a:pt x="0" y="5"/>
                    </a:lnTo>
                    <a:lnTo>
                      <a:pt x="23" y="71"/>
                    </a:lnTo>
                    <a:lnTo>
                      <a:pt x="23" y="67"/>
                    </a:lnTo>
                    <a:lnTo>
                      <a:pt x="39" y="71"/>
                    </a:lnTo>
                    <a:lnTo>
                      <a:pt x="39" y="69"/>
                    </a:lnTo>
                    <a:lnTo>
                      <a:pt x="39" y="65"/>
                    </a:lnTo>
                    <a:lnTo>
                      <a:pt x="39" y="7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0" name="Freeform 903"/>
              <p:cNvSpPr>
                <a:spLocks/>
              </p:cNvSpPr>
              <p:nvPr/>
            </p:nvSpPr>
            <p:spPr bwMode="auto">
              <a:xfrm>
                <a:off x="2006" y="1957"/>
                <a:ext cx="17" cy="28"/>
              </a:xfrm>
              <a:custGeom>
                <a:avLst/>
                <a:gdLst>
                  <a:gd name="T0" fmla="*/ 1 w 27"/>
                  <a:gd name="T1" fmla="*/ 1 h 46"/>
                  <a:gd name="T2" fmla="*/ 1 w 27"/>
                  <a:gd name="T3" fmla="*/ 1 h 46"/>
                  <a:gd name="T4" fmla="*/ 1 w 27"/>
                  <a:gd name="T5" fmla="*/ 1 h 46"/>
                  <a:gd name="T6" fmla="*/ 1 w 27"/>
                  <a:gd name="T7" fmla="*/ 0 h 46"/>
                  <a:gd name="T8" fmla="*/ 0 w 27"/>
                  <a:gd name="T9" fmla="*/ 1 h 46"/>
                  <a:gd name="T10" fmla="*/ 0 w 27"/>
                  <a:gd name="T11" fmla="*/ 1 h 46"/>
                  <a:gd name="T12" fmla="*/ 0 w 27"/>
                  <a:gd name="T13" fmla="*/ 1 h 46"/>
                  <a:gd name="T14" fmla="*/ 0 w 27"/>
                  <a:gd name="T15" fmla="*/ 1 h 46"/>
                  <a:gd name="T16" fmla="*/ 1 w 27"/>
                  <a:gd name="T17" fmla="*/ 1 h 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46"/>
                  <a:gd name="T29" fmla="*/ 27 w 27"/>
                  <a:gd name="T30" fmla="*/ 46 h 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46">
                    <a:moveTo>
                      <a:pt x="15" y="44"/>
                    </a:moveTo>
                    <a:lnTo>
                      <a:pt x="15" y="46"/>
                    </a:lnTo>
                    <a:lnTo>
                      <a:pt x="27" y="4"/>
                    </a:lnTo>
                    <a:lnTo>
                      <a:pt x="11" y="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5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1" name="Freeform 904"/>
              <p:cNvSpPr>
                <a:spLocks/>
              </p:cNvSpPr>
              <p:nvPr/>
            </p:nvSpPr>
            <p:spPr bwMode="auto">
              <a:xfrm>
                <a:off x="2000" y="1984"/>
                <a:ext cx="13" cy="59"/>
              </a:xfrm>
              <a:custGeom>
                <a:avLst/>
                <a:gdLst>
                  <a:gd name="T0" fmla="*/ 1 w 23"/>
                  <a:gd name="T1" fmla="*/ 1 h 96"/>
                  <a:gd name="T2" fmla="*/ 1 w 23"/>
                  <a:gd name="T3" fmla="*/ 1 h 96"/>
                  <a:gd name="T4" fmla="*/ 1 w 23"/>
                  <a:gd name="T5" fmla="*/ 0 h 96"/>
                  <a:gd name="T6" fmla="*/ 0 w 23"/>
                  <a:gd name="T7" fmla="*/ 1 h 96"/>
                  <a:gd name="T8" fmla="*/ 1 w 23"/>
                  <a:gd name="T9" fmla="*/ 1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96"/>
                  <a:gd name="T17" fmla="*/ 23 w 23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96">
                    <a:moveTo>
                      <a:pt x="17" y="96"/>
                    </a:moveTo>
                    <a:lnTo>
                      <a:pt x="23" y="2"/>
                    </a:lnTo>
                    <a:lnTo>
                      <a:pt x="8" y="0"/>
                    </a:lnTo>
                    <a:lnTo>
                      <a:pt x="0" y="96"/>
                    </a:lnTo>
                    <a:lnTo>
                      <a:pt x="17" y="9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2" name="Freeform 905"/>
              <p:cNvSpPr>
                <a:spLocks/>
              </p:cNvSpPr>
              <p:nvPr/>
            </p:nvSpPr>
            <p:spPr bwMode="auto">
              <a:xfrm>
                <a:off x="2000" y="2043"/>
                <a:ext cx="9" cy="39"/>
              </a:xfrm>
              <a:custGeom>
                <a:avLst/>
                <a:gdLst>
                  <a:gd name="T0" fmla="*/ 1 w 17"/>
                  <a:gd name="T1" fmla="*/ 1 h 63"/>
                  <a:gd name="T2" fmla="*/ 1 w 17"/>
                  <a:gd name="T3" fmla="*/ 0 h 63"/>
                  <a:gd name="T4" fmla="*/ 0 w 17"/>
                  <a:gd name="T5" fmla="*/ 0 h 63"/>
                  <a:gd name="T6" fmla="*/ 1 w 17"/>
                  <a:gd name="T7" fmla="*/ 1 h 63"/>
                  <a:gd name="T8" fmla="*/ 1 w 17"/>
                  <a:gd name="T9" fmla="*/ 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63"/>
                  <a:gd name="T17" fmla="*/ 17 w 1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63">
                    <a:moveTo>
                      <a:pt x="17" y="63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2" y="63"/>
                    </a:lnTo>
                    <a:lnTo>
                      <a:pt x="17" y="6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3" name="Freeform 906"/>
              <p:cNvSpPr>
                <a:spLocks/>
              </p:cNvSpPr>
              <p:nvPr/>
            </p:nvSpPr>
            <p:spPr bwMode="auto">
              <a:xfrm>
                <a:off x="2000" y="2082"/>
                <a:ext cx="9" cy="32"/>
              </a:xfrm>
              <a:custGeom>
                <a:avLst/>
                <a:gdLst>
                  <a:gd name="T0" fmla="*/ 1 w 17"/>
                  <a:gd name="T1" fmla="*/ 1 h 54"/>
                  <a:gd name="T2" fmla="*/ 1 w 17"/>
                  <a:gd name="T3" fmla="*/ 0 h 54"/>
                  <a:gd name="T4" fmla="*/ 1 w 17"/>
                  <a:gd name="T5" fmla="*/ 0 h 54"/>
                  <a:gd name="T6" fmla="*/ 0 w 17"/>
                  <a:gd name="T7" fmla="*/ 1 h 54"/>
                  <a:gd name="T8" fmla="*/ 1 w 17"/>
                  <a:gd name="T9" fmla="*/ 1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54"/>
                  <a:gd name="T17" fmla="*/ 17 w 17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54">
                    <a:moveTo>
                      <a:pt x="15" y="54"/>
                    </a:moveTo>
                    <a:lnTo>
                      <a:pt x="17" y="0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5" y="5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4" name="Freeform 907"/>
              <p:cNvSpPr>
                <a:spLocks/>
              </p:cNvSpPr>
              <p:nvPr/>
            </p:nvSpPr>
            <p:spPr bwMode="auto">
              <a:xfrm>
                <a:off x="2000" y="2114"/>
                <a:ext cx="12" cy="28"/>
              </a:xfrm>
              <a:custGeom>
                <a:avLst/>
                <a:gdLst>
                  <a:gd name="T0" fmla="*/ 1 w 19"/>
                  <a:gd name="T1" fmla="*/ 1 h 44"/>
                  <a:gd name="T2" fmla="*/ 1 w 19"/>
                  <a:gd name="T3" fmla="*/ 1 h 44"/>
                  <a:gd name="T4" fmla="*/ 1 w 19"/>
                  <a:gd name="T5" fmla="*/ 0 h 44"/>
                  <a:gd name="T6" fmla="*/ 0 w 19"/>
                  <a:gd name="T7" fmla="*/ 0 h 44"/>
                  <a:gd name="T8" fmla="*/ 1 w 19"/>
                  <a:gd name="T9" fmla="*/ 1 h 44"/>
                  <a:gd name="T10" fmla="*/ 1 w 19"/>
                  <a:gd name="T11" fmla="*/ 1 h 44"/>
                  <a:gd name="T12" fmla="*/ 1 w 19"/>
                  <a:gd name="T13" fmla="*/ 1 h 44"/>
                  <a:gd name="T14" fmla="*/ 1 w 19"/>
                  <a:gd name="T15" fmla="*/ 1 h 44"/>
                  <a:gd name="T16" fmla="*/ 1 w 19"/>
                  <a:gd name="T17" fmla="*/ 1 h 44"/>
                  <a:gd name="T18" fmla="*/ 1 w 19"/>
                  <a:gd name="T19" fmla="*/ 1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44"/>
                  <a:gd name="T32" fmla="*/ 19 w 19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44">
                    <a:moveTo>
                      <a:pt x="17" y="38"/>
                    </a:moveTo>
                    <a:lnTo>
                      <a:pt x="19" y="4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4" y="44"/>
                    </a:lnTo>
                    <a:lnTo>
                      <a:pt x="17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5" name="Freeform 908"/>
              <p:cNvSpPr>
                <a:spLocks/>
              </p:cNvSpPr>
              <p:nvPr/>
            </p:nvSpPr>
            <p:spPr bwMode="auto">
              <a:xfrm>
                <a:off x="2002" y="2138"/>
                <a:ext cx="23" cy="32"/>
              </a:xfrm>
              <a:custGeom>
                <a:avLst/>
                <a:gdLst>
                  <a:gd name="T0" fmla="*/ 1 w 38"/>
                  <a:gd name="T1" fmla="*/ 1 h 52"/>
                  <a:gd name="T2" fmla="*/ 1 w 38"/>
                  <a:gd name="T3" fmla="*/ 1 h 52"/>
                  <a:gd name="T4" fmla="*/ 1 w 38"/>
                  <a:gd name="T5" fmla="*/ 0 h 52"/>
                  <a:gd name="T6" fmla="*/ 0 w 38"/>
                  <a:gd name="T7" fmla="*/ 1 h 52"/>
                  <a:gd name="T8" fmla="*/ 1 w 38"/>
                  <a:gd name="T9" fmla="*/ 1 h 52"/>
                  <a:gd name="T10" fmla="*/ 1 w 38"/>
                  <a:gd name="T11" fmla="*/ 1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52"/>
                  <a:gd name="T20" fmla="*/ 38 w 38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52">
                    <a:moveTo>
                      <a:pt x="32" y="50"/>
                    </a:moveTo>
                    <a:lnTo>
                      <a:pt x="38" y="46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25" y="52"/>
                    </a:lnTo>
                    <a:lnTo>
                      <a:pt x="32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6" name="Freeform 909"/>
              <p:cNvSpPr>
                <a:spLocks/>
              </p:cNvSpPr>
              <p:nvPr/>
            </p:nvSpPr>
            <p:spPr bwMode="auto">
              <a:xfrm>
                <a:off x="1891" y="1432"/>
                <a:ext cx="27" cy="167"/>
              </a:xfrm>
              <a:custGeom>
                <a:avLst/>
                <a:gdLst>
                  <a:gd name="T0" fmla="*/ 1 w 44"/>
                  <a:gd name="T1" fmla="*/ 1 h 270"/>
                  <a:gd name="T2" fmla="*/ 1 w 44"/>
                  <a:gd name="T3" fmla="*/ 1 h 270"/>
                  <a:gd name="T4" fmla="*/ 1 w 44"/>
                  <a:gd name="T5" fmla="*/ 0 h 270"/>
                  <a:gd name="T6" fmla="*/ 0 w 44"/>
                  <a:gd name="T7" fmla="*/ 1 h 270"/>
                  <a:gd name="T8" fmla="*/ 1 w 44"/>
                  <a:gd name="T9" fmla="*/ 1 h 270"/>
                  <a:gd name="T10" fmla="*/ 1 w 44"/>
                  <a:gd name="T11" fmla="*/ 1 h 270"/>
                  <a:gd name="T12" fmla="*/ 1 w 44"/>
                  <a:gd name="T13" fmla="*/ 1 h 270"/>
                  <a:gd name="T14" fmla="*/ 1 w 44"/>
                  <a:gd name="T15" fmla="*/ 1 h 270"/>
                  <a:gd name="T16" fmla="*/ 1 w 44"/>
                  <a:gd name="T17" fmla="*/ 1 h 270"/>
                  <a:gd name="T18" fmla="*/ 1 w 44"/>
                  <a:gd name="T19" fmla="*/ 1 h 2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270"/>
                  <a:gd name="T32" fmla="*/ 44 w 44"/>
                  <a:gd name="T33" fmla="*/ 270 h 27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270">
                    <a:moveTo>
                      <a:pt x="44" y="261"/>
                    </a:moveTo>
                    <a:lnTo>
                      <a:pt x="44" y="265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29" y="266"/>
                    </a:lnTo>
                    <a:lnTo>
                      <a:pt x="31" y="270"/>
                    </a:lnTo>
                    <a:lnTo>
                      <a:pt x="29" y="266"/>
                    </a:lnTo>
                    <a:lnTo>
                      <a:pt x="29" y="268"/>
                    </a:lnTo>
                    <a:lnTo>
                      <a:pt x="31" y="270"/>
                    </a:lnTo>
                    <a:lnTo>
                      <a:pt x="44" y="26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7" name="Freeform 910"/>
              <p:cNvSpPr>
                <a:spLocks/>
              </p:cNvSpPr>
              <p:nvPr/>
            </p:nvSpPr>
            <p:spPr bwMode="auto">
              <a:xfrm>
                <a:off x="1910" y="1593"/>
                <a:ext cx="43" cy="47"/>
              </a:xfrm>
              <a:custGeom>
                <a:avLst/>
                <a:gdLst>
                  <a:gd name="T0" fmla="*/ 1 w 65"/>
                  <a:gd name="T1" fmla="*/ 1 h 78"/>
                  <a:gd name="T2" fmla="*/ 1 w 65"/>
                  <a:gd name="T3" fmla="*/ 0 h 78"/>
                  <a:gd name="T4" fmla="*/ 0 w 65"/>
                  <a:gd name="T5" fmla="*/ 1 h 78"/>
                  <a:gd name="T6" fmla="*/ 1 w 65"/>
                  <a:gd name="T7" fmla="*/ 1 h 78"/>
                  <a:gd name="T8" fmla="*/ 1 w 65"/>
                  <a:gd name="T9" fmla="*/ 1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78"/>
                  <a:gd name="T17" fmla="*/ 65 w 65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78">
                    <a:moveTo>
                      <a:pt x="65" y="69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54" y="78"/>
                    </a:lnTo>
                    <a:lnTo>
                      <a:pt x="65" y="6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8" name="Freeform 911"/>
              <p:cNvSpPr>
                <a:spLocks/>
              </p:cNvSpPr>
              <p:nvPr/>
            </p:nvSpPr>
            <p:spPr bwMode="auto">
              <a:xfrm>
                <a:off x="1945" y="1634"/>
                <a:ext cx="36" cy="44"/>
              </a:xfrm>
              <a:custGeom>
                <a:avLst/>
                <a:gdLst>
                  <a:gd name="T0" fmla="*/ 1 w 55"/>
                  <a:gd name="T1" fmla="*/ 1 h 69"/>
                  <a:gd name="T2" fmla="*/ 1 w 55"/>
                  <a:gd name="T3" fmla="*/ 1 h 69"/>
                  <a:gd name="T4" fmla="*/ 1 w 55"/>
                  <a:gd name="T5" fmla="*/ 0 h 69"/>
                  <a:gd name="T6" fmla="*/ 0 w 55"/>
                  <a:gd name="T7" fmla="*/ 1 h 69"/>
                  <a:gd name="T8" fmla="*/ 1 w 55"/>
                  <a:gd name="T9" fmla="*/ 1 h 69"/>
                  <a:gd name="T10" fmla="*/ 1 w 55"/>
                  <a:gd name="T11" fmla="*/ 1 h 69"/>
                  <a:gd name="T12" fmla="*/ 1 w 55"/>
                  <a:gd name="T13" fmla="*/ 1 h 69"/>
                  <a:gd name="T14" fmla="*/ 1 w 55"/>
                  <a:gd name="T15" fmla="*/ 1 h 69"/>
                  <a:gd name="T16" fmla="*/ 1 w 55"/>
                  <a:gd name="T17" fmla="*/ 1 h 6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69"/>
                  <a:gd name="T29" fmla="*/ 55 w 55"/>
                  <a:gd name="T30" fmla="*/ 69 h 6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69">
                    <a:moveTo>
                      <a:pt x="55" y="63"/>
                    </a:moveTo>
                    <a:lnTo>
                      <a:pt x="55" y="61"/>
                    </a:lnTo>
                    <a:lnTo>
                      <a:pt x="11" y="0"/>
                    </a:lnTo>
                    <a:lnTo>
                      <a:pt x="0" y="9"/>
                    </a:lnTo>
                    <a:lnTo>
                      <a:pt x="42" y="69"/>
                    </a:lnTo>
                    <a:lnTo>
                      <a:pt x="40" y="67"/>
                    </a:lnTo>
                    <a:lnTo>
                      <a:pt x="55" y="63"/>
                    </a:lnTo>
                    <a:lnTo>
                      <a:pt x="55" y="61"/>
                    </a:lnTo>
                    <a:lnTo>
                      <a:pt x="55" y="6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9" name="Freeform 912"/>
              <p:cNvSpPr>
                <a:spLocks/>
              </p:cNvSpPr>
              <p:nvPr/>
            </p:nvSpPr>
            <p:spPr bwMode="auto">
              <a:xfrm>
                <a:off x="1971" y="1674"/>
                <a:ext cx="24" cy="41"/>
              </a:xfrm>
              <a:custGeom>
                <a:avLst/>
                <a:gdLst>
                  <a:gd name="T0" fmla="*/ 1 w 36"/>
                  <a:gd name="T1" fmla="*/ 1 h 65"/>
                  <a:gd name="T2" fmla="*/ 1 w 36"/>
                  <a:gd name="T3" fmla="*/ 1 h 65"/>
                  <a:gd name="T4" fmla="*/ 1 w 36"/>
                  <a:gd name="T5" fmla="*/ 0 h 65"/>
                  <a:gd name="T6" fmla="*/ 0 w 36"/>
                  <a:gd name="T7" fmla="*/ 1 h 65"/>
                  <a:gd name="T8" fmla="*/ 1 w 36"/>
                  <a:gd name="T9" fmla="*/ 1 h 65"/>
                  <a:gd name="T10" fmla="*/ 1 w 36"/>
                  <a:gd name="T11" fmla="*/ 1 h 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65"/>
                  <a:gd name="T20" fmla="*/ 36 w 36"/>
                  <a:gd name="T21" fmla="*/ 65 h 6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65">
                    <a:moveTo>
                      <a:pt x="29" y="62"/>
                    </a:moveTo>
                    <a:lnTo>
                      <a:pt x="36" y="60"/>
                    </a:lnTo>
                    <a:lnTo>
                      <a:pt x="15" y="0"/>
                    </a:lnTo>
                    <a:lnTo>
                      <a:pt x="0" y="4"/>
                    </a:lnTo>
                    <a:lnTo>
                      <a:pt x="21" y="65"/>
                    </a:lnTo>
                    <a:lnTo>
                      <a:pt x="29" y="6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20" name="Freeform 913"/>
              <p:cNvSpPr>
                <a:spLocks/>
              </p:cNvSpPr>
              <p:nvPr/>
            </p:nvSpPr>
            <p:spPr bwMode="auto">
              <a:xfrm>
                <a:off x="2953" y="3354"/>
                <a:ext cx="12" cy="16"/>
              </a:xfrm>
              <a:custGeom>
                <a:avLst/>
                <a:gdLst>
                  <a:gd name="T0" fmla="*/ 1 w 19"/>
                  <a:gd name="T1" fmla="*/ 1 h 27"/>
                  <a:gd name="T2" fmla="*/ 0 w 19"/>
                  <a:gd name="T3" fmla="*/ 1 h 27"/>
                  <a:gd name="T4" fmla="*/ 1 w 19"/>
                  <a:gd name="T5" fmla="*/ 1 h 27"/>
                  <a:gd name="T6" fmla="*/ 1 w 19"/>
                  <a:gd name="T7" fmla="*/ 1 h 27"/>
                  <a:gd name="T8" fmla="*/ 1 w 19"/>
                  <a:gd name="T9" fmla="*/ 1 h 27"/>
                  <a:gd name="T10" fmla="*/ 1 w 19"/>
                  <a:gd name="T11" fmla="*/ 1 h 27"/>
                  <a:gd name="T12" fmla="*/ 1 w 19"/>
                  <a:gd name="T13" fmla="*/ 1 h 27"/>
                  <a:gd name="T14" fmla="*/ 1 w 19"/>
                  <a:gd name="T15" fmla="*/ 0 h 27"/>
                  <a:gd name="T16" fmla="*/ 1 w 19"/>
                  <a:gd name="T17" fmla="*/ 1 h 27"/>
                  <a:gd name="T18" fmla="*/ 1 w 19"/>
                  <a:gd name="T19" fmla="*/ 1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9"/>
                  <a:gd name="T31" fmla="*/ 0 h 27"/>
                  <a:gd name="T32" fmla="*/ 19 w 19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9" h="27">
                    <a:moveTo>
                      <a:pt x="11" y="20"/>
                    </a:moveTo>
                    <a:lnTo>
                      <a:pt x="0" y="18"/>
                    </a:lnTo>
                    <a:lnTo>
                      <a:pt x="6" y="27"/>
                    </a:lnTo>
                    <a:lnTo>
                      <a:pt x="19" y="20"/>
                    </a:lnTo>
                    <a:lnTo>
                      <a:pt x="13" y="10"/>
                    </a:lnTo>
                    <a:lnTo>
                      <a:pt x="2" y="8"/>
                    </a:lnTo>
                    <a:lnTo>
                      <a:pt x="13" y="10"/>
                    </a:lnTo>
                    <a:lnTo>
                      <a:pt x="10" y="0"/>
                    </a:lnTo>
                    <a:lnTo>
                      <a:pt x="2" y="8"/>
                    </a:lnTo>
                    <a:lnTo>
                      <a:pt x="11" y="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21" name="Freeform 914"/>
              <p:cNvSpPr>
                <a:spLocks/>
              </p:cNvSpPr>
              <p:nvPr/>
            </p:nvSpPr>
            <p:spPr bwMode="auto">
              <a:xfrm>
                <a:off x="2940" y="3359"/>
                <a:ext cx="21" cy="20"/>
              </a:xfrm>
              <a:custGeom>
                <a:avLst/>
                <a:gdLst>
                  <a:gd name="T0" fmla="*/ 1 w 30"/>
                  <a:gd name="T1" fmla="*/ 1 h 33"/>
                  <a:gd name="T2" fmla="*/ 1 w 30"/>
                  <a:gd name="T3" fmla="*/ 1 h 33"/>
                  <a:gd name="T4" fmla="*/ 1 w 30"/>
                  <a:gd name="T5" fmla="*/ 1 h 33"/>
                  <a:gd name="T6" fmla="*/ 1 w 30"/>
                  <a:gd name="T7" fmla="*/ 0 h 33"/>
                  <a:gd name="T8" fmla="*/ 0 w 30"/>
                  <a:gd name="T9" fmla="*/ 1 h 33"/>
                  <a:gd name="T10" fmla="*/ 1 w 30"/>
                  <a:gd name="T11" fmla="*/ 1 h 33"/>
                  <a:gd name="T12" fmla="*/ 1 w 30"/>
                  <a:gd name="T13" fmla="*/ 1 h 33"/>
                  <a:gd name="T14" fmla="*/ 1 w 30"/>
                  <a:gd name="T15" fmla="*/ 1 h 33"/>
                  <a:gd name="T16" fmla="*/ 1 w 30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3"/>
                  <a:gd name="T29" fmla="*/ 30 w 30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3">
                    <a:moveTo>
                      <a:pt x="7" y="33"/>
                    </a:moveTo>
                    <a:lnTo>
                      <a:pt x="9" y="31"/>
                    </a:lnTo>
                    <a:lnTo>
                      <a:pt x="30" y="12"/>
                    </a:lnTo>
                    <a:lnTo>
                      <a:pt x="21" y="0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7" y="33"/>
                    </a:lnTo>
                    <a:lnTo>
                      <a:pt x="9" y="31"/>
                    </a:lnTo>
                    <a:lnTo>
                      <a:pt x="7" y="3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22" name="Freeform 915"/>
              <p:cNvSpPr>
                <a:spLocks/>
              </p:cNvSpPr>
              <p:nvPr/>
            </p:nvSpPr>
            <p:spPr bwMode="auto">
              <a:xfrm>
                <a:off x="2935" y="3369"/>
                <a:ext cx="9" cy="11"/>
              </a:xfrm>
              <a:custGeom>
                <a:avLst/>
                <a:gdLst>
                  <a:gd name="T0" fmla="*/ 1 w 15"/>
                  <a:gd name="T1" fmla="*/ 1 h 20"/>
                  <a:gd name="T2" fmla="*/ 1 w 15"/>
                  <a:gd name="T3" fmla="*/ 1 h 20"/>
                  <a:gd name="T4" fmla="*/ 1 w 15"/>
                  <a:gd name="T5" fmla="*/ 1 h 20"/>
                  <a:gd name="T6" fmla="*/ 1 w 15"/>
                  <a:gd name="T7" fmla="*/ 0 h 20"/>
                  <a:gd name="T8" fmla="*/ 0 w 15"/>
                  <a:gd name="T9" fmla="*/ 1 h 20"/>
                  <a:gd name="T10" fmla="*/ 1 w 15"/>
                  <a:gd name="T11" fmla="*/ 1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20"/>
                  <a:gd name="T20" fmla="*/ 15 w 15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20">
                    <a:moveTo>
                      <a:pt x="4" y="12"/>
                    </a:moveTo>
                    <a:lnTo>
                      <a:pt x="6" y="20"/>
                    </a:lnTo>
                    <a:lnTo>
                      <a:pt x="15" y="16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23" name="Freeform 916"/>
              <p:cNvSpPr>
                <a:spLocks/>
              </p:cNvSpPr>
              <p:nvPr/>
            </p:nvSpPr>
            <p:spPr bwMode="auto">
              <a:xfrm>
                <a:off x="2957" y="3367"/>
                <a:ext cx="71" cy="118"/>
              </a:xfrm>
              <a:custGeom>
                <a:avLst/>
                <a:gdLst>
                  <a:gd name="T0" fmla="*/ 1 w 111"/>
                  <a:gd name="T1" fmla="*/ 1 h 191"/>
                  <a:gd name="T2" fmla="*/ 0 w 111"/>
                  <a:gd name="T3" fmla="*/ 1 h 191"/>
                  <a:gd name="T4" fmla="*/ 1 w 111"/>
                  <a:gd name="T5" fmla="*/ 1 h 191"/>
                  <a:gd name="T6" fmla="*/ 1 w 111"/>
                  <a:gd name="T7" fmla="*/ 1 h 191"/>
                  <a:gd name="T8" fmla="*/ 1 w 111"/>
                  <a:gd name="T9" fmla="*/ 0 h 191"/>
                  <a:gd name="T10" fmla="*/ 1 w 111"/>
                  <a:gd name="T11" fmla="*/ 1 h 1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1"/>
                  <a:gd name="T19" fmla="*/ 0 h 191"/>
                  <a:gd name="T20" fmla="*/ 111 w 111"/>
                  <a:gd name="T21" fmla="*/ 191 h 1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1" h="191">
                    <a:moveTo>
                      <a:pt x="7" y="3"/>
                    </a:moveTo>
                    <a:lnTo>
                      <a:pt x="0" y="7"/>
                    </a:lnTo>
                    <a:lnTo>
                      <a:pt x="98" y="191"/>
                    </a:lnTo>
                    <a:lnTo>
                      <a:pt x="111" y="184"/>
                    </a:lnTo>
                    <a:lnTo>
                      <a:pt x="13" y="0"/>
                    </a:lnTo>
                    <a:lnTo>
                      <a:pt x="7" y="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 sz="1350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924" name="CuadroTexto 923"/>
          <p:cNvSpPr txBox="1"/>
          <p:nvPr/>
        </p:nvSpPr>
        <p:spPr>
          <a:xfrm>
            <a:off x="5151410" y="4880638"/>
            <a:ext cx="3919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b="1" i="1" dirty="0"/>
              <a:t>Fuente: DGIS, SEED 2016 – 2017 (Información Preliminar). </a:t>
            </a:r>
          </a:p>
          <a:p>
            <a:pPr algn="r"/>
            <a:r>
              <a:rPr lang="es-MX" sz="1050" b="1" i="1" dirty="0"/>
              <a:t>*Tasa por 100 Mil.</a:t>
            </a:r>
          </a:p>
        </p:txBody>
      </p:sp>
      <p:sp>
        <p:nvSpPr>
          <p:cNvPr id="925" name="Rectángulo 924"/>
          <p:cNvSpPr/>
          <p:nvPr/>
        </p:nvSpPr>
        <p:spPr>
          <a:xfrm>
            <a:off x="7234414" y="1700321"/>
            <a:ext cx="1680986" cy="5044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Nacional: </a:t>
            </a:r>
            <a:endParaRPr lang="es-MX" b="1" i="1" dirty="0"/>
          </a:p>
          <a:p>
            <a:pPr algn="ctr"/>
            <a:r>
              <a:rPr lang="es-MX" b="1" i="1" dirty="0" smtClean="0"/>
              <a:t>0.58 </a:t>
            </a:r>
            <a:r>
              <a:rPr lang="es-MX" b="1" i="1" dirty="0"/>
              <a:t>x 100 mil.</a:t>
            </a:r>
          </a:p>
        </p:txBody>
      </p:sp>
    </p:spTree>
    <p:extLst>
      <p:ext uri="{BB962C8B-B14F-4D97-AF65-F5344CB8AC3E}">
        <p14:creationId xmlns:p14="http://schemas.microsoft.com/office/powerpoint/2010/main" val="17273124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chemeClr val="accent1">
                <a:lumMod val="5000"/>
                <a:lumOff val="95000"/>
              </a:schemeClr>
            </a:gs>
            <a:gs pos="86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6"/>
          <p:cNvSpPr txBox="1"/>
          <p:nvPr/>
        </p:nvSpPr>
        <p:spPr>
          <a:xfrm>
            <a:off x="1043608" y="251356"/>
            <a:ext cx="8064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FFFF"/>
                </a:solidFill>
              </a:rPr>
              <a:t>Indicadores de impacto en programas de Promoción a la Salud </a:t>
            </a:r>
            <a:endParaRPr lang="es-MX" sz="2000" b="1" dirty="0">
              <a:solidFill>
                <a:srgbClr val="FFFFFF"/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614955"/>
              </p:ext>
            </p:extLst>
          </p:nvPr>
        </p:nvGraphicFramePr>
        <p:xfrm>
          <a:off x="323528" y="1700808"/>
          <a:ext cx="8640960" cy="4291533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tblPr>
              <a:tblGrid>
                <a:gridCol w="3843547"/>
                <a:gridCol w="1350232"/>
                <a:gridCol w="1012675"/>
                <a:gridCol w="1265842"/>
                <a:gridCol w="1168664"/>
              </a:tblGrid>
              <a:tr h="124346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Indicador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8000">
                            <a:alpha val="96000"/>
                            <a:lumMod val="100000"/>
                          </a:srgbClr>
                        </a:gs>
                        <a:gs pos="100000">
                          <a:schemeClr val="bg1">
                            <a:lumMod val="86000"/>
                            <a:lumOff val="14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 de medida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8000">
                            <a:alpha val="96000"/>
                            <a:lumMod val="100000"/>
                          </a:srgbClr>
                        </a:gs>
                        <a:gs pos="100000">
                          <a:schemeClr val="bg1">
                            <a:lumMod val="86000"/>
                            <a:lumOff val="14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Estatal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8000">
                            <a:alpha val="96000"/>
                            <a:lumMod val="100000"/>
                          </a:srgbClr>
                        </a:gs>
                        <a:gs pos="100000">
                          <a:schemeClr val="bg1">
                            <a:lumMod val="86000"/>
                            <a:lumOff val="14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 o promedio Nacional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8000">
                            <a:alpha val="96000"/>
                            <a:lumMod val="100000"/>
                          </a:srgbClr>
                        </a:gs>
                        <a:gs pos="100000">
                          <a:schemeClr val="bg1">
                            <a:lumMod val="86000"/>
                            <a:lumOff val="14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Posición Nacional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8000">
                            <a:alpha val="96000"/>
                            <a:lumMod val="100000"/>
                          </a:srgbClr>
                        </a:gs>
                        <a:gs pos="100000">
                          <a:schemeClr val="bg1">
                            <a:lumMod val="86000"/>
                            <a:lumOff val="14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075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Mortalidad </a:t>
                      </a:r>
                      <a:r>
                        <a:rPr lang="es-MX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Razón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30.5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32.0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18*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</a:tr>
              <a:tr h="5075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Mortalidad infantil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11.6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14**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</a:tr>
              <a:tr h="5075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Embarazos </a:t>
                      </a:r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adolescentes</a:t>
                      </a:r>
                      <a:r>
                        <a:rPr lang="es-MX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18.92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19.29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12***</a:t>
                      </a:r>
                      <a:endParaRPr lang="es-MX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</a:tr>
              <a:tr h="507534">
                <a:tc>
                  <a:txBody>
                    <a:bodyPr/>
                    <a:lstStyle/>
                    <a:p>
                      <a:pPr algn="l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Alcoholismo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Porcentaje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1.5**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2.2**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10000"/>
                        <a:lumOff val="90000"/>
                      </a:schemeClr>
                    </a:solidFill>
                  </a:tcPr>
                </a:tc>
              </a:tr>
              <a:tr h="398812">
                <a:tc>
                  <a:txBody>
                    <a:bodyPr/>
                    <a:lstStyle/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7534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Fuente: </a:t>
                      </a:r>
                      <a:r>
                        <a:rPr lang="es-MX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Servicios de Salud de San Luis Potosí,</a:t>
                      </a:r>
                      <a:r>
                        <a:rPr lang="es-MX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Diciembre 2017 (Semana epidemiológica No. 52).</a:t>
                      </a:r>
                    </a:p>
                    <a:p>
                      <a:pPr marL="0" indent="0" algn="l" fontAlgn="ctr">
                        <a:buFont typeface="Arial" charset="0"/>
                        <a:buNone/>
                      </a:pPr>
                      <a:r>
                        <a:rPr lang="es-MX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Por entidad de mayor a menor Razón de MM.</a:t>
                      </a:r>
                    </a:p>
                    <a:p>
                      <a:pPr marL="0" indent="0" algn="l" fontAlgn="ctr">
                        <a:buFont typeface="Arial" charset="0"/>
                        <a:buNone/>
                      </a:pPr>
                      <a:r>
                        <a:rPr lang="es-MX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*** Por entidad de menor a mayor tasa o % de Embarazo en Adolescentes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/>
                        <a:t>** ENCODAT</a:t>
                      </a:r>
                      <a:r>
                        <a:rPr lang="es-MX" sz="1000" baseline="0" dirty="0" smtClean="0"/>
                        <a:t> 2017-2017</a:t>
                      </a:r>
                      <a:r>
                        <a:rPr lang="es-MX" sz="1000" dirty="0" smtClean="0"/>
                        <a:t>, dependencia al alcohol</a:t>
                      </a:r>
                      <a:r>
                        <a:rPr lang="es-MX" sz="1000" baseline="0" dirty="0" smtClean="0"/>
                        <a:t> en población de 12 a 65 años</a:t>
                      </a:r>
                      <a:endParaRPr lang="es-MX" sz="1000" dirty="0" smtClean="0"/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5007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9964403"/>
              </p:ext>
            </p:extLst>
          </p:nvPr>
        </p:nvGraphicFramePr>
        <p:xfrm>
          <a:off x="406205" y="2541010"/>
          <a:ext cx="4642338" cy="2618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1131095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36645" y="1909507"/>
            <a:ext cx="389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SIDA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359320" y="5410171"/>
            <a:ext cx="2408549" cy="36788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i="1" dirty="0" smtClean="0"/>
              <a:t>SLP 2017: 1.89 </a:t>
            </a:r>
            <a:r>
              <a:rPr lang="es-MX" sz="1600" b="1" i="1" dirty="0"/>
              <a:t>x 100 mil.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606040" y="3228425"/>
            <a:ext cx="3943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es-MX" sz="1050" b="1" dirty="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44476" y="2864482"/>
            <a:ext cx="361729" cy="1527987"/>
          </a:xfrm>
          <a:prstGeom prst="rect">
            <a:avLst/>
          </a:prstGeom>
        </p:spPr>
        <p:txBody>
          <a:bodyPr vert="wordArtVert"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350" b="1" i="1" dirty="0">
                <a:solidFill>
                  <a:srgbClr val="002060"/>
                </a:solidFill>
              </a:rPr>
              <a:t>Tasa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82511" y="2279779"/>
            <a:ext cx="3847058" cy="39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s-MX" sz="1050" b="1" dirty="0">
                <a:latin typeface="Arial" pitchFamily="34" charset="0"/>
                <a:cs typeface="Arial" pitchFamily="34" charset="0"/>
              </a:rPr>
              <a:t>Mortalidad por Enfermedad VIH/Sida,</a:t>
            </a: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s-MX" sz="1050" b="1" dirty="0">
                <a:latin typeface="Arial" pitchFamily="34" charset="0"/>
                <a:cs typeface="Arial" pitchFamily="34" charset="0"/>
              </a:rPr>
              <a:t>México y San Luis Potosí 2000 - 2017*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229436" y="2091681"/>
            <a:ext cx="1628556" cy="472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1" dirty="0"/>
              <a:t>Vacuna </a:t>
            </a:r>
            <a:r>
              <a:rPr lang="es-MX" sz="1200" b="1" i="1" dirty="0" err="1"/>
              <a:t>antisarampión</a:t>
            </a:r>
            <a:r>
              <a:rPr lang="es-MX" sz="1200" b="1" i="1" dirty="0"/>
              <a:t> niños 1 a.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8068603" y="2091681"/>
            <a:ext cx="893402" cy="472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78.3</a:t>
            </a:r>
            <a:r>
              <a:rPr lang="es-MX" sz="1350" b="1" i="1" dirty="0" smtClean="0"/>
              <a:t>%</a:t>
            </a:r>
            <a:endParaRPr lang="es-MX" sz="1350" b="1" i="1" dirty="0"/>
          </a:p>
        </p:txBody>
      </p:sp>
      <p:sp>
        <p:nvSpPr>
          <p:cNvPr id="16" name="Rectángulo 15"/>
          <p:cNvSpPr/>
          <p:nvPr/>
        </p:nvSpPr>
        <p:spPr>
          <a:xfrm>
            <a:off x="5229436" y="3653053"/>
            <a:ext cx="1628555" cy="449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1" dirty="0"/>
              <a:t>Cobertura </a:t>
            </a:r>
            <a:r>
              <a:rPr lang="es-MX" sz="1200" b="1" i="1" dirty="0" err="1"/>
              <a:t>Tx</a:t>
            </a:r>
            <a:r>
              <a:rPr lang="es-MX" sz="1200" b="1" i="1" dirty="0"/>
              <a:t>. ARV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8043863" y="3657600"/>
            <a:ext cx="876592" cy="444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100%</a:t>
            </a:r>
            <a:endParaRPr lang="es-MX" sz="1350" b="1" i="1" dirty="0"/>
          </a:p>
        </p:txBody>
      </p:sp>
      <p:sp>
        <p:nvSpPr>
          <p:cNvPr id="18" name="Rectángulo 17"/>
          <p:cNvSpPr/>
          <p:nvPr/>
        </p:nvSpPr>
        <p:spPr>
          <a:xfrm>
            <a:off x="436202" y="6000820"/>
            <a:ext cx="8441391" cy="63922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/>
              <a:t>De aquí a 2030, poner fin a las epidemias del SIDA, la tuberculosis, la malaria y las enfermedades tropicales desatendidas y combatir la hepatitis, las enfermedades transmitidas por el agua y otras enfermedades transmisibles</a:t>
            </a:r>
            <a:endParaRPr lang="es-MX" sz="1500" b="1" i="1" dirty="0">
              <a:solidFill>
                <a:schemeClr val="bg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151410" y="4880638"/>
            <a:ext cx="3919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b="1" i="1" dirty="0"/>
              <a:t>Fuente: DGIS, SEED 2016 – 2017 (Información Preliminar). </a:t>
            </a:r>
          </a:p>
          <a:p>
            <a:pPr algn="r"/>
            <a:r>
              <a:rPr lang="es-MX" sz="1050" b="1" i="1" dirty="0" smtClean="0"/>
              <a:t>** A enero 2018.      *Tasa </a:t>
            </a:r>
            <a:r>
              <a:rPr lang="es-MX" sz="1050" b="1" i="1" dirty="0"/>
              <a:t>por 100 Mil</a:t>
            </a:r>
            <a:r>
              <a:rPr lang="es-MX" sz="1050" b="1" i="1" dirty="0" smtClean="0"/>
              <a:t>.         </a:t>
            </a:r>
            <a:r>
              <a:rPr lang="es-MX" sz="1050" b="1" i="1" baseline="30000" dirty="0" smtClean="0"/>
              <a:t>Y</a:t>
            </a:r>
            <a:r>
              <a:rPr lang="es-MX" sz="1050" b="1" i="1" dirty="0" smtClean="0"/>
              <a:t>al 2015.</a:t>
            </a:r>
            <a:endParaRPr lang="es-MX" sz="1050" b="1" i="1" dirty="0"/>
          </a:p>
        </p:txBody>
      </p:sp>
      <p:sp>
        <p:nvSpPr>
          <p:cNvPr id="20" name="Rectángulo 19"/>
          <p:cNvSpPr/>
          <p:nvPr/>
        </p:nvSpPr>
        <p:spPr>
          <a:xfrm>
            <a:off x="767934" y="5396188"/>
            <a:ext cx="2408548" cy="36788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i="1" dirty="0" smtClean="0"/>
              <a:t>Nacional: 3.9 </a:t>
            </a:r>
            <a:r>
              <a:rPr lang="es-MX" sz="1600" b="1" i="1" dirty="0"/>
              <a:t>x 100 mil.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7038885" y="2085932"/>
            <a:ext cx="893402" cy="472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 smtClean="0"/>
              <a:t>70</a:t>
            </a:r>
            <a:r>
              <a:rPr lang="es-MX" sz="1350" b="1" i="1" dirty="0" smtClean="0"/>
              <a:t>%</a:t>
            </a:r>
            <a:endParaRPr lang="es-MX" sz="1350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991324" y="1768968"/>
            <a:ext cx="10516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400" b="1" i="1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Nacional</a:t>
            </a:r>
            <a:r>
              <a:rPr kumimoji="0" lang="es-MX" sz="1400" b="1" i="1" u="none" strike="noStrike" cap="none" spc="0" normalizeH="0" baseline="30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Y</a:t>
            </a:r>
            <a:endParaRPr kumimoji="0" lang="es-MX" sz="1400" b="1" i="1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8049480" y="1763885"/>
            <a:ext cx="10516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400" b="1" i="1" dirty="0" smtClean="0"/>
              <a:t>Estatal**</a:t>
            </a:r>
            <a:endParaRPr kumimoji="0" lang="es-MX" sz="14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038883" y="3653053"/>
            <a:ext cx="893403" cy="444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96.36%</a:t>
            </a:r>
          </a:p>
        </p:txBody>
      </p:sp>
    </p:spTree>
    <p:extLst>
      <p:ext uri="{BB962C8B-B14F-4D97-AF65-F5344CB8AC3E}">
        <p14:creationId xmlns:p14="http://schemas.microsoft.com/office/powerpoint/2010/main" val="38318960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1131095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319618" y="1796238"/>
            <a:ext cx="389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/>
              <a:t>Tuberculosis</a:t>
            </a: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8295502"/>
              </p:ext>
            </p:extLst>
          </p:nvPr>
        </p:nvGraphicFramePr>
        <p:xfrm>
          <a:off x="418669" y="2292925"/>
          <a:ext cx="4644426" cy="2441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6 CuadroTexto"/>
          <p:cNvSpPr txBox="1"/>
          <p:nvPr/>
        </p:nvSpPr>
        <p:spPr>
          <a:xfrm>
            <a:off x="169775" y="3287150"/>
            <a:ext cx="346249" cy="48827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MX" sz="1050" b="1" i="1" dirty="0"/>
              <a:t>**Tasa</a:t>
            </a:r>
            <a:endParaRPr lang="es-MX" sz="1350" b="1" i="1" dirty="0"/>
          </a:p>
        </p:txBody>
      </p:sp>
      <p:sp>
        <p:nvSpPr>
          <p:cNvPr id="11" name="Rectángulo 10"/>
          <p:cNvSpPr/>
          <p:nvPr/>
        </p:nvSpPr>
        <p:spPr>
          <a:xfrm>
            <a:off x="392624" y="2069553"/>
            <a:ext cx="37293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b="1" dirty="0"/>
              <a:t> Morbilidad por Tuberculosis Pulmonar en personas de 15 años y más. San Luis Potosí, 2009 - </a:t>
            </a:r>
            <a:r>
              <a:rPr lang="es-MX" sz="1200" b="1" dirty="0" smtClean="0"/>
              <a:t>2017*</a:t>
            </a:r>
            <a:endParaRPr lang="es-MX" sz="1200" b="1" dirty="0"/>
          </a:p>
        </p:txBody>
      </p:sp>
      <p:sp>
        <p:nvSpPr>
          <p:cNvPr id="16" name="5 CuadroTexto"/>
          <p:cNvSpPr txBox="1"/>
          <p:nvPr/>
        </p:nvSpPr>
        <p:spPr>
          <a:xfrm>
            <a:off x="6015914" y="1639462"/>
            <a:ext cx="298891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dirty="0"/>
              <a:t>Porcentaje de Curación </a:t>
            </a:r>
            <a:endParaRPr lang="es-MX" sz="2100" b="1" dirty="0"/>
          </a:p>
        </p:txBody>
      </p:sp>
      <p:sp>
        <p:nvSpPr>
          <p:cNvPr id="17" name="Rectángulo 16"/>
          <p:cNvSpPr/>
          <p:nvPr/>
        </p:nvSpPr>
        <p:spPr>
          <a:xfrm>
            <a:off x="342900" y="5312733"/>
            <a:ext cx="8661929" cy="73004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500" b="1" i="1" dirty="0"/>
              <a:t>De aquí a 2030, poner fin a las epidemias del SIDA, la tuberculosis, la malaria y las enfermedades tropicales desatendidas y combatir la hepatitis, las enfermedades transmitidas por el agua y otras enfermedades transmisibles</a:t>
            </a:r>
            <a:endParaRPr lang="es-MX" sz="1500" b="1" i="1" dirty="0">
              <a:solidFill>
                <a:schemeClr val="bg1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02329" y="4734828"/>
            <a:ext cx="3919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b="1" i="1" dirty="0"/>
              <a:t>Fuente: DGIS, SEED 2016 – 2017 (Información Preliminar). </a:t>
            </a:r>
          </a:p>
          <a:p>
            <a:pPr algn="r"/>
            <a:r>
              <a:rPr lang="es-MX" sz="1050" b="1" i="1" dirty="0"/>
              <a:t>*Tasa por 100 Mil.</a:t>
            </a:r>
          </a:p>
        </p:txBody>
      </p:sp>
      <p:graphicFrame>
        <p:nvGraphicFramePr>
          <p:cNvPr id="19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087407"/>
              </p:ext>
            </p:extLst>
          </p:nvPr>
        </p:nvGraphicFramePr>
        <p:xfrm>
          <a:off x="6048935" y="2292925"/>
          <a:ext cx="2709303" cy="2730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015"/>
                <a:gridCol w="1800288"/>
              </a:tblGrid>
              <a:tr h="338308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Año</a:t>
                      </a:r>
                      <a:endParaRPr lang="es-MX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</a:t>
                      </a:r>
                      <a:endParaRPr lang="es-MX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2010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89.74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2011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89.82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2012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88.46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2013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92.13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2014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90.35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2015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88.24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2016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89.26</a:t>
                      </a:r>
                    </a:p>
                  </a:txBody>
                  <a:tcPr marL="68580" marR="68580" marT="34290" marB="34290"/>
                </a:tc>
              </a:tr>
              <a:tr h="298975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2017*</a:t>
                      </a:r>
                      <a:endParaRPr lang="es-MX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85.22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5652054" y="1848758"/>
            <a:ext cx="153109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400" b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Arial"/>
              </a:rPr>
              <a:t>Nacional:</a:t>
            </a:r>
            <a:r>
              <a:rPr kumimoji="0" lang="es-MX" sz="1400" b="1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Arial"/>
              </a:rPr>
              <a:t> </a:t>
            </a:r>
            <a:r>
              <a:rPr lang="es-MX" sz="1400" b="1" dirty="0" smtClean="0"/>
              <a:t>86.5</a:t>
            </a:r>
            <a:endParaRPr kumimoji="0" lang="es-MX" sz="1400" b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Arial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153696" y="2040021"/>
            <a:ext cx="144303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400" b="1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San Luis Potosí</a:t>
            </a:r>
            <a:endParaRPr kumimoji="0" lang="es-MX" sz="14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16314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1131095"/>
            <a:ext cx="8572500" cy="744771"/>
          </a:xfrm>
        </p:spPr>
        <p:txBody>
          <a:bodyPr>
            <a:normAutofit fontScale="90000"/>
          </a:bodyPr>
          <a:lstStyle/>
          <a:p>
            <a:pPr algn="just"/>
            <a:r>
              <a:rPr lang="es-MX" sz="2100" b="1" i="1" u="sng" dirty="0"/>
              <a:t>Objetivo 3:</a:t>
            </a:r>
            <a:r>
              <a:rPr lang="es-MX" sz="2100" b="1" i="1" dirty="0"/>
              <a:t> </a:t>
            </a:r>
            <a:r>
              <a:rPr lang="es-MX" sz="2100" b="1" dirty="0"/>
              <a:t>Garantizar una vida sana y promover el bienestar para todos en todas las edades.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253471" y="5327031"/>
            <a:ext cx="8661929" cy="73004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i="1" dirty="0">
                <a:solidFill>
                  <a:srgbClr val="FFFFFF"/>
                </a:solidFill>
              </a:rPr>
              <a:t>De aquí a 2030, garantizar el acceso universal a los servicios de salud sexual y reproductiva, incluidos los de planificación familiar, información y educación, y la integración de la salud reproductiva en las estrategias y los programas nacionales</a:t>
            </a:r>
            <a:endParaRPr lang="es-MX" sz="1500" b="1" i="1" dirty="0">
              <a:solidFill>
                <a:srgbClr val="FFFFFF"/>
              </a:solidFill>
            </a:endParaRPr>
          </a:p>
        </p:txBody>
      </p:sp>
      <p:graphicFrame>
        <p:nvGraphicFramePr>
          <p:cNvPr id="13" name="4 Tabla"/>
          <p:cNvGraphicFramePr>
            <a:graphicFrameLocks noGrp="1"/>
          </p:cNvGraphicFramePr>
          <p:nvPr>
            <p:extLst/>
          </p:nvPr>
        </p:nvGraphicFramePr>
        <p:xfrm>
          <a:off x="1779057" y="3849110"/>
          <a:ext cx="5789613" cy="1222947"/>
        </p:xfrm>
        <a:graphic>
          <a:graphicData uri="http://schemas.openxmlformats.org/drawingml/2006/table">
            <a:tbl>
              <a:tblPr/>
              <a:tblGrid>
                <a:gridCol w="2874963"/>
                <a:gridCol w="1454150"/>
                <a:gridCol w="1460500"/>
              </a:tblGrid>
              <a:tr h="276225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79984"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Indicador</a:t>
                      </a:r>
                      <a:endParaRPr kumimoji="0" lang="es-MX" altLang="x-none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10 a 14 años</a:t>
                      </a:r>
                      <a:endParaRPr kumimoji="0" lang="es-MX" altLang="x-none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15 a 19 años</a:t>
                      </a:r>
                      <a:endParaRPr kumimoji="0" lang="es-MX" altLang="x-none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Nacional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1.7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56.9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San Luis Potosí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1.4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53.4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2319617" y="3451627"/>
            <a:ext cx="461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Fecundidad de las Adolescentes</a:t>
            </a:r>
            <a:endParaRPr lang="es-MX" b="1" i="1" dirty="0"/>
          </a:p>
        </p:txBody>
      </p:sp>
      <p:graphicFrame>
        <p:nvGraphicFramePr>
          <p:cNvPr id="15" name="4 Tabla"/>
          <p:cNvGraphicFramePr>
            <a:graphicFrameLocks noGrp="1"/>
          </p:cNvGraphicFramePr>
          <p:nvPr>
            <p:extLst/>
          </p:nvPr>
        </p:nvGraphicFramePr>
        <p:xfrm>
          <a:off x="510645" y="2286003"/>
          <a:ext cx="8147580" cy="882003"/>
        </p:xfrm>
        <a:graphic>
          <a:graphicData uri="http://schemas.openxmlformats.org/drawingml/2006/table">
            <a:tbl>
              <a:tblPr/>
              <a:tblGrid>
                <a:gridCol w="5404379"/>
                <a:gridCol w="1128713"/>
                <a:gridCol w="1614488"/>
              </a:tblGrid>
              <a:tr h="276225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37135"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Indicador</a:t>
                      </a:r>
                      <a:endParaRPr kumimoji="0" lang="es-MX" altLang="x-none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Nacional</a:t>
                      </a:r>
                      <a:endParaRPr kumimoji="0" lang="es-MX" altLang="x-none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-128"/>
                        </a:rPr>
                        <a:t>San Luis Potosí</a:t>
                      </a:r>
                      <a:endParaRPr kumimoji="0" lang="es-MX" altLang="x-none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Mujeres en Edad Fértil Unidas (15 a 49 años)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92.4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93.7</a:t>
                      </a:r>
                      <a:endParaRPr kumimoji="0" lang="es-MX" altLang="x-none" sz="20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CuadroTexto 19"/>
          <p:cNvSpPr txBox="1"/>
          <p:nvPr/>
        </p:nvSpPr>
        <p:spPr>
          <a:xfrm>
            <a:off x="2048149" y="1908563"/>
            <a:ext cx="5249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Demanda Satisfecha de Planificación Familiar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23675404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1"/>
            </a:gs>
            <a:gs pos="93000">
              <a:srgbClr val="008000">
                <a:alpha val="11000"/>
              </a:srgbClr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11"/>
          <p:cNvGraphicFramePr/>
          <p:nvPr>
            <p:extLst/>
          </p:nvPr>
        </p:nvGraphicFramePr>
        <p:xfrm>
          <a:off x="598224" y="1071536"/>
          <a:ext cx="8208912" cy="4373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827584" y="260649"/>
            <a:ext cx="8100900" cy="36004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>
              <a:defRPr/>
            </a:pPr>
            <a:r>
              <a:rPr lang="es-ES" sz="2000" b="1" dirty="0" smtClean="0">
                <a:solidFill>
                  <a:srgbClr val="FFFFFF"/>
                </a:solidFill>
                <a:latin typeface="Arial"/>
              </a:rPr>
              <a:t>Panorama nacional de Razón de Muerte Materna 2016- 2017</a:t>
            </a:r>
            <a:endParaRPr lang="es-MX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lecha abajo 5"/>
          <p:cNvSpPr/>
          <p:nvPr/>
        </p:nvSpPr>
        <p:spPr>
          <a:xfrm>
            <a:off x="5274086" y="2046794"/>
            <a:ext cx="317978" cy="432048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hangingPunct="1">
              <a:defRPr/>
            </a:pPr>
            <a:endParaRPr lang="es-ES" sz="1400">
              <a:solidFill>
                <a:srgbClr val="FFFFFF"/>
              </a:solidFill>
              <a:ea typeface="+mn-ea"/>
              <a:cs typeface="+mn-cs"/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1115616" y="2853656"/>
            <a:ext cx="777686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1164384" y="1717084"/>
            <a:ext cx="9300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b="1" dirty="0" smtClean="0"/>
              <a:t>Media</a:t>
            </a:r>
          </a:p>
          <a:p>
            <a:pPr algn="ctr"/>
            <a:r>
              <a:rPr lang="es-MX" sz="1400" b="1" dirty="0" smtClean="0"/>
              <a:t>Nacional</a:t>
            </a:r>
          </a:p>
          <a:p>
            <a:pPr algn="ctr"/>
            <a:r>
              <a:rPr lang="es-MX" sz="1400" b="1" dirty="0" smtClean="0"/>
              <a:t>32.0</a:t>
            </a:r>
            <a:endParaRPr lang="es-MX" sz="1400" b="1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65760" y="5445402"/>
            <a:ext cx="6190988" cy="46384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 smtClean="0">
                <a:solidFill>
                  <a:srgbClr val="000000"/>
                </a:solidFill>
              </a:rPr>
              <a:t>Fuente:</a:t>
            </a:r>
            <a:r>
              <a:rPr lang="es-MX" sz="800" b="1" dirty="0">
                <a:solidFill>
                  <a:srgbClr val="000000"/>
                </a:solidFill>
              </a:rPr>
              <a:t> </a:t>
            </a:r>
            <a:r>
              <a:rPr lang="es-MX" sz="800" b="1" dirty="0" smtClean="0">
                <a:solidFill>
                  <a:srgbClr val="000000"/>
                </a:solidFill>
              </a:rPr>
              <a:t>2016  </a:t>
            </a:r>
            <a:r>
              <a:rPr lang="es-MX" sz="800" b="1" dirty="0">
                <a:solidFill>
                  <a:srgbClr val="000000"/>
                </a:solidFill>
              </a:rPr>
              <a:t>información </a:t>
            </a:r>
            <a:r>
              <a:rPr lang="es-MX" sz="800" b="1" dirty="0" smtClean="0">
                <a:solidFill>
                  <a:srgbClr val="000000"/>
                </a:solidFill>
              </a:rPr>
              <a:t>SINAVE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" sz="800" b="1" dirty="0" smtClean="0">
                <a:solidFill>
                  <a:srgbClr val="000000"/>
                </a:solidFill>
              </a:rPr>
              <a:t>2017* Información a la Semana Epidemiológica No. 52 (CNEGSR) Preliminar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" sz="800" b="1" dirty="0" smtClean="0">
                <a:solidFill>
                  <a:srgbClr val="000000"/>
                </a:solidFill>
              </a:rPr>
              <a:t>No. 1 Es la Entidad con mayor RMM</a:t>
            </a:r>
            <a:endParaRPr lang="es-MX" sz="800" b="1" dirty="0">
              <a:solidFill>
                <a:srgbClr val="000000"/>
              </a:solidFill>
            </a:endParaRPr>
          </a:p>
        </p:txBody>
      </p:sp>
      <p:sp>
        <p:nvSpPr>
          <p:cNvPr id="13" name="CuadroTexto 19"/>
          <p:cNvSpPr txBox="1"/>
          <p:nvPr/>
        </p:nvSpPr>
        <p:spPr>
          <a:xfrm>
            <a:off x="395536" y="6046816"/>
            <a:ext cx="7344816" cy="369332"/>
          </a:xfrm>
          <a:prstGeom prst="rect">
            <a:avLst/>
          </a:prstGeom>
          <a:gradFill flip="none" rotWithShape="1">
            <a:gsLst>
              <a:gs pos="0">
                <a:srgbClr val="008000"/>
              </a:gs>
              <a:gs pos="53100">
                <a:srgbClr val="81BD8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rgbClr val="008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 hangingPunct="1">
              <a:defRPr/>
            </a:pPr>
            <a:r>
              <a:rPr lang="es-MX" b="1" dirty="0" smtClean="0">
                <a:solidFill>
                  <a:srgbClr val="800000"/>
                </a:solidFill>
                <a:ea typeface="+mn-ea"/>
                <a:cs typeface="+mn-cs"/>
              </a:rPr>
              <a:t>De las 16 defunciones de MM, el 56.25% es por causas indirectas</a:t>
            </a:r>
            <a:endParaRPr lang="es-MX" b="1" dirty="0">
              <a:solidFill>
                <a:srgbClr val="8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335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64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827584" y="260649"/>
            <a:ext cx="8100900" cy="36004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>
              <a:defRPr/>
            </a:pPr>
            <a:r>
              <a:rPr lang="es-ES" sz="2000" b="1" dirty="0" smtClean="0">
                <a:solidFill>
                  <a:srgbClr val="FFFFFF"/>
                </a:solidFill>
                <a:latin typeface="Arial"/>
              </a:rPr>
              <a:t>Eventos Obstétricos Atendidos en San Luis Potosí  2009- 2017</a:t>
            </a:r>
            <a:endParaRPr lang="es-MX" sz="2000" dirty="0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3" name="2 Gráfico"/>
          <p:cNvGraphicFramePr/>
          <p:nvPr>
            <p:extLst/>
          </p:nvPr>
        </p:nvGraphicFramePr>
        <p:xfrm>
          <a:off x="421791" y="1382550"/>
          <a:ext cx="8300417" cy="4454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9512" y="5959293"/>
            <a:ext cx="6190988" cy="3407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000000"/>
                </a:solidFill>
              </a:rPr>
              <a:t>Fuente: </a:t>
            </a:r>
            <a:r>
              <a:rPr lang="es-MX" sz="800" b="1" dirty="0" smtClean="0">
                <a:solidFill>
                  <a:srgbClr val="000000"/>
                </a:solidFill>
              </a:rPr>
              <a:t>2009-2017 DGIS/SAHE</a:t>
            </a:r>
            <a:endParaRPr lang="es-MX" sz="800" b="1" dirty="0">
              <a:solidFill>
                <a:srgbClr val="000000"/>
              </a:solidFill>
            </a:endParaRP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 smtClean="0">
                <a:solidFill>
                  <a:srgbClr val="000000"/>
                </a:solidFill>
              </a:rPr>
              <a:t>2017* Preliminar Egresos Enero- Mayo oficial Junio-Noviembre proyectados</a:t>
            </a:r>
          </a:p>
        </p:txBody>
      </p:sp>
    </p:spTree>
    <p:extLst>
      <p:ext uri="{BB962C8B-B14F-4D97-AF65-F5344CB8AC3E}">
        <p14:creationId xmlns:p14="http://schemas.microsoft.com/office/powerpoint/2010/main" val="21007576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ítulo 2"/>
          <p:cNvSpPr txBox="1">
            <a:spLocks/>
          </p:cNvSpPr>
          <p:nvPr/>
        </p:nvSpPr>
        <p:spPr>
          <a:xfrm>
            <a:off x="251520" y="188641"/>
            <a:ext cx="8640960" cy="422424"/>
          </a:xfrm>
          <a:prstGeom prst="rect">
            <a:avLst/>
          </a:prstGeom>
        </p:spPr>
        <p:txBody>
          <a:bodyPr vert="horz" lIns="72841" tIns="36421" rIns="72841" bIns="36421" rtlCol="0">
            <a:no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/>
              <a:buNone/>
            </a:pPr>
            <a:r>
              <a:rPr lang="es-ES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Razón de </a:t>
            </a:r>
            <a:r>
              <a:rPr lang="es-ES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ES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uerte materna en San Luis Potosí. 2003 – 2017</a:t>
            </a:r>
            <a:endParaRPr lang="es-ES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Marcador de contenido 6"/>
          <p:cNvGraphicFramePr>
            <a:graphicFrameLocks/>
          </p:cNvGraphicFramePr>
          <p:nvPr>
            <p:extLst/>
          </p:nvPr>
        </p:nvGraphicFramePr>
        <p:xfrm>
          <a:off x="251520" y="1196752"/>
          <a:ext cx="864096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79512" y="5959293"/>
            <a:ext cx="6190988" cy="5869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000000"/>
                </a:solidFill>
              </a:rPr>
              <a:t>Fuente: </a:t>
            </a:r>
            <a:r>
              <a:rPr lang="es-MX" sz="800" b="1" dirty="0" smtClean="0">
                <a:solidFill>
                  <a:srgbClr val="000000"/>
                </a:solidFill>
              </a:rPr>
              <a:t>2009-2016 DGIS/INEGI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" sz="800" b="1" dirty="0" smtClean="0">
                <a:solidFill>
                  <a:srgbClr val="000000"/>
                </a:solidFill>
              </a:rPr>
              <a:t>2017* Información a la Semana Epidemiológica No. 52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 smtClean="0">
                <a:solidFill>
                  <a:srgbClr val="000000"/>
                </a:solidFill>
              </a:rPr>
              <a:t>Razón </a:t>
            </a:r>
            <a:r>
              <a:rPr lang="es-MX" sz="800" b="1" dirty="0">
                <a:solidFill>
                  <a:srgbClr val="000000"/>
                </a:solidFill>
              </a:rPr>
              <a:t>de Muerte Materna por 100 mil nacimientos </a:t>
            </a:r>
            <a:r>
              <a:rPr lang="es-MX" sz="800" b="1" dirty="0" smtClean="0">
                <a:solidFill>
                  <a:srgbClr val="000000"/>
                </a:solidFill>
              </a:rPr>
              <a:t>(</a:t>
            </a:r>
            <a:r>
              <a:rPr lang="es-MX" sz="800" b="1" dirty="0">
                <a:solidFill>
                  <a:srgbClr val="000000"/>
                </a:solidFill>
              </a:rPr>
              <a:t>Estimaciones 2010-2030).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000000"/>
                </a:solidFill>
              </a:rPr>
              <a:t>Defunciones notificadas, por lugar de residencia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/>
          </p:nvPr>
        </p:nvGraphicFramePr>
        <p:xfrm>
          <a:off x="251520" y="5075373"/>
          <a:ext cx="8640963" cy="7324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583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  <a:gridCol w="508292"/>
              </a:tblGrid>
              <a:tr h="24476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2003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2004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2005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2006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2007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2008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2009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2010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2011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2012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2013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2014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2015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2016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2017*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233064">
                <a:tc>
                  <a:txBody>
                    <a:bodyPr/>
                    <a:lstStyle/>
                    <a:p>
                      <a:r>
                        <a:rPr lang="es-MX" dirty="0" smtClean="0"/>
                        <a:t>Defunciones</a:t>
                      </a:r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16</a:t>
                      </a:r>
                      <a:endParaRPr lang="es-MX" dirty="0"/>
                    </a:p>
                  </a:txBody>
                  <a:tcPr/>
                </a:tc>
              </a:tr>
              <a:tr h="233064">
                <a:tc>
                  <a:txBody>
                    <a:bodyPr/>
                    <a:lstStyle/>
                    <a:p>
                      <a:r>
                        <a:rPr lang="es-MX" dirty="0" smtClean="0"/>
                        <a:t>RMM</a:t>
                      </a:r>
                      <a:endParaRPr lang="es-MX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66.5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56.7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44.8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34.4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54.7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31.1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51.3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40.6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44.7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40.7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31.8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24.1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30.1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24.6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30.5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841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64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/>
          </p:nvPr>
        </p:nvGraphicFramePr>
        <p:xfrm>
          <a:off x="755576" y="1916832"/>
          <a:ext cx="7904877" cy="2592287"/>
        </p:xfrm>
        <a:graphic>
          <a:graphicData uri="http://schemas.openxmlformats.org/drawingml/2006/table">
            <a:tbl>
              <a:tblPr firstRow="1" bandRow="1"/>
              <a:tblGrid>
                <a:gridCol w="1184130"/>
                <a:gridCol w="696967"/>
                <a:gridCol w="860540"/>
                <a:gridCol w="860540"/>
                <a:gridCol w="860540"/>
                <a:gridCol w="860540"/>
                <a:gridCol w="860540"/>
                <a:gridCol w="860540"/>
                <a:gridCol w="860540"/>
              </a:tblGrid>
              <a:tr h="435611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2010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2017*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</a:tr>
              <a:tr h="71889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LUGAR*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</a:tr>
              <a:tr h="71889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RMM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40.6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44.7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40.7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31.8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24.1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30.1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24.6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30.5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20000"/>
                      </a:srgbClr>
                    </a:solidFill>
                  </a:tcPr>
                </a:tc>
              </a:tr>
              <a:tr h="71889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RMM NACIONAL</a:t>
                      </a:r>
                      <a:endParaRPr lang="es-MX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44.1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43.0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42.3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38.2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38.9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34.6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s-E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34.4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32.0</a:t>
                      </a:r>
                      <a:endParaRPr lang="es-MX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B833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96386" y="5583769"/>
            <a:ext cx="7775164" cy="1017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s-MX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Fuente: </a:t>
            </a: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2002-2016 DGIS/INEGI.  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2017*  </a:t>
            </a:r>
            <a:r>
              <a:rPr lang="es-MX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información </a:t>
            </a: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CNEGSR Preliminar (Semana Epidemiológica No. 52)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Razón </a:t>
            </a:r>
            <a:r>
              <a:rPr lang="es-MX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de Muerte Materna por 100 mil nacimientos </a:t>
            </a: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(</a:t>
            </a:r>
            <a:r>
              <a:rPr lang="es-MX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Estimaciones 2010-2030</a:t>
            </a: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). 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Defunciones </a:t>
            </a:r>
            <a:r>
              <a:rPr lang="es-MX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notificadas, por lugar de </a:t>
            </a:r>
            <a:r>
              <a:rPr lang="es-MX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residencia</a:t>
            </a:r>
          </a:p>
          <a:p>
            <a:pPr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s-ES" sz="1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No 1. Es la Entidad con mayor RMM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283968" y="188640"/>
            <a:ext cx="4654351" cy="432048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ES" sz="2000" b="1" dirty="0" smtClean="0">
                <a:solidFill>
                  <a:srgbClr val="FFFFFF"/>
                </a:solidFill>
                <a:latin typeface="Arial"/>
              </a:rPr>
              <a:t>Lugar del Estado Mortalidad Materna</a:t>
            </a:r>
            <a:endParaRPr lang="es-MX" sz="2000" b="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47169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2061364" y="20515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  <p:graphicFrame>
        <p:nvGraphicFramePr>
          <p:cNvPr id="13" name="2 Tabla"/>
          <p:cNvGraphicFramePr>
            <a:graphicFrameLocks noGrp="1"/>
          </p:cNvGraphicFramePr>
          <p:nvPr>
            <p:extLst/>
          </p:nvPr>
        </p:nvGraphicFramePr>
        <p:xfrm>
          <a:off x="683568" y="2492896"/>
          <a:ext cx="3528392" cy="272999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160240"/>
                <a:gridCol w="1368152"/>
              </a:tblGrid>
              <a:tr h="255181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DERECHOHABIENCIA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MX" sz="1400" u="none" strike="noStrike" dirty="0" smtClean="0">
                          <a:effectLst/>
                        </a:rPr>
                        <a:t>CANTIDAD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rgbClr val="008000"/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Servicios</a:t>
                      </a:r>
                      <a:r>
                        <a:rPr lang="es-ES" sz="1400" u="none" strike="noStrike" baseline="0" dirty="0" smtClean="0">
                          <a:effectLst/>
                        </a:rPr>
                        <a:t> de Salud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7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IMSS Prospera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</a:t>
                      </a:r>
                      <a:r>
                        <a:rPr lang="es-MX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Ordinario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ISSSTE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Privado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b="1" u="none" strike="noStrike" dirty="0" smtClean="0"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b="1" u="none" strike="noStrike" dirty="0" smtClean="0">
                          <a:effectLst/>
                        </a:rPr>
                        <a:t>13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6516216" y="206084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prstClr val="black"/>
                </a:solidFill>
                <a:latin typeface="Calibri"/>
              </a:rPr>
              <a:t>2017*</a:t>
            </a:r>
          </a:p>
        </p:txBody>
      </p:sp>
      <p:graphicFrame>
        <p:nvGraphicFramePr>
          <p:cNvPr id="15" name="2 Tabla"/>
          <p:cNvGraphicFramePr>
            <a:graphicFrameLocks noGrp="1"/>
          </p:cNvGraphicFramePr>
          <p:nvPr>
            <p:extLst/>
          </p:nvPr>
        </p:nvGraphicFramePr>
        <p:xfrm>
          <a:off x="4932040" y="2492896"/>
          <a:ext cx="3528392" cy="272999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160240"/>
                <a:gridCol w="1368152"/>
              </a:tblGrid>
              <a:tr h="255181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DERECHOHABIENCIA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MX" sz="1400" u="none" strike="noStrike" dirty="0" smtClean="0">
                          <a:effectLst/>
                        </a:rPr>
                        <a:t>CANTIDAD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rgbClr val="008000"/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IMSS **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Servicios</a:t>
                      </a:r>
                      <a:r>
                        <a:rPr lang="es-ES" sz="1400" u="none" strike="noStrike" baseline="0" dirty="0" smtClean="0">
                          <a:effectLst/>
                        </a:rPr>
                        <a:t> de Salud</a:t>
                      </a:r>
                      <a:endParaRPr lang="es-MX" sz="1400" b="1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Calibri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PEMEX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Privado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smtClean="0">
                          <a:effectLst/>
                        </a:rPr>
                        <a:t>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ISSSTE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46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u="none" strike="noStrike" dirty="0" smtClean="0">
                          <a:effectLst/>
                        </a:rPr>
                        <a:t>16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78" marR="6178" marT="6178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72633" y="5733256"/>
            <a:ext cx="3670708" cy="9562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000000"/>
                </a:solidFill>
              </a:rPr>
              <a:t>Fuente: </a:t>
            </a:r>
            <a:endParaRPr lang="es-MX" sz="800" b="1" dirty="0" smtClean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 smtClean="0">
                <a:solidFill>
                  <a:prstClr val="black"/>
                </a:solidFill>
              </a:rPr>
              <a:t>2016  </a:t>
            </a:r>
            <a:r>
              <a:rPr lang="es-MX" sz="800" b="1" dirty="0">
                <a:solidFill>
                  <a:prstClr val="black"/>
                </a:solidFill>
              </a:rPr>
              <a:t>información </a:t>
            </a:r>
            <a:r>
              <a:rPr lang="es-MX" sz="800" b="1" dirty="0" smtClean="0">
                <a:solidFill>
                  <a:prstClr val="black"/>
                </a:solidFill>
              </a:rPr>
              <a:t>SINAVE (Cierre anual)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" sz="800" b="1" dirty="0" smtClean="0">
                <a:solidFill>
                  <a:prstClr val="black"/>
                </a:solidFill>
              </a:rPr>
              <a:t>2017* Información a la Semana Epidemiológica No. 52 (CNEGSR)</a:t>
            </a:r>
            <a:endParaRPr lang="es-MX" sz="800" b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000000"/>
                </a:solidFill>
              </a:rPr>
              <a:t>Razón de Muerte Materna por 100 mil nacimientos </a:t>
            </a:r>
            <a:r>
              <a:rPr lang="es-MX" sz="800" b="1" dirty="0" smtClean="0">
                <a:solidFill>
                  <a:srgbClr val="000000"/>
                </a:solidFill>
              </a:rPr>
              <a:t>(</a:t>
            </a:r>
            <a:r>
              <a:rPr lang="es-MX" sz="800" b="1" dirty="0">
                <a:solidFill>
                  <a:srgbClr val="000000"/>
                </a:solidFill>
              </a:rPr>
              <a:t>Estimaciones 2010-2030</a:t>
            </a:r>
            <a:r>
              <a:rPr lang="es-MX" sz="800" b="1" dirty="0" smtClean="0">
                <a:solidFill>
                  <a:srgbClr val="000000"/>
                </a:solidFill>
              </a:rPr>
              <a:t>).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 smtClean="0">
                <a:solidFill>
                  <a:srgbClr val="000000"/>
                </a:solidFill>
              </a:rPr>
              <a:t>** IMSS Ordinario 4, Prospera 3</a:t>
            </a:r>
            <a:endParaRPr lang="es-MX" sz="800" b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FF3300"/>
                </a:solidFill>
              </a:rPr>
              <a:t>Defunciones notificadas, por lugar de </a:t>
            </a:r>
            <a:r>
              <a:rPr lang="es-MX" sz="800" b="1" dirty="0" smtClean="0">
                <a:solidFill>
                  <a:srgbClr val="FF3300"/>
                </a:solidFill>
              </a:rPr>
              <a:t>residencia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MX" sz="800" b="1" dirty="0">
              <a:solidFill>
                <a:srgbClr val="000000"/>
              </a:solidFill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619672" y="188640"/>
            <a:ext cx="7318647" cy="432048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ES" sz="2000" b="1" dirty="0" smtClean="0">
                <a:solidFill>
                  <a:srgbClr val="FFFFFF"/>
                </a:solidFill>
                <a:latin typeface="Arial"/>
              </a:rPr>
              <a:t>Mortalidad Materna según Institución de Derechohabiencia</a:t>
            </a:r>
            <a:endParaRPr lang="es-MX" sz="2000" b="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81301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07504" y="5959293"/>
            <a:ext cx="3670708" cy="71006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000000"/>
                </a:solidFill>
              </a:rPr>
              <a:t>Fuente: </a:t>
            </a:r>
            <a:endParaRPr lang="es-MX" sz="800" b="1" dirty="0" smtClean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 smtClean="0">
                <a:solidFill>
                  <a:prstClr val="black"/>
                </a:solidFill>
              </a:rPr>
              <a:t>2016  </a:t>
            </a:r>
            <a:r>
              <a:rPr lang="es-MX" sz="800" b="1" dirty="0">
                <a:solidFill>
                  <a:prstClr val="black"/>
                </a:solidFill>
              </a:rPr>
              <a:t>información </a:t>
            </a:r>
            <a:r>
              <a:rPr lang="es-MX" sz="800" b="1" dirty="0" smtClean="0">
                <a:solidFill>
                  <a:prstClr val="black"/>
                </a:solidFill>
              </a:rPr>
              <a:t>SINAVE (Cierre anual)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" sz="800" b="1" dirty="0" smtClean="0">
                <a:solidFill>
                  <a:prstClr val="black"/>
                </a:solidFill>
              </a:rPr>
              <a:t>2017* Información a la Semana Epidemiológica No. 52 (CNEGSR)</a:t>
            </a:r>
            <a:endParaRPr lang="es-MX" sz="800" b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000000"/>
                </a:solidFill>
              </a:rPr>
              <a:t>Razón de Muerte Materna por 100 mil nacimientos </a:t>
            </a:r>
            <a:r>
              <a:rPr lang="es-MX" sz="800" b="1" dirty="0" smtClean="0">
                <a:solidFill>
                  <a:srgbClr val="000000"/>
                </a:solidFill>
              </a:rPr>
              <a:t>(</a:t>
            </a:r>
            <a:r>
              <a:rPr lang="es-MX" sz="800" b="1" dirty="0">
                <a:solidFill>
                  <a:srgbClr val="000000"/>
                </a:solidFill>
              </a:rPr>
              <a:t>Estimaciones 2010-2030).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MX" sz="800" b="1" dirty="0">
                <a:solidFill>
                  <a:srgbClr val="FF3300"/>
                </a:solidFill>
              </a:rPr>
              <a:t>Defunciones notificadas, por lugar de residencia</a:t>
            </a:r>
          </a:p>
        </p:txBody>
      </p:sp>
      <p:graphicFrame>
        <p:nvGraphicFramePr>
          <p:cNvPr id="11" name="5 Marcador de contenido"/>
          <p:cNvGraphicFramePr>
            <a:graphicFrameLocks/>
          </p:cNvGraphicFramePr>
          <p:nvPr>
            <p:extLst/>
          </p:nvPr>
        </p:nvGraphicFramePr>
        <p:xfrm>
          <a:off x="395536" y="1340768"/>
          <a:ext cx="5482457" cy="178711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126963"/>
                <a:gridCol w="677747"/>
                <a:gridCol w="677747"/>
              </a:tblGrid>
              <a:tr h="34524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MX" sz="1400" u="none" strike="noStrike" dirty="0">
                          <a:effectLst/>
                        </a:rPr>
                        <a:t>Agrupación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008000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MX" sz="1400" u="none" strike="noStrike" dirty="0" smtClean="0">
                          <a:effectLst/>
                        </a:rPr>
                        <a:t>2016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4524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es-MX" sz="1400" u="none" strike="noStrike" dirty="0" smtClean="0">
                          <a:effectLst/>
                        </a:rPr>
                        <a:t>Enfermedad Hipertensiva</a:t>
                      </a:r>
                      <a:r>
                        <a:rPr lang="es-MX" sz="1400" u="none" strike="noStrike" baseline="0" dirty="0" smtClean="0">
                          <a:effectLst/>
                        </a:rPr>
                        <a:t> del embarazo (Eclampsia)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 smtClean="0">
                          <a:effectLst/>
                        </a:rPr>
                        <a:t>1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 smtClean="0">
                          <a:effectLst/>
                        </a:rPr>
                        <a:t>7.69%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24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es-ES" sz="1400" u="none" strike="noStrike" dirty="0" smtClean="0">
                          <a:effectLst/>
                        </a:rPr>
                        <a:t>Hemorragia</a:t>
                      </a:r>
                      <a:r>
                        <a:rPr lang="es-ES" sz="1400" u="none" strike="noStrike" baseline="0" dirty="0" smtClean="0">
                          <a:effectLst/>
                        </a:rPr>
                        <a:t> del Embarazo, parto y puerperio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 smtClean="0">
                          <a:effectLst/>
                        </a:rPr>
                        <a:t>4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 smtClean="0">
                          <a:effectLst/>
                        </a:rPr>
                        <a:t>30.77%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6135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es-MX" sz="1400" u="none" strike="noStrike" dirty="0">
                          <a:effectLst/>
                        </a:rPr>
                        <a:t>Causas obstétricas indirectas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 smtClean="0">
                          <a:effectLst/>
                        </a:rPr>
                        <a:t>8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u="none" strike="noStrike" dirty="0" smtClean="0">
                          <a:effectLst/>
                        </a:rPr>
                        <a:t>61.54%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24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Total general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 smtClean="0">
                          <a:effectLst/>
                        </a:rPr>
                        <a:t>13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/>
                          <a:sym typeface="Arial"/>
                        </a:defRPr>
                      </a:lvl9pPr>
                    </a:lstStyle>
                    <a:p>
                      <a:pPr algn="ctr" fontAlgn="ctr"/>
                      <a:r>
                        <a:rPr lang="es-ES" sz="1400" b="1" u="none" strike="noStrike" dirty="0" smtClean="0">
                          <a:effectLst/>
                        </a:rPr>
                        <a:t>100%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1 Título"/>
          <p:cNvSpPr txBox="1">
            <a:spLocks/>
          </p:cNvSpPr>
          <p:nvPr/>
        </p:nvSpPr>
        <p:spPr>
          <a:xfrm>
            <a:off x="2843808" y="188640"/>
            <a:ext cx="6094511" cy="432048"/>
          </a:xfrm>
          <a:prstGeom prst="rect">
            <a:avLst/>
          </a:prstGeom>
        </p:spPr>
        <p:txBody>
          <a:bodyPr vert="horz" lIns="72841" tIns="36421" rIns="72841" bIns="36421" rtlCol="0" anchor="ctr">
            <a:no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s-ES" sz="2000" b="1" dirty="0" smtClean="0">
                <a:solidFill>
                  <a:srgbClr val="FFFFFF"/>
                </a:solidFill>
                <a:latin typeface="Arial"/>
              </a:rPr>
              <a:t>Causa Básica de Defunción Materna</a:t>
            </a:r>
            <a:endParaRPr lang="es-MX" sz="2000" b="1" dirty="0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7" name="5 Marcador de contenido"/>
          <p:cNvGraphicFramePr>
            <a:graphicFrameLocks noGrp="1"/>
          </p:cNvGraphicFramePr>
          <p:nvPr>
            <p:extLst/>
          </p:nvPr>
        </p:nvGraphicFramePr>
        <p:xfrm>
          <a:off x="2301875" y="3621600"/>
          <a:ext cx="6216650" cy="21355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679950"/>
                <a:gridCol w="768350"/>
                <a:gridCol w="768350"/>
              </a:tblGrid>
              <a:tr h="287338"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Agrupación</a:t>
                      </a:r>
                      <a:endParaRPr kumimoji="0" lang="es-MX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1" marB="0" anchor="ctr" horzOverflow="overflow">
                    <a:solidFill>
                      <a:srgbClr val="008000"/>
                    </a:solidFill>
                  </a:tcPr>
                </a:tc>
                <a:tc gridSpan="2"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2017 </a:t>
                      </a:r>
                      <a:r>
                        <a:rPr kumimoji="0" lang="es-MX" altLang="x-none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*</a:t>
                      </a:r>
                      <a:endParaRPr kumimoji="0" lang="es-MX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1" marB="0" anchor="ctr" horzOverflow="overflow"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87338"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6699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Hemorragia Obstétrica</a:t>
                      </a:r>
                      <a:endParaRPr kumimoji="0" lang="es-MX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6.25%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4318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Enfermedad Hipertensiva del embarazo (Eclampsia)</a:t>
                      </a:r>
                      <a:endParaRPr kumimoji="0" lang="es-MX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18.75%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9288"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6699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Otras complicaciones del embarazo y parto                              (Embolia de liquido Amniotico - 1)</a:t>
                      </a:r>
                    </a:p>
                    <a:p>
                      <a:pPr marL="0" marR="0" lvl="0" indent="0" algn="l" defTabSz="6699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(Tromboembolia Pulmonar - 2)</a:t>
                      </a:r>
                      <a:endParaRPr kumimoji="0" lang="es-ES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18.75%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550"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l" defTabSz="6699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Causas obstétricas indirectas</a:t>
                      </a:r>
                      <a:endParaRPr kumimoji="0" lang="es-MX" altLang="x-none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b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56.25%</a:t>
                      </a:r>
                      <a:endParaRPr kumimoji="0" lang="es-MX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4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Total general</a:t>
                      </a:r>
                      <a:endParaRPr kumimoji="0" lang="es-MX" altLang="x-none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</a:t>
                      </a:r>
                      <a:endParaRPr kumimoji="0" lang="es-MX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69925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669925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66992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669925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669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6699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100%</a:t>
                      </a:r>
                      <a:endParaRPr kumimoji="0" lang="es-MX" altLang="x-none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-128"/>
                      </a:endParaRPr>
                    </a:p>
                  </a:txBody>
                  <a:tcPr marL="9526" marR="9526" marT="9522" marB="0" anchor="ctr" horzOverflow="overflow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45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9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179512" y="260648"/>
            <a:ext cx="8712968" cy="432048"/>
          </a:xfrm>
          <a:prstGeom prst="rect">
            <a:avLst/>
          </a:prstGeom>
        </p:spPr>
        <p:txBody>
          <a:bodyPr vert="horz" lIns="72841" tIns="36421" rIns="72841" bIns="36421" rtlCol="0">
            <a:no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/>
              <a:buNone/>
            </a:pPr>
            <a:r>
              <a:rPr lang="es-ES" sz="2000" b="1" dirty="0" smtClean="0">
                <a:solidFill>
                  <a:srgbClr val="FFFFFF"/>
                </a:solidFill>
              </a:rPr>
              <a:t>Porcentaje de Embarazo en Adolescentes</a:t>
            </a:r>
            <a:endParaRPr lang="es-ES" sz="2000" b="1" dirty="0">
              <a:solidFill>
                <a:srgbClr val="FFFFFF"/>
              </a:solidFill>
            </a:endParaRPr>
          </a:p>
        </p:txBody>
      </p:sp>
      <p:graphicFrame>
        <p:nvGraphicFramePr>
          <p:cNvPr id="3" name="9 Marcador de contenido"/>
          <p:cNvGraphicFramePr>
            <a:graphicFrameLocks/>
          </p:cNvGraphicFramePr>
          <p:nvPr>
            <p:extLst/>
          </p:nvPr>
        </p:nvGraphicFramePr>
        <p:xfrm>
          <a:off x="806450" y="1257427"/>
          <a:ext cx="7527925" cy="295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4 Tabla"/>
          <p:cNvGraphicFramePr>
            <a:graphicFrameLocks noGrp="1"/>
          </p:cNvGraphicFramePr>
          <p:nvPr>
            <p:extLst/>
          </p:nvPr>
        </p:nvGraphicFramePr>
        <p:xfrm>
          <a:off x="1104900" y="4797425"/>
          <a:ext cx="7056438" cy="1287464"/>
        </p:xfrm>
        <a:graphic>
          <a:graphicData uri="http://schemas.openxmlformats.org/drawingml/2006/table">
            <a:tbl>
              <a:tblPr/>
              <a:tblGrid>
                <a:gridCol w="2874963"/>
                <a:gridCol w="1454150"/>
                <a:gridCol w="1460500"/>
                <a:gridCol w="1266825"/>
              </a:tblGrid>
              <a:tr h="27622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Embarazo en Niñas y Adolescentes </a:t>
                      </a:r>
                      <a:r>
                        <a:rPr kumimoji="0" lang="es-ES" altLang="x-non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2016 - 2017</a:t>
                      </a:r>
                      <a:endParaRPr kumimoji="0" lang="es-MX" altLang="x-none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423863"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Año</a:t>
                      </a:r>
                      <a:endParaRPr kumimoji="0" lang="es-MX" altLang="x-none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Valor o promedio Nacional</a:t>
                      </a:r>
                      <a:endParaRPr kumimoji="0" lang="es-MX" altLang="x-none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Valor </a:t>
                      </a:r>
                      <a:r>
                        <a:rPr kumimoji="0" lang="es-MX" altLang="x-non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o promedio Estatal (</a:t>
                      </a:r>
                      <a:r>
                        <a:rPr kumimoji="0" lang="es-MX" altLang="x-non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SINAC)</a:t>
                      </a:r>
                      <a:endParaRPr kumimoji="0" lang="es-MX" altLang="x-none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Posición Nacional</a:t>
                      </a:r>
                      <a:endParaRPr kumimoji="0" lang="es-MX" altLang="x-none" sz="1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2016</a:t>
                      </a: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19.02</a:t>
                      </a:r>
                      <a:endParaRPr kumimoji="0" lang="es-MX" altLang="x-none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x-non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18.46</a:t>
                      </a:r>
                      <a:endParaRPr kumimoji="0" lang="es-MX" altLang="x-none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180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 defTabSz="43180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 defTabSz="4318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 defTabSz="4318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defTabSz="431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4318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14*</a:t>
                      </a:r>
                      <a:endParaRPr kumimoji="0" lang="es-MX" altLang="x-none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-128"/>
                        </a:rPr>
                        <a:t>2017</a:t>
                      </a:r>
                    </a:p>
                  </a:txBody>
                  <a:tcPr marL="9525" marR="9525" marT="9521" marB="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19.29</a:t>
                      </a:r>
                      <a:endParaRPr kumimoji="0" lang="es-MX" altLang="x-none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18.92</a:t>
                      </a:r>
                      <a:endParaRPr kumimoji="0" lang="es-MX" altLang="x-none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MS PGothic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x-non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PGothic" charset="-128"/>
                        </a:rPr>
                        <a:t>12*</a:t>
                      </a:r>
                      <a:endParaRPr kumimoji="0" lang="es-MX" altLang="x-none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PGothic" charset="-128"/>
                      </a:endParaRPr>
                    </a:p>
                  </a:txBody>
                  <a:tcPr marL="9525" marR="9525" marT="9521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"/>
          <p:cNvSpPr/>
          <p:nvPr/>
        </p:nvSpPr>
        <p:spPr>
          <a:xfrm>
            <a:off x="611188" y="2205038"/>
            <a:ext cx="288925" cy="7191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200" dirty="0">
                <a:solidFill>
                  <a:srgbClr val="000000"/>
                </a:solidFill>
              </a:rPr>
              <a:t>%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3088" y="6378941"/>
            <a:ext cx="75041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*Por </a:t>
            </a:r>
            <a:r>
              <a:rPr lang="es-MX" sz="1200" dirty="0">
                <a:latin typeface="Arial" panose="020B0604020202020204" pitchFamily="34" charset="0"/>
                <a:cs typeface="Arial" panose="020B0604020202020204" pitchFamily="34" charset="0"/>
              </a:rPr>
              <a:t>entidad de menor a mayor tasa o % de Embarazo en Adolescentes</a:t>
            </a:r>
          </a:p>
        </p:txBody>
      </p:sp>
    </p:spTree>
    <p:extLst>
      <p:ext uri="{BB962C8B-B14F-4D97-AF65-F5344CB8AC3E}">
        <p14:creationId xmlns:p14="http://schemas.microsoft.com/office/powerpoint/2010/main" val="8393346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-light-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-light-2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simple-light-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simple-light-2">
  <a:themeElements>
    <a:clrScheme name="simple-light-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-light-2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simple-light-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simple-light-2">
  <a:themeElements>
    <a:clrScheme name="simple-light-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-light-2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simple-light-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2207</TotalTime>
  <Words>1891</Words>
  <Application>Microsoft Office PowerPoint</Application>
  <PresentationFormat>Presentación en pantalla (4:3)</PresentationFormat>
  <Paragraphs>510</Paragraphs>
  <Slides>22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3" baseType="lpstr">
      <vt:lpstr>MS PGothic</vt:lpstr>
      <vt:lpstr>Arial</vt:lpstr>
      <vt:lpstr>Arial Narrow</vt:lpstr>
      <vt:lpstr>Calibri</vt:lpstr>
      <vt:lpstr>Candara</vt:lpstr>
      <vt:lpstr>Helvetica</vt:lpstr>
      <vt:lpstr>Tahoma</vt:lpstr>
      <vt:lpstr>Times New Roman</vt:lpstr>
      <vt:lpstr>simple-light-2</vt:lpstr>
      <vt:lpstr>1_simple-light-2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Objetivo 3: Garantizar una vida sana y promover el bienestar para todos en todas las edades.</vt:lpstr>
      <vt:lpstr>Objetivo 3: Garantizar una vida sana y promover el bienestar para todos en todas las edades.</vt:lpstr>
      <vt:lpstr>Objetivo 3: Garantizar una vida sana y promover el bienestar para todos en todas las edades.</vt:lpstr>
      <vt:lpstr>Objetivo 3: Garantizar una vida sana y promover el bienestar para todos en todas las edades.</vt:lpstr>
      <vt:lpstr>Objetivo 3: Garantizar una vida sana y promover el bienestar para todos en todas las edades.</vt:lpstr>
      <vt:lpstr>Objetivo 3: Garantizar una vida sana y promover el bienestar para todos en todas las edades.</vt:lpstr>
      <vt:lpstr>Objetivo 3: Garantizar una vida sana y promover el bienestar para todos en todas las edades.</vt:lpstr>
      <vt:lpstr>Objetivo 3: Garantizar una vida sana y promover el bienestar para todos en todas las edades.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Mgamba</dc:creator>
  <cp:lastModifiedBy>Dr. Fernando</cp:lastModifiedBy>
  <cp:revision>120</cp:revision>
  <cp:lastPrinted>2017-11-23T22:38:02Z</cp:lastPrinted>
  <dcterms:modified xsi:type="dcterms:W3CDTF">2018-01-24T15:25:39Z</dcterms:modified>
</cp:coreProperties>
</file>